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92" r:id="rId3"/>
    <p:sldId id="293" r:id="rId4"/>
    <p:sldId id="294" r:id="rId5"/>
    <p:sldId id="295" r:id="rId6"/>
    <p:sldId id="296" r:id="rId7"/>
    <p:sldId id="298" r:id="rId8"/>
    <p:sldId id="297" r:id="rId9"/>
    <p:sldId id="299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75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03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59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85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49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68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3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58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62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74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2418C-5866-47B4-8D5F-C5AD09957D5A}" type="datetimeFigureOut">
              <a:rPr lang="fr-FR" smtClean="0"/>
              <a:t>07/04/2023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96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87912278128?pwd=Z1JPaUJCY0ZZYk52M3hPUjFGcEV2Zz0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1258" y="1934882"/>
            <a:ext cx="852905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 smtClean="0">
                <a:latin typeface="Bariol Regular" panose="02000506040000020003" pitchFamily="2" charset="0"/>
                <a:ea typeface="Roboto" pitchFamily="2" charset="0"/>
              </a:rPr>
              <a:t>R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encontre </a:t>
            </a:r>
            <a:r>
              <a:rPr lang="fr-FR" sz="2800" b="1" dirty="0" smtClean="0">
                <a:latin typeface="Bariol Regular" panose="02000506040000020003" pitchFamily="2" charset="0"/>
                <a:ea typeface="Roboto" pitchFamily="2" charset="0"/>
              </a:rPr>
              <a:t>A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mplifiée</a:t>
            </a:r>
            <a:r>
              <a:rPr lang="fr-FR" sz="2800" b="1" dirty="0" smtClean="0">
                <a:latin typeface="Bariol Regular" panose="02000506040000020003" pitchFamily="2" charset="0"/>
                <a:ea typeface="Roboto" pitchFamily="2" charset="0"/>
              </a:rPr>
              <a:t> </a:t>
            </a:r>
            <a:r>
              <a:rPr lang="fr-FR" sz="2800" b="1" dirty="0">
                <a:latin typeface="Bariol Regular" panose="02000506040000020003" pitchFamily="2" charset="0"/>
                <a:ea typeface="Roboto" pitchFamily="2" charset="0"/>
              </a:rPr>
              <a:t>D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es 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Acteu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r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s</a:t>
            </a:r>
            <a:r>
              <a:rPr lang="fr-FR" sz="2800" b="1" dirty="0" smtClean="0">
                <a:latin typeface="Bariol Regular" panose="02000506040000020003" pitchFamily="2" charset="0"/>
                <a:ea typeface="Roboto" pitchFamily="2" charset="0"/>
              </a:rPr>
              <a:t> 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musicaux 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de la </a:t>
            </a:r>
            <a:r>
              <a:rPr lang="fr-FR" sz="2800" b="1" dirty="0" smtClean="0">
                <a:latin typeface="Bariol Regular" panose="02000506040000020003" pitchFamily="2" charset="0"/>
                <a:ea typeface="Roboto" pitchFamily="2" charset="0"/>
              </a:rPr>
              <a:t>R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égion</a:t>
            </a:r>
          </a:p>
          <a:p>
            <a:pPr algn="ctr"/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- Métropole </a:t>
            </a:r>
            <a:r>
              <a:rPr lang="fr-FR" sz="2800" dirty="0" smtClean="0">
                <a:latin typeface="Bariol Regular" panose="02000506040000020003" pitchFamily="2" charset="0"/>
                <a:ea typeface="Roboto" pitchFamily="2" charset="0"/>
              </a:rPr>
              <a:t>lilloise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53682" y="4974373"/>
            <a:ext cx="843663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200" i="1" dirty="0" smtClean="0">
                <a:latin typeface="Roboto" pitchFamily="2" charset="0"/>
                <a:ea typeface="Roboto" pitchFamily="2" charset="0"/>
              </a:rPr>
              <a:t>vendredi 07 avril 2023</a:t>
            </a:r>
          </a:p>
          <a:p>
            <a:pPr algn="ctr"/>
            <a:r>
              <a:rPr lang="fr-FR" sz="3200" i="1" dirty="0" smtClean="0">
                <a:latin typeface="Roboto" pitchFamily="2" charset="0"/>
                <a:ea typeface="Roboto" pitchFamily="2" charset="0"/>
              </a:rPr>
              <a:t>La Condition Publique - Roubaix</a:t>
            </a:r>
            <a:endParaRPr lang="fr-FR" sz="3200" i="1" dirty="0"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81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3682" y="0"/>
            <a:ext cx="8436635" cy="66171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400" dirty="0">
                <a:latin typeface="Bariol Regular" panose="02000506040000020003" pitchFamily="2" charset="0"/>
                <a:ea typeface="Roboto" pitchFamily="2" charset="0"/>
              </a:rPr>
              <a:t>Déroulé de la journée</a:t>
            </a:r>
          </a:p>
          <a:p>
            <a:pPr algn="ctr"/>
            <a:endParaRPr lang="fr-FR" sz="3200" i="1" dirty="0">
              <a:latin typeface="Roboto" pitchFamily="2" charset="0"/>
              <a:ea typeface="Roboto" pitchFamily="2" charset="0"/>
            </a:endParaRPr>
          </a:p>
          <a:p>
            <a:r>
              <a:rPr lang="fr-FR" sz="3200" u="sng" dirty="0" smtClean="0">
                <a:latin typeface="Roboto" pitchFamily="2" charset="0"/>
                <a:ea typeface="Roboto" pitchFamily="2" charset="0"/>
              </a:rPr>
              <a:t>10h-12h30</a:t>
            </a:r>
            <a:r>
              <a:rPr lang="fr-FR" sz="3200" i="1" dirty="0" smtClean="0">
                <a:latin typeface="Roboto" pitchFamily="2" charset="0"/>
                <a:ea typeface="Roboto" pitchFamily="2" charset="0"/>
              </a:rPr>
              <a:t> : Horizon 2030 pour les musiques actuelles en métropole lilloise : on y va ensemble ? - « World café »</a:t>
            </a:r>
          </a:p>
          <a:p>
            <a:endParaRPr lang="fr-FR" sz="3200" i="1" dirty="0" smtClean="0">
              <a:latin typeface="Roboto" pitchFamily="2" charset="0"/>
              <a:ea typeface="Roboto" pitchFamily="2" charset="0"/>
            </a:endParaRPr>
          </a:p>
          <a:p>
            <a:pPr algn="ctr"/>
            <a:r>
              <a:rPr lang="fr-FR" sz="2800" u="sng" dirty="0" smtClean="0">
                <a:latin typeface="Roboto" pitchFamily="2" charset="0"/>
                <a:ea typeface="Roboto" pitchFamily="2" charset="0"/>
              </a:rPr>
              <a:t>12h30-14h</a:t>
            </a:r>
            <a:r>
              <a:rPr lang="fr-FR" sz="2800" dirty="0" smtClean="0">
                <a:latin typeface="Roboto" pitchFamily="2" charset="0"/>
                <a:ea typeface="Roboto" pitchFamily="2" charset="0"/>
              </a:rPr>
              <a:t> : pause </a:t>
            </a:r>
            <a:r>
              <a:rPr lang="fr-FR" sz="2800" dirty="0" err="1" smtClean="0">
                <a:latin typeface="Roboto" pitchFamily="2" charset="0"/>
                <a:ea typeface="Roboto" pitchFamily="2" charset="0"/>
              </a:rPr>
              <a:t>déj</a:t>
            </a: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endParaRPr lang="fr-FR" sz="32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3200" u="sng" dirty="0" smtClean="0">
                <a:latin typeface="Roboto" pitchFamily="2" charset="0"/>
                <a:ea typeface="Roboto" pitchFamily="2" charset="0"/>
              </a:rPr>
              <a:t>14h-15h30</a:t>
            </a:r>
            <a:r>
              <a:rPr lang="fr-FR" sz="3200" dirty="0" smtClean="0">
                <a:latin typeface="Roboto" pitchFamily="2" charset="0"/>
                <a:ea typeface="Roboto" pitchFamily="2" charset="0"/>
              </a:rPr>
              <a:t> : </a:t>
            </a:r>
            <a:r>
              <a:rPr lang="fr-FR" sz="3200" i="1" dirty="0" smtClean="0">
                <a:latin typeface="Roboto" pitchFamily="2" charset="0"/>
                <a:ea typeface="Roboto" pitchFamily="2" charset="0"/>
              </a:rPr>
              <a:t>Venez à la rencontre de l’équipe du pôle Haute Fidélité !</a:t>
            </a:r>
          </a:p>
          <a:p>
            <a:endParaRPr lang="fr-FR" sz="3200" i="1" u="sng" dirty="0">
              <a:latin typeface="Roboto" pitchFamily="2" charset="0"/>
              <a:ea typeface="Roboto" pitchFamily="2" charset="0"/>
            </a:endParaRPr>
          </a:p>
          <a:p>
            <a:r>
              <a:rPr lang="fr-FR" sz="3200" u="sng" dirty="0" smtClean="0">
                <a:latin typeface="Roboto" pitchFamily="2" charset="0"/>
                <a:ea typeface="Roboto" pitchFamily="2" charset="0"/>
              </a:rPr>
              <a:t>16h-18h :</a:t>
            </a:r>
            <a:r>
              <a:rPr lang="fr-FR" sz="32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3200" i="1" dirty="0" smtClean="0">
                <a:latin typeface="Roboto" pitchFamily="2" charset="0"/>
                <a:ea typeface="Roboto" pitchFamily="2" charset="0"/>
              </a:rPr>
              <a:t>Réalités et rôle culturel des </a:t>
            </a:r>
            <a:r>
              <a:rPr lang="fr-FR" sz="3200" i="1" dirty="0" err="1" smtClean="0">
                <a:latin typeface="Roboto" pitchFamily="2" charset="0"/>
                <a:ea typeface="Roboto" pitchFamily="2" charset="0"/>
              </a:rPr>
              <a:t>cafés-concerts</a:t>
            </a:r>
            <a:r>
              <a:rPr lang="fr-FR" sz="3200" i="1" dirty="0" smtClean="0">
                <a:latin typeface="Roboto" pitchFamily="2" charset="0"/>
                <a:ea typeface="Roboto" pitchFamily="2" charset="0"/>
              </a:rPr>
              <a:t> en métropole lilloise</a:t>
            </a:r>
            <a:endParaRPr lang="fr-FR" sz="3200" i="1" dirty="0"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20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3682" y="0"/>
            <a:ext cx="8436635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dirty="0">
                <a:latin typeface="Bariol Regular" panose="02000506040000020003" pitchFamily="2" charset="0"/>
                <a:ea typeface="Roboto" pitchFamily="2" charset="0"/>
              </a:rPr>
              <a:t>Horizon 2030 pour les musiques actuelles en métropole lilloise : on y va ensemble ? </a:t>
            </a:r>
            <a:endParaRPr lang="fr-FR" sz="2400" i="1" dirty="0">
              <a:latin typeface="Roboto" pitchFamily="2" charset="0"/>
              <a:ea typeface="Roboto" pitchFamily="2" charset="0"/>
            </a:endParaRPr>
          </a:p>
          <a:p>
            <a:endParaRPr lang="fr-FR" sz="2400" i="1" u="sng" dirty="0" smtClean="0">
              <a:latin typeface="Roboto" pitchFamily="2" charset="0"/>
              <a:ea typeface="Roboto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 smtClean="0">
              <a:latin typeface="Roboto" pitchFamily="2" charset="0"/>
              <a:ea typeface="Roboto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Roboto" pitchFamily="2" charset="0"/>
                <a:ea typeface="Roboto" pitchFamily="2" charset="0"/>
              </a:rPr>
              <a:t>Contexte, enjeux et objectifs de la rencontre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Roboto" pitchFamily="2" charset="0"/>
                <a:ea typeface="Roboto" pitchFamily="2" charset="0"/>
              </a:rPr>
              <a:t>Les référentiels de la rencontre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Roboto" pitchFamily="2" charset="0"/>
                <a:ea typeface="Roboto" pitchFamily="2" charset="0"/>
              </a:rPr>
              <a:t>Les règles du « jeu » </a:t>
            </a:r>
          </a:p>
        </p:txBody>
      </p:sp>
    </p:spTree>
    <p:extLst>
      <p:ext uri="{BB962C8B-B14F-4D97-AF65-F5344CB8AC3E}">
        <p14:creationId xmlns:p14="http://schemas.microsoft.com/office/powerpoint/2010/main" val="77840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3682" y="0"/>
            <a:ext cx="8436635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dirty="0">
                <a:latin typeface="Bariol Regular" panose="02000506040000020003" pitchFamily="2" charset="0"/>
                <a:ea typeface="Roboto" pitchFamily="2" charset="0"/>
              </a:rPr>
              <a:t>Les référentiels de la rencontre</a:t>
            </a:r>
          </a:p>
          <a:p>
            <a:endParaRPr lang="fr-FR" sz="2400" i="1" u="sng" dirty="0" smtClean="0">
              <a:latin typeface="Roboto" pitchFamily="2" charset="0"/>
              <a:ea typeface="Roboto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 smtClean="0">
              <a:latin typeface="Roboto" pitchFamily="2" charset="0"/>
              <a:ea typeface="Roboto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Roboto" pitchFamily="2" charset="0"/>
                <a:ea typeface="Roboto" pitchFamily="2" charset="0"/>
              </a:rPr>
              <a:t>Droits culturels des personnes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Roboto" pitchFamily="2" charset="0"/>
                <a:ea typeface="Roboto" pitchFamily="2" charset="0"/>
              </a:rPr>
              <a:t>Diversité culturelle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Roboto" pitchFamily="2" charset="0"/>
                <a:ea typeface="Roboto" pitchFamily="2" charset="0"/>
              </a:rPr>
              <a:t>Transition </a:t>
            </a:r>
            <a:r>
              <a:rPr lang="fr-FR" sz="2800" dirty="0">
                <a:latin typeface="Roboto" pitchFamily="2" charset="0"/>
                <a:ea typeface="Roboto" pitchFamily="2" charset="0"/>
              </a:rPr>
              <a:t>écologique et sobriété des pratiques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35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3682" y="0"/>
            <a:ext cx="8436635" cy="75405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dirty="0">
                <a:latin typeface="Bariol Regular" panose="02000506040000020003" pitchFamily="2" charset="0"/>
                <a:ea typeface="Roboto" pitchFamily="2" charset="0"/>
              </a:rPr>
              <a:t>Les règles du « jeu » </a:t>
            </a:r>
          </a:p>
          <a:p>
            <a:endParaRPr lang="fr-FR" sz="2400" i="1" u="sng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Roboto" pitchFamily="2" charset="0"/>
                <a:ea typeface="Roboto" pitchFamily="2" charset="0"/>
              </a:rPr>
              <a:t>Objectifs du format world café 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Roboto" pitchFamily="2" charset="0"/>
                <a:ea typeface="Roboto" pitchFamily="2" charset="0"/>
              </a:rPr>
              <a:t>identifier ensemble constats, blocages et perspectives (état des lieux partagé en partant de vos réalités)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Roboto" pitchFamily="2" charset="0"/>
                <a:ea typeface="Roboto" pitchFamily="2" charset="0"/>
              </a:rPr>
              <a:t>Prérequis 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000" dirty="0">
                <a:latin typeface="Roboto" pitchFamily="2" charset="0"/>
                <a:ea typeface="Roboto" pitchFamily="2" charset="0"/>
              </a:rPr>
              <a:t>donner prénom et structure pour prise de parole (au début)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Roboto" pitchFamily="2" charset="0"/>
                <a:ea typeface="Roboto" pitchFamily="2" charset="0"/>
              </a:rPr>
              <a:t>écouter différents points de vue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Roboto" pitchFamily="2" charset="0"/>
                <a:ea typeface="Roboto" pitchFamily="2" charset="0"/>
              </a:rPr>
              <a:t>faire part de ses réflexions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Roboto" pitchFamily="2" charset="0"/>
                <a:ea typeface="Roboto" pitchFamily="2" charset="0"/>
              </a:rPr>
              <a:t>tout le monde peut s’exprimer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Roboto" pitchFamily="2" charset="0"/>
                <a:ea typeface="Roboto" pitchFamily="2" charset="0"/>
              </a:rPr>
              <a:t>Les thématiques 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Roboto" pitchFamily="2" charset="0"/>
                <a:ea typeface="Roboto" pitchFamily="2" charset="0"/>
              </a:rPr>
              <a:t>Diffusion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000" dirty="0">
                <a:latin typeface="Roboto" pitchFamily="2" charset="0"/>
                <a:ea typeface="Roboto" pitchFamily="2" charset="0"/>
              </a:rPr>
              <a:t>S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tructuration professionnelle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000" dirty="0">
                <a:latin typeface="Roboto" pitchFamily="2" charset="0"/>
                <a:ea typeface="Roboto" pitchFamily="2" charset="0"/>
              </a:rPr>
              <a:t>P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ratiques musicales et création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Roboto" pitchFamily="2" charset="0"/>
                <a:ea typeface="Roboto" pitchFamily="2" charset="0"/>
              </a:rPr>
              <a:t>Publics/usagers/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auditeur·rices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/personnes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2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3682" y="0"/>
            <a:ext cx="8436635" cy="67710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dirty="0">
                <a:latin typeface="Bariol Regular" panose="02000506040000020003" pitchFamily="2" charset="0"/>
                <a:ea typeface="Roboto" pitchFamily="2" charset="0"/>
              </a:rPr>
              <a:t>Les règles du « jeu »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Se répartir de manière équitable sur chaque table : 1 table = 1 thématique = 1 question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latin typeface="Roboto" pitchFamily="2" charset="0"/>
                <a:ea typeface="Roboto" pitchFamily="2" charset="0"/>
              </a:rPr>
              <a:t>Sur la table : répondre à la question posée et en discuter avec les 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participants, l’inscrire sur une feuille</a:t>
            </a:r>
            <a:endParaRPr lang="fr-FR" dirty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Roboto" pitchFamily="2" charset="0"/>
                <a:ea typeface="Roboto" pitchFamily="2" charset="0"/>
              </a:rPr>
              <a:t>Un·e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 référent· par table = une personne qui ne bouge pas = prise de note, compte-rendu partagé à la fin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Chaque groupe = 20 à 30 minutes par table puis tourne à une autre table, complète et échange sur les points/constats/propositions listées par le groupe d’avant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Chaque groupe passe par trois tables différentes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Après trois passages : mise en commun = les </a:t>
            </a:r>
            <a:r>
              <a:rPr lang="fr-FR" dirty="0" err="1" smtClean="0">
                <a:latin typeface="Roboto" pitchFamily="2" charset="0"/>
                <a:ea typeface="Roboto" pitchFamily="2" charset="0"/>
              </a:rPr>
              <a:t>référent·es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 partagent ce qui a été dit à leur table, l’assemblée complète, questionne, échange sur ce qui est partagé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A la fin, une fois que les sujets ont été partagés et discutés, priorisation = chaque participant a trois voix à répartir sur les différents sujets </a:t>
            </a:r>
            <a:endParaRPr lang="fr-FR" sz="2400" dirty="0" smtClean="0"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21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3682" y="0"/>
            <a:ext cx="8531238" cy="69865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dirty="0">
                <a:latin typeface="Bariol Regular" panose="02000506040000020003" pitchFamily="2" charset="0"/>
                <a:ea typeface="Roboto" pitchFamily="2" charset="0"/>
              </a:rPr>
              <a:t>Les </a:t>
            </a:r>
            <a:r>
              <a:rPr lang="fr-FR" sz="3600" dirty="0" smtClean="0">
                <a:latin typeface="Bariol Regular" panose="02000506040000020003" pitchFamily="2" charset="0"/>
                <a:ea typeface="Roboto" pitchFamily="2" charset="0"/>
              </a:rPr>
              <a:t>thématiques</a:t>
            </a:r>
            <a:endParaRPr lang="fr-FR" sz="2400" dirty="0">
              <a:latin typeface="Bariol Regular" panose="02000506040000020003" pitchFamily="2" charset="0"/>
              <a:ea typeface="Roboto" pitchFamily="2" charset="0"/>
            </a:endParaRPr>
          </a:p>
          <a:p>
            <a:pPr algn="ctr"/>
            <a:endParaRPr lang="fr-FR" sz="2000" dirty="0">
              <a:latin typeface="Bariol Regular" panose="02000506040000020003" pitchFamily="2" charset="0"/>
              <a:ea typeface="Roboto" pitchFamily="2" charset="0"/>
            </a:endParaRPr>
          </a:p>
          <a:p>
            <a:r>
              <a:rPr lang="fr-FR" sz="2000" b="1" dirty="0" smtClean="0">
                <a:latin typeface="Roboto" pitchFamily="2" charset="0"/>
                <a:ea typeface="Roboto" pitchFamily="2" charset="0"/>
              </a:rPr>
              <a:t>1. Comment </a:t>
            </a:r>
            <a:r>
              <a:rPr lang="fr-FR" sz="2000" b="1" dirty="0">
                <a:latin typeface="Roboto" pitchFamily="2" charset="0"/>
                <a:ea typeface="Roboto" pitchFamily="2" charset="0"/>
              </a:rPr>
              <a:t>améliorer la diffusion des concerts en MEL ? </a:t>
            </a:r>
            <a:endParaRPr lang="fr-FR" sz="2000" b="1" dirty="0" smtClean="0">
              <a:latin typeface="Roboto" pitchFamily="2" charset="0"/>
              <a:ea typeface="Roboto" pitchFamily="2" charset="0"/>
            </a:endParaRPr>
          </a:p>
          <a:p>
            <a:r>
              <a:rPr lang="fr-FR" i="1" dirty="0" smtClean="0">
                <a:latin typeface="Roboto" pitchFamily="2" charset="0"/>
                <a:ea typeface="Roboto" pitchFamily="2" charset="0"/>
              </a:rPr>
              <a:t>&gt; La </a:t>
            </a:r>
            <a:r>
              <a:rPr lang="fr-FR" i="1" dirty="0">
                <a:latin typeface="Roboto" pitchFamily="2" charset="0"/>
                <a:ea typeface="Roboto" pitchFamily="2" charset="0"/>
              </a:rPr>
              <a:t>diffusion (place des « émergents », diversité culturelle et artistique, </a:t>
            </a:r>
            <a:r>
              <a:rPr lang="fr-FR" i="1" dirty="0" smtClean="0">
                <a:latin typeface="Roboto" pitchFamily="2" charset="0"/>
                <a:ea typeface="Roboto" pitchFamily="2" charset="0"/>
              </a:rPr>
              <a:t>publics</a:t>
            </a:r>
            <a:r>
              <a:rPr lang="fr-FR" i="1" dirty="0">
                <a:latin typeface="Roboto" pitchFamily="2" charset="0"/>
                <a:ea typeface="Roboto" pitchFamily="2" charset="0"/>
              </a:rPr>
              <a:t>, cohabitation public/privé, espaces existants…) </a:t>
            </a:r>
            <a:endParaRPr lang="fr-FR" i="1" dirty="0" smtClean="0">
              <a:latin typeface="Roboto" pitchFamily="2" charset="0"/>
              <a:ea typeface="Roboto" pitchFamily="2" charset="0"/>
            </a:endParaRPr>
          </a:p>
          <a:p>
            <a:endParaRPr lang="fr-FR" sz="2000" b="1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b="1" dirty="0" smtClean="0">
                <a:latin typeface="Roboto" pitchFamily="2" charset="0"/>
                <a:ea typeface="Roboto" pitchFamily="2" charset="0"/>
              </a:rPr>
              <a:t>2. Quelles </a:t>
            </a:r>
            <a:r>
              <a:rPr lang="fr-FR" sz="2000" b="1" dirty="0">
                <a:latin typeface="Roboto" pitchFamily="2" charset="0"/>
                <a:ea typeface="Roboto" pitchFamily="2" charset="0"/>
              </a:rPr>
              <a:t>conditions pour soutenir la structuration professionnelle des </a:t>
            </a:r>
            <a:r>
              <a:rPr lang="fr-FR" sz="2000" b="1" dirty="0" err="1">
                <a:latin typeface="Roboto" pitchFamily="2" charset="0"/>
                <a:ea typeface="Roboto" pitchFamily="2" charset="0"/>
              </a:rPr>
              <a:t>porteureuses</a:t>
            </a:r>
            <a:r>
              <a:rPr lang="fr-FR" sz="2000" b="1" dirty="0">
                <a:latin typeface="Roboto" pitchFamily="2" charset="0"/>
                <a:ea typeface="Roboto" pitchFamily="2" charset="0"/>
              </a:rPr>
              <a:t> de </a:t>
            </a:r>
            <a:r>
              <a:rPr lang="fr-FR" sz="2000" b="1" dirty="0" smtClean="0">
                <a:latin typeface="Roboto" pitchFamily="2" charset="0"/>
                <a:ea typeface="Roboto" pitchFamily="2" charset="0"/>
              </a:rPr>
              <a:t>projets </a:t>
            </a:r>
            <a:r>
              <a:rPr lang="fr-FR" sz="2000" b="1" dirty="0">
                <a:latin typeface="Roboto" pitchFamily="2" charset="0"/>
                <a:ea typeface="Roboto" pitchFamily="2" charset="0"/>
              </a:rPr>
              <a:t>de musiques actuelles en MEL </a:t>
            </a:r>
            <a:r>
              <a:rPr lang="fr-FR" sz="2000" b="1" dirty="0" smtClean="0">
                <a:latin typeface="Roboto" pitchFamily="2" charset="0"/>
                <a:ea typeface="Roboto" pitchFamily="2" charset="0"/>
              </a:rPr>
              <a:t>?</a:t>
            </a:r>
          </a:p>
          <a:p>
            <a:r>
              <a:rPr lang="fr-FR" i="1" dirty="0" smtClean="0">
                <a:latin typeface="Roboto" pitchFamily="2" charset="0"/>
                <a:ea typeface="Roboto" pitchFamily="2" charset="0"/>
              </a:rPr>
              <a:t>&gt; La </a:t>
            </a:r>
            <a:r>
              <a:rPr lang="fr-FR" i="1" dirty="0">
                <a:latin typeface="Roboto" pitchFamily="2" charset="0"/>
                <a:ea typeface="Roboto" pitchFamily="2" charset="0"/>
              </a:rPr>
              <a:t>structuration des acteurs et du secteur (espace de travail, mise en </a:t>
            </a:r>
            <a:r>
              <a:rPr lang="fr-FR" i="1" dirty="0" smtClean="0">
                <a:latin typeface="Roboto" pitchFamily="2" charset="0"/>
                <a:ea typeface="Roboto" pitchFamily="2" charset="0"/>
              </a:rPr>
              <a:t>lien </a:t>
            </a:r>
            <a:r>
              <a:rPr lang="fr-FR" i="1" dirty="0">
                <a:latin typeface="Roboto" pitchFamily="2" charset="0"/>
                <a:ea typeface="Roboto" pitchFamily="2" charset="0"/>
              </a:rPr>
              <a:t>avec les pairs, les outils, formations, innovation R&amp;D…) </a:t>
            </a:r>
          </a:p>
          <a:p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b="1" dirty="0" smtClean="0">
                <a:latin typeface="Roboto" pitchFamily="2" charset="0"/>
                <a:ea typeface="Roboto" pitchFamily="2" charset="0"/>
              </a:rPr>
              <a:t>3.Comment </a:t>
            </a:r>
            <a:r>
              <a:rPr lang="fr-FR" sz="2000" b="1" dirty="0">
                <a:latin typeface="Roboto" pitchFamily="2" charset="0"/>
                <a:ea typeface="Roboto" pitchFamily="2" charset="0"/>
              </a:rPr>
              <a:t>mieux accompagner les pratiques musicales et </a:t>
            </a:r>
            <a:r>
              <a:rPr lang="fr-FR" sz="2000" b="1" dirty="0" smtClean="0">
                <a:latin typeface="Roboto" pitchFamily="2" charset="0"/>
                <a:ea typeface="Roboto" pitchFamily="2" charset="0"/>
              </a:rPr>
              <a:t>soutenir </a:t>
            </a:r>
            <a:r>
              <a:rPr lang="fr-FR" sz="2000" b="1" dirty="0">
                <a:latin typeface="Roboto" pitchFamily="2" charset="0"/>
                <a:ea typeface="Roboto" pitchFamily="2" charset="0"/>
              </a:rPr>
              <a:t>la création </a:t>
            </a:r>
            <a:r>
              <a:rPr lang="fr-FR" sz="2000" b="1" dirty="0" smtClean="0">
                <a:latin typeface="Roboto" pitchFamily="2" charset="0"/>
                <a:ea typeface="Roboto" pitchFamily="2" charset="0"/>
              </a:rPr>
              <a:t>?</a:t>
            </a:r>
          </a:p>
          <a:p>
            <a:r>
              <a:rPr lang="fr-FR" i="1" dirty="0" smtClean="0">
                <a:latin typeface="Roboto" pitchFamily="2" charset="0"/>
                <a:ea typeface="Roboto" pitchFamily="2" charset="0"/>
              </a:rPr>
              <a:t>&gt; Accompagnement </a:t>
            </a:r>
            <a:r>
              <a:rPr lang="fr-FR" i="1" dirty="0">
                <a:latin typeface="Roboto" pitchFamily="2" charset="0"/>
                <a:ea typeface="Roboto" pitchFamily="2" charset="0"/>
              </a:rPr>
              <a:t>et développement des pratiques musicales et de la </a:t>
            </a:r>
            <a:r>
              <a:rPr lang="fr-FR" i="1" dirty="0" smtClean="0">
                <a:latin typeface="Roboto" pitchFamily="2" charset="0"/>
                <a:ea typeface="Roboto" pitchFamily="2" charset="0"/>
              </a:rPr>
              <a:t>création </a:t>
            </a:r>
            <a:r>
              <a:rPr lang="fr-FR" i="1" dirty="0">
                <a:latin typeface="Roboto" pitchFamily="2" charset="0"/>
                <a:ea typeface="Roboto" pitchFamily="2" charset="0"/>
              </a:rPr>
              <a:t>(studios, développement artistique, soutien à la création…)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000" dirty="0">
              <a:latin typeface="Roboto" pitchFamily="2" charset="0"/>
              <a:ea typeface="Roboto" pitchFamily="2" charset="0"/>
            </a:endParaRPr>
          </a:p>
          <a:p>
            <a:r>
              <a:rPr lang="fr-FR" sz="2000" b="1" dirty="0" smtClean="0">
                <a:latin typeface="Roboto" pitchFamily="2" charset="0"/>
                <a:ea typeface="Roboto" pitchFamily="2" charset="0"/>
              </a:rPr>
              <a:t>4.Comment </a:t>
            </a:r>
            <a:r>
              <a:rPr lang="fr-FR" sz="2000" b="1" dirty="0">
                <a:latin typeface="Roboto" pitchFamily="2" charset="0"/>
                <a:ea typeface="Roboto" pitchFamily="2" charset="0"/>
              </a:rPr>
              <a:t>s’adapter aux publics/usagères/</a:t>
            </a:r>
            <a:r>
              <a:rPr lang="fr-FR" sz="2000" b="1" dirty="0" err="1">
                <a:latin typeface="Roboto" pitchFamily="2" charset="0"/>
                <a:ea typeface="Roboto" pitchFamily="2" charset="0"/>
              </a:rPr>
              <a:t>auditeurices</a:t>
            </a:r>
            <a:r>
              <a:rPr lang="fr-FR" sz="2000" b="1" dirty="0">
                <a:latin typeface="Roboto" pitchFamily="2" charset="0"/>
                <a:ea typeface="Roboto" pitchFamily="2" charset="0"/>
              </a:rPr>
              <a:t>/personnes de demain ? </a:t>
            </a:r>
            <a:endParaRPr lang="fr-FR" sz="2000" b="1" dirty="0" smtClean="0">
              <a:latin typeface="Roboto" pitchFamily="2" charset="0"/>
              <a:ea typeface="Roboto" pitchFamily="2" charset="0"/>
            </a:endParaRPr>
          </a:p>
          <a:p>
            <a:r>
              <a:rPr lang="fr-FR" i="1" dirty="0" smtClean="0">
                <a:latin typeface="Roboto" pitchFamily="2" charset="0"/>
                <a:ea typeface="Roboto" pitchFamily="2" charset="0"/>
              </a:rPr>
              <a:t>&gt; Relation </a:t>
            </a:r>
            <a:r>
              <a:rPr lang="fr-FR" i="1" dirty="0">
                <a:latin typeface="Roboto" pitchFamily="2" charset="0"/>
                <a:ea typeface="Roboto" pitchFamily="2" charset="0"/>
              </a:rPr>
              <a:t>avec les personnes (personnes, communautés, </a:t>
            </a:r>
            <a:r>
              <a:rPr lang="fr-FR" i="1" dirty="0" err="1">
                <a:latin typeface="Roboto" pitchFamily="2" charset="0"/>
                <a:ea typeface="Roboto" pitchFamily="2" charset="0"/>
              </a:rPr>
              <a:t>inclusivité</a:t>
            </a:r>
            <a:r>
              <a:rPr lang="fr-FR" i="1" dirty="0">
                <a:latin typeface="Roboto" pitchFamily="2" charset="0"/>
                <a:ea typeface="Roboto" pitchFamily="2" charset="0"/>
              </a:rPr>
              <a:t>…) </a:t>
            </a:r>
            <a:endParaRPr lang="fr-FR" i="1" dirty="0" smtClean="0">
              <a:latin typeface="Roboto" pitchFamily="2" charset="0"/>
              <a:ea typeface="Roboto" pitchFamily="2" charset="0"/>
            </a:endParaRPr>
          </a:p>
          <a:p>
            <a:endParaRPr lang="fr-FR" sz="2000" dirty="0">
              <a:latin typeface="Roboto" pitchFamily="2" charset="0"/>
              <a:ea typeface="Roboto" pitchFamily="2" charset="0"/>
            </a:endParaRPr>
          </a:p>
          <a:p>
            <a:r>
              <a:rPr lang="fr-FR" sz="2000" b="1" dirty="0" smtClean="0">
                <a:latin typeface="Roboto" pitchFamily="2" charset="0"/>
                <a:ea typeface="Roboto" pitchFamily="2" charset="0"/>
              </a:rPr>
              <a:t>5. Comment </a:t>
            </a:r>
            <a:r>
              <a:rPr lang="fr-FR" sz="2000" b="1" dirty="0">
                <a:latin typeface="Roboto" pitchFamily="2" charset="0"/>
                <a:ea typeface="Roboto" pitchFamily="2" charset="0"/>
              </a:rPr>
              <a:t>améliorer les relations avec les partenaires publics </a:t>
            </a:r>
            <a:r>
              <a:rPr lang="fr-FR" sz="2000" b="1" dirty="0" smtClean="0">
                <a:latin typeface="Roboto" pitchFamily="2" charset="0"/>
                <a:ea typeface="Roboto" pitchFamily="2" charset="0"/>
              </a:rPr>
              <a:t>? </a:t>
            </a:r>
          </a:p>
          <a:p>
            <a:r>
              <a:rPr lang="fr-FR" i="1" dirty="0" smtClean="0">
                <a:latin typeface="Roboto" pitchFamily="2" charset="0"/>
                <a:ea typeface="Roboto" pitchFamily="2" charset="0"/>
              </a:rPr>
              <a:t>&gt; Relation </a:t>
            </a:r>
            <a:r>
              <a:rPr lang="fr-FR" i="1" dirty="0">
                <a:latin typeface="Roboto" pitchFamily="2" charset="0"/>
                <a:ea typeface="Roboto" pitchFamily="2" charset="0"/>
              </a:rPr>
              <a:t>avec les pouvoirs publics</a:t>
            </a:r>
          </a:p>
        </p:txBody>
      </p:sp>
    </p:spTree>
    <p:extLst>
      <p:ext uri="{BB962C8B-B14F-4D97-AF65-F5344CB8AC3E}">
        <p14:creationId xmlns:p14="http://schemas.microsoft.com/office/powerpoint/2010/main" val="312676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3682" y="0"/>
            <a:ext cx="8436635" cy="33547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dirty="0" smtClean="0">
                <a:latin typeface="Bariol Regular" panose="02000506040000020003" pitchFamily="2" charset="0"/>
                <a:ea typeface="Roboto" pitchFamily="2" charset="0"/>
              </a:rPr>
              <a:t>Réalités </a:t>
            </a:r>
            <a:r>
              <a:rPr lang="fr-FR" sz="3600" dirty="0">
                <a:latin typeface="Bariol Regular" panose="02000506040000020003" pitchFamily="2" charset="0"/>
                <a:ea typeface="Roboto" pitchFamily="2" charset="0"/>
              </a:rPr>
              <a:t>et rôle culturel des </a:t>
            </a:r>
            <a:r>
              <a:rPr lang="fr-FR" sz="3600" dirty="0" err="1">
                <a:latin typeface="Bariol Regular" panose="02000506040000020003" pitchFamily="2" charset="0"/>
                <a:ea typeface="Roboto" pitchFamily="2" charset="0"/>
              </a:rPr>
              <a:t>cafés-concerts</a:t>
            </a:r>
            <a:r>
              <a:rPr lang="fr-FR" sz="3600" dirty="0">
                <a:latin typeface="Bariol Regular" panose="02000506040000020003" pitchFamily="2" charset="0"/>
                <a:ea typeface="Roboto" pitchFamily="2" charset="0"/>
              </a:rPr>
              <a:t> en métropole lilloise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>
                <a:latin typeface="Roboto" pitchFamily="2" charset="0"/>
                <a:ea typeface="Roboto" pitchFamily="2" charset="0"/>
                <a:hlinkClick r:id="rId3"/>
              </a:rPr>
              <a:t>https://</a:t>
            </a:r>
            <a:r>
              <a:rPr lang="fr-FR" sz="2000" dirty="0" smtClean="0">
                <a:latin typeface="Roboto" pitchFamily="2" charset="0"/>
                <a:ea typeface="Roboto" pitchFamily="2" charset="0"/>
                <a:hlinkClick r:id="rId3"/>
              </a:rPr>
              <a:t>us02web.zoom.us/j/87912278128?pwd=Z1JPaUJCY0ZZYk52M3hPUjFGcEV2Zz09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98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3682" y="0"/>
            <a:ext cx="8790318" cy="68018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dirty="0" smtClean="0">
                <a:latin typeface="Bariol Regular" panose="02000506040000020003" pitchFamily="2" charset="0"/>
                <a:ea typeface="Roboto" pitchFamily="2" charset="0"/>
              </a:rPr>
              <a:t>Réalités </a:t>
            </a:r>
            <a:r>
              <a:rPr lang="fr-FR" sz="3600" dirty="0">
                <a:latin typeface="Bariol Regular" panose="02000506040000020003" pitchFamily="2" charset="0"/>
                <a:ea typeface="Roboto" pitchFamily="2" charset="0"/>
              </a:rPr>
              <a:t>et rôle culturel des </a:t>
            </a:r>
            <a:r>
              <a:rPr lang="fr-FR" sz="3600" dirty="0" err="1">
                <a:latin typeface="Bariol Regular" panose="02000506040000020003" pitchFamily="2" charset="0"/>
                <a:ea typeface="Roboto" pitchFamily="2" charset="0"/>
              </a:rPr>
              <a:t>cafés-concerts</a:t>
            </a:r>
            <a:r>
              <a:rPr lang="fr-FR" sz="3600" dirty="0">
                <a:latin typeface="Bariol Regular" panose="02000506040000020003" pitchFamily="2" charset="0"/>
                <a:ea typeface="Roboto" pitchFamily="2" charset="0"/>
              </a:rPr>
              <a:t> en métropole lilloise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Quelques </a:t>
            </a:r>
            <a:r>
              <a:rPr lang="fr-FR" dirty="0">
                <a:latin typeface="Roboto" pitchFamily="2" charset="0"/>
                <a:ea typeface="Roboto" pitchFamily="2" charset="0"/>
              </a:rPr>
              <a:t>éléments de contexte et rappels historiques sur les </a:t>
            </a:r>
            <a:r>
              <a:rPr lang="fr-FR" dirty="0" err="1">
                <a:latin typeface="Roboto" pitchFamily="2" charset="0"/>
                <a:ea typeface="Roboto" pitchFamily="2" charset="0"/>
              </a:rPr>
              <a:t>cafés-concerts</a:t>
            </a:r>
            <a:r>
              <a:rPr lang="fr-FR" dirty="0">
                <a:latin typeface="Roboto" pitchFamily="2" charset="0"/>
                <a:ea typeface="Roboto" pitchFamily="2" charset="0"/>
              </a:rPr>
              <a:t> 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:</a:t>
            </a:r>
          </a:p>
          <a:p>
            <a:pPr lvl="2"/>
            <a:r>
              <a:rPr lang="fr-FR" dirty="0" smtClean="0">
                <a:latin typeface="Roboto" pitchFamily="2" charset="0"/>
                <a:ea typeface="Roboto" pitchFamily="2" charset="0"/>
              </a:rPr>
              <a:t>- CCBB</a:t>
            </a:r>
            <a:endParaRPr lang="fr-FR" sz="2000" dirty="0">
              <a:latin typeface="Roboto" pitchFamily="2" charset="0"/>
              <a:ea typeface="Roboto" pitchFamily="2" charset="0"/>
            </a:endParaRPr>
          </a:p>
          <a:p>
            <a:pPr lvl="2"/>
            <a:r>
              <a:rPr lang="fr-FR" dirty="0" smtClean="0">
                <a:latin typeface="Roboto" pitchFamily="2" charset="0"/>
                <a:ea typeface="Roboto" pitchFamily="2" charset="0"/>
              </a:rPr>
              <a:t>- Origines </a:t>
            </a:r>
            <a:r>
              <a:rPr lang="fr-FR" dirty="0">
                <a:latin typeface="Roboto" pitchFamily="2" charset="0"/>
                <a:ea typeface="Roboto" pitchFamily="2" charset="0"/>
              </a:rPr>
              <a:t>et rôle du GIP (rappel 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sur </a:t>
            </a:r>
            <a:r>
              <a:rPr lang="fr-FR" dirty="0">
                <a:latin typeface="Roboto" pitchFamily="2" charset="0"/>
                <a:ea typeface="Roboto" pitchFamily="2" charset="0"/>
              </a:rPr>
              <a:t>le fonctionnement du GIP)</a:t>
            </a:r>
            <a:endParaRPr lang="fr-FR" sz="2000" dirty="0">
              <a:latin typeface="Roboto" pitchFamily="2" charset="0"/>
              <a:ea typeface="Roboto" pitchFamily="2" charset="0"/>
            </a:endParaRPr>
          </a:p>
          <a:p>
            <a:pPr lvl="2"/>
            <a:r>
              <a:rPr lang="fr-FR" dirty="0" smtClean="0">
                <a:latin typeface="Roboto" pitchFamily="2" charset="0"/>
                <a:ea typeface="Roboto" pitchFamily="2" charset="0"/>
              </a:rPr>
              <a:t>- Focus </a:t>
            </a:r>
            <a:r>
              <a:rPr lang="fr-FR" dirty="0">
                <a:latin typeface="Roboto" pitchFamily="2" charset="0"/>
                <a:ea typeface="Roboto" pitchFamily="2" charset="0"/>
              </a:rPr>
              <a:t>métropole lilloise </a:t>
            </a:r>
            <a:endParaRPr lang="fr-FR" dirty="0" smtClean="0">
              <a:latin typeface="Roboto" pitchFamily="2" charset="0"/>
              <a:ea typeface="Roboto" pitchFamily="2" charset="0"/>
            </a:endParaRPr>
          </a:p>
          <a:p>
            <a:pPr marL="1200150" lvl="2" indent="-285750">
              <a:buFontTx/>
              <a:buChar char="-"/>
            </a:pPr>
            <a:endParaRPr lang="fr-FR" dirty="0" smtClean="0">
              <a:latin typeface="Roboto" pitchFamily="2" charset="0"/>
              <a:ea typeface="Roboto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Place </a:t>
            </a:r>
            <a:r>
              <a:rPr lang="fr-FR" dirty="0">
                <a:latin typeface="Roboto" pitchFamily="2" charset="0"/>
                <a:ea typeface="Roboto" pitchFamily="2" charset="0"/>
              </a:rPr>
              <a:t>des </a:t>
            </a:r>
            <a:r>
              <a:rPr lang="fr-FR" dirty="0" err="1">
                <a:latin typeface="Roboto" pitchFamily="2" charset="0"/>
                <a:ea typeface="Roboto" pitchFamily="2" charset="0"/>
              </a:rPr>
              <a:t>café-concerts</a:t>
            </a:r>
            <a:r>
              <a:rPr lang="fr-FR" dirty="0">
                <a:latin typeface="Roboto" pitchFamily="2" charset="0"/>
                <a:ea typeface="Roboto" pitchFamily="2" charset="0"/>
              </a:rPr>
              <a:t> dans l'écosystème des musiques actuelles : </a:t>
            </a:r>
            <a:endParaRPr lang="fr-FR" dirty="0" smtClean="0">
              <a:latin typeface="Roboto" pitchFamily="2" charset="0"/>
              <a:ea typeface="Roboto" pitchFamily="2" charset="0"/>
            </a:endParaRPr>
          </a:p>
          <a:p>
            <a:pPr lvl="2"/>
            <a:r>
              <a:rPr lang="fr-FR" dirty="0" smtClean="0">
                <a:latin typeface="Roboto" pitchFamily="2" charset="0"/>
                <a:ea typeface="Roboto" pitchFamily="2" charset="0"/>
              </a:rPr>
              <a:t>- Rôle </a:t>
            </a:r>
            <a:r>
              <a:rPr lang="fr-FR" dirty="0">
                <a:latin typeface="Roboto" pitchFamily="2" charset="0"/>
                <a:ea typeface="Roboto" pitchFamily="2" charset="0"/>
              </a:rPr>
              <a:t>de premières scènes pour l'émergence et lieux de diffusion intermédiaires 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indispensables </a:t>
            </a:r>
            <a:r>
              <a:rPr lang="fr-FR" dirty="0">
                <a:latin typeface="Roboto" pitchFamily="2" charset="0"/>
                <a:ea typeface="Roboto" pitchFamily="2" charset="0"/>
              </a:rPr>
              <a:t>pour les artistes (en voie de professionnalisation ou pour les esthétiques que les </a:t>
            </a:r>
            <a:r>
              <a:rPr lang="fr-FR" dirty="0" err="1">
                <a:latin typeface="Roboto" pitchFamily="2" charset="0"/>
                <a:ea typeface="Roboto" pitchFamily="2" charset="0"/>
              </a:rPr>
              <a:t>SMACs</a:t>
            </a:r>
            <a:r>
              <a:rPr lang="fr-FR" dirty="0">
                <a:latin typeface="Roboto" pitchFamily="2" charset="0"/>
                <a:ea typeface="Roboto" pitchFamily="2" charset="0"/>
              </a:rPr>
              <a:t> ne programment pas), </a:t>
            </a:r>
            <a:endParaRPr lang="fr-FR" sz="2000" dirty="0">
              <a:latin typeface="Roboto" pitchFamily="2" charset="0"/>
              <a:ea typeface="Roboto" pitchFamily="2" charset="0"/>
            </a:endParaRPr>
          </a:p>
          <a:p>
            <a:pPr lvl="2"/>
            <a:r>
              <a:rPr lang="fr-FR" dirty="0" smtClean="0">
                <a:latin typeface="Roboto" pitchFamily="2" charset="0"/>
                <a:ea typeface="Roboto" pitchFamily="2" charset="0"/>
              </a:rPr>
              <a:t>- Vis </a:t>
            </a:r>
            <a:r>
              <a:rPr lang="fr-FR" dirty="0">
                <a:latin typeface="Roboto" pitchFamily="2" charset="0"/>
                <a:ea typeface="Roboto" pitchFamily="2" charset="0"/>
              </a:rPr>
              <a:t>à vis des publics : rôle social de proximité, observatoire des pratiques des publics, enjeux de prévention</a:t>
            </a:r>
            <a:endParaRPr lang="fr-FR" sz="2000" dirty="0">
              <a:latin typeface="Roboto" pitchFamily="2" charset="0"/>
              <a:ea typeface="Roboto" pitchFamily="2" charset="0"/>
            </a:endParaRPr>
          </a:p>
          <a:p>
            <a:pPr marL="1200150" lvl="2" indent="-285750">
              <a:buFontTx/>
              <a:buChar char="-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Enjeu </a:t>
            </a:r>
            <a:r>
              <a:rPr lang="fr-FR" dirty="0">
                <a:latin typeface="Roboto" pitchFamily="2" charset="0"/>
                <a:ea typeface="Roboto" pitchFamily="2" charset="0"/>
              </a:rPr>
              <a:t>de diversité culturelle et d'accessibilité de la culture pour </a:t>
            </a:r>
            <a:r>
              <a:rPr lang="fr-FR" dirty="0" err="1" smtClean="0">
                <a:latin typeface="Roboto" pitchFamily="2" charset="0"/>
                <a:ea typeface="Roboto" pitchFamily="2" charset="0"/>
              </a:rPr>
              <a:t>toustes</a:t>
            </a:r>
            <a:endParaRPr lang="fr-FR" dirty="0" smtClean="0">
              <a:latin typeface="Roboto" pitchFamily="2" charset="0"/>
              <a:ea typeface="Roboto" pitchFamily="2" charset="0"/>
            </a:endParaRPr>
          </a:p>
          <a:p>
            <a:pPr marL="1257300" lvl="2" indent="-342900">
              <a:buFontTx/>
              <a:buChar char="-"/>
            </a:pPr>
            <a:endParaRPr lang="fr-FR" sz="2000" dirty="0">
              <a:latin typeface="Roboto" pitchFamily="2" charset="0"/>
              <a:ea typeface="Roboto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Freins </a:t>
            </a:r>
            <a:r>
              <a:rPr lang="fr-FR" dirty="0">
                <a:latin typeface="Roboto" pitchFamily="2" charset="0"/>
                <a:ea typeface="Roboto" pitchFamily="2" charset="0"/>
              </a:rPr>
              <a:t>et problématiques rencontrées par les bars (contraintes éco, administratives, politiques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...)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latin typeface="Roboto" pitchFamily="2" charset="0"/>
              <a:ea typeface="Roboto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Enjeu </a:t>
            </a:r>
            <a:r>
              <a:rPr lang="fr-FR" dirty="0">
                <a:latin typeface="Roboto" pitchFamily="2" charset="0"/>
                <a:ea typeface="Roboto" pitchFamily="2" charset="0"/>
              </a:rPr>
              <a:t>de l'accompagnement et de la structuration du secteur des 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bars-concerts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Roboto" pitchFamily="2" charset="0"/>
                <a:ea typeface="Roboto" pitchFamily="2" charset="0"/>
              </a:rPr>
              <a:t>Pistes </a:t>
            </a:r>
            <a:r>
              <a:rPr lang="fr-FR" dirty="0">
                <a:latin typeface="Roboto" pitchFamily="2" charset="0"/>
                <a:ea typeface="Roboto" pitchFamily="2" charset="0"/>
              </a:rPr>
              <a:t>de travail et solutions collectives</a:t>
            </a:r>
          </a:p>
        </p:txBody>
      </p:sp>
    </p:spTree>
    <p:extLst>
      <p:ext uri="{BB962C8B-B14F-4D97-AF65-F5344CB8AC3E}">
        <p14:creationId xmlns:p14="http://schemas.microsoft.com/office/powerpoint/2010/main" val="70743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1281</TotalTime>
  <Words>408</Words>
  <Application>Microsoft Office PowerPoint</Application>
  <PresentationFormat>Affichage à l'écran (4:3)</PresentationFormat>
  <Paragraphs>109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Bariol Regular</vt:lpstr>
      <vt:lpstr>Calibri</vt:lpstr>
      <vt:lpstr>Calibri Light</vt:lpstr>
      <vt:lpstr>Roboto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- HF</dc:creator>
  <cp:lastModifiedBy>Antoine - HF</cp:lastModifiedBy>
  <cp:revision>69</cp:revision>
  <dcterms:created xsi:type="dcterms:W3CDTF">2023-02-23T14:05:13Z</dcterms:created>
  <dcterms:modified xsi:type="dcterms:W3CDTF">2023-04-07T16:03:55Z</dcterms:modified>
</cp:coreProperties>
</file>