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79" r:id="rId3"/>
    <p:sldId id="286" r:id="rId4"/>
    <p:sldId id="281" r:id="rId5"/>
    <p:sldId id="282" r:id="rId6"/>
    <p:sldId id="283" r:id="rId7"/>
    <p:sldId id="284" r:id="rId8"/>
    <p:sldId id="287" r:id="rId9"/>
    <p:sldId id="280" r:id="rId10"/>
    <p:sldId id="269" r:id="rId11"/>
    <p:sldId id="271" r:id="rId12"/>
    <p:sldId id="272" r:id="rId13"/>
    <p:sldId id="267" r:id="rId14"/>
    <p:sldId id="277" r:id="rId15"/>
    <p:sldId id="278" r:id="rId16"/>
    <p:sldId id="285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958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5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03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59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5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49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68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3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8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62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74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418C-5866-47B4-8D5F-C5AD09957D5A}" type="datetimeFigureOut">
              <a:rPr lang="fr-FR" smtClean="0"/>
              <a:t>28/02/2023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5DFA-BBB8-419B-BEA4-6B7C7CBDC0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96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8572" y="1664915"/>
            <a:ext cx="8436635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cap="all" dirty="0" smtClean="0">
                <a:latin typeface="Roboto" pitchFamily="2" charset="0"/>
                <a:ea typeface="Roboto" pitchFamily="2" charset="0"/>
              </a:rPr>
              <a:t>Comité artistique régional : </a:t>
            </a:r>
          </a:p>
          <a:p>
            <a:pPr algn="ctr"/>
            <a:r>
              <a:rPr lang="fr-FR" sz="2800" dirty="0" smtClean="0">
                <a:latin typeface="Roboto" pitchFamily="2" charset="0"/>
                <a:ea typeface="Roboto" pitchFamily="2" charset="0"/>
              </a:rPr>
              <a:t>échanges autour de l'accompagnement, du développement et de l'export d’artistes </a:t>
            </a:r>
          </a:p>
          <a:p>
            <a:pPr algn="ctr"/>
            <a:r>
              <a:rPr lang="fr-FR" sz="2800" dirty="0" smtClean="0">
                <a:latin typeface="Roboto" pitchFamily="2" charset="0"/>
                <a:ea typeface="Roboto" pitchFamily="2" charset="0"/>
              </a:rPr>
              <a:t>en Hauts-de-France </a:t>
            </a:r>
            <a:endParaRPr lang="fr-F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8571" y="5768214"/>
            <a:ext cx="843663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i="1" dirty="0" smtClean="0">
                <a:latin typeface="Roboto" pitchFamily="2" charset="0"/>
                <a:ea typeface="Roboto" pitchFamily="2" charset="0"/>
              </a:rPr>
              <a:t>Réunion de lancement · 28/02/2023</a:t>
            </a:r>
          </a:p>
          <a:p>
            <a:pPr algn="ctr"/>
            <a:r>
              <a:rPr lang="fr-FR" sz="2000" i="1" dirty="0" smtClean="0">
                <a:latin typeface="Roboto" pitchFamily="2" charset="0"/>
                <a:ea typeface="Roboto" pitchFamily="2" charset="0"/>
              </a:rPr>
              <a:t>Maison des associations de Lille</a:t>
            </a:r>
            <a:endParaRPr lang="fr-FR" sz="2000" i="1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1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PROJETS A VENIR POUR LE PÔLE ET A CALIBRER </a:t>
            </a: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coordination de </a:t>
            </a:r>
            <a:r>
              <a:rPr lang="fr-FR" sz="16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sessions </a:t>
            </a:r>
            <a:r>
              <a:rPr lang="fr-FR" sz="16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régionales de </a:t>
            </a:r>
            <a:r>
              <a:rPr lang="fr-FR" sz="16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présentation, d’écoute et de suivi des projets artistiques </a:t>
            </a: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accompagnés et développés 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: </a:t>
            </a:r>
            <a:endParaRPr lang="fr-FR" sz="16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 repérage, le suivi et la valorisation des projets musicaux des Hauts-de-France ; </a:t>
            </a:r>
            <a:endParaRPr lang="fr-FR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Créer de l’interconnaissance et renforcer les liens au sein de la chaîne de valeur musicale autour de la scène artistique régionale.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Renforcer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ou créer des synergies entre les différents acteurs de la filière 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les projets artistiques en région par la coopération (mutualisations de moyens, co-productions etc..);</a:t>
            </a: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5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 fontAlgn="base"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5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PROJETS </a:t>
            </a:r>
            <a:r>
              <a:rPr lang="fr-FR" sz="15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 VENIR POUR LE PÔLE ET A CALIBRER </a:t>
            </a: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coordination 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sessions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régionales 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présentation, d’écoute et de suivi des projets artistiques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accompagnés et développés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: </a:t>
            </a:r>
            <a:endParaRPr lang="fr-FR" sz="1600" kern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 repérage, le suivi et la valorisation des projets musicaux des Hauts-de-France ; </a:t>
            </a:r>
            <a:endParaRPr lang="fr-FR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Créer de l’interconnaissance et renforcer les liens au sein de la chaîne de valeur musicale autour de la scène artistique régionale.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Renforcer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ou créer des synergies entre les différents acteurs de la filière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les projets artistiques en région par la coopération (mutualisations de moyens, co-productions etc..);</a:t>
            </a:r>
          </a:p>
          <a:p>
            <a:pPr algn="just" fontAlgn="base">
              <a:buClr>
                <a:srgbClr val="000000"/>
              </a:buClr>
            </a:pPr>
            <a:endParaRPr lang="fr-FR" sz="12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 suivi du développement d’un </a:t>
            </a:r>
            <a:r>
              <a:rPr lang="fr-FR" sz="16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catalogue en ligne des artistes accompagnés et produits en région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pour : 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Valoriser la diversité de la production régionale et la rendre visible </a:t>
            </a:r>
            <a:r>
              <a:rPr lang="fr-FR" sz="16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région 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fr-FR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programmateur.trices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en dehors des circuits traditionnels des musiques actuelles  : centres culturels municipaux, lieux non-dédiés au spectacle vivant et lieux pluridisciplinaires, fêtes locales etc...) ; 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Favoriser la circulation des artistes </a:t>
            </a:r>
            <a:r>
              <a:rPr lang="fr-FR" sz="16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sur le territoire régional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et notamment d’un département à l’autre ;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Rendre visible la création musicale des Hauts-de-France </a:t>
            </a:r>
            <a:r>
              <a:rPr lang="fr-FR" sz="16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au-delà de la région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5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 fontAlgn="base"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154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PROJETS A VENIR POUR LE PÔLE ET A CALIBRER </a:t>
            </a:r>
            <a:endParaRPr lang="fr-FR" sz="1500" b="1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coordination 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sessions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régionales 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présentation, d’écoute et de suivi des projets artistiques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accompagnés et développés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: </a:t>
            </a:r>
            <a:endParaRPr lang="fr-FR" sz="1600" kern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 repérage, le suivi et la valorisation des projets musicaux des Hauts-de-France ; </a:t>
            </a:r>
            <a:endParaRPr lang="fr-FR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Créer de l’interconnaissance et renforcer les liens au sein de la chaîne de valeur musicale autour de la scène artistique régionale.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Renforcer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ou créer des synergies entre les différents acteurs de la filière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développer les projets artistiques en région par la coopération (mutualisations de moyens, co-productions etc..);</a:t>
            </a:r>
          </a:p>
          <a:p>
            <a:pPr algn="just" fontAlgn="base">
              <a:buClr>
                <a:srgbClr val="000000"/>
              </a:buClr>
            </a:pPr>
            <a:endParaRPr lang="fr-FR" sz="1200" kern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 suivi du développement d’un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catalogue en ligne des artistes accompagnés et produits en région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: 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Valoriser la diversité de la production régionale et la rendre visible </a:t>
            </a:r>
            <a:r>
              <a:rPr lang="fr-FR" sz="16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région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programmateur.trices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en dehors des circuits traditionnels des musiques actuelles  : centres culturels municipaux, lieux non-dédiés au spectacle vivant et lieux pluridisciplinaires, fêtes locales etc...) ; 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Favoriser la circulation des artistes </a:t>
            </a:r>
            <a:r>
              <a:rPr lang="fr-FR" sz="16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sur le territoire régional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et notamment d’un département à l’autre ;</a:t>
            </a:r>
          </a:p>
          <a:p>
            <a:pPr marL="742950" lvl="1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Rendre visible la création musicale des Hauts-de-France </a:t>
            </a:r>
            <a:r>
              <a:rPr lang="fr-FR" sz="1600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au-delà de la région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2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Enquête sur la provenance des premières parties à travailler (</a:t>
            </a:r>
            <a:r>
              <a:rPr lang="fr-FR" sz="1600" i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objectif : </a:t>
            </a:r>
            <a:r>
              <a:rPr lang="fr-FR" sz="1600" i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avoir le même référencement des </a:t>
            </a:r>
            <a:r>
              <a:rPr lang="fr-FR" sz="1600" i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programmations en région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5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 fontAlgn="base"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0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8" y="0"/>
            <a:ext cx="8780787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PRÉCONISATIONS ET SCENARIOS A </a:t>
            </a: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TRAVAILLER </a:t>
            </a:r>
            <a:r>
              <a:rPr lang="fr-FR" sz="1500" i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(liens avec le CRAC)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Travail à mener autour d’une aide à l’export gérée par les </a:t>
            </a:r>
            <a:r>
              <a:rPr lang="fr-FR" sz="1600" kern="0" dirty="0" err="1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professionnel·les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(comité d’attribution avec les partenaires publics et des représentant.es de la filière) avec plusieurs entrées possibles :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Aide à la </a:t>
            </a:r>
            <a:r>
              <a:rPr lang="fr-FR" sz="1600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mobilité professionnelle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hors région et à l’international (aider à se rendre sur des temps pro pour prospecter, accompagner des groupes) : prise en charge de frais de déplacement/hébergement, </a:t>
            </a:r>
            <a:r>
              <a:rPr lang="fr-FR" sz="1600" kern="0" dirty="0" err="1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pass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festival etc. 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Aide de </a:t>
            </a:r>
            <a:r>
              <a:rPr lang="fr-FR" sz="1600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soutien à la mobilité artistique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(soutien à l’envoi de groupes sur des temps d’export ou à l’étranger) qui vise à compenser le déficit prévisionnel d’une opération de diffusion à l’export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Dispositif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 </a:t>
            </a:r>
            <a:r>
              <a:rPr lang="fr-FR" sz="1600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soutien à la production mutualisée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afin d'encourager la mise en réseau des diffuseurs (région et hors région) et la consolidation des moyens de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production</a:t>
            </a:r>
          </a:p>
          <a:p>
            <a:pPr lvl="1" algn="just" fontAlgn="base">
              <a:buClr>
                <a:srgbClr val="000000"/>
              </a:buClr>
            </a:pPr>
            <a:endParaRPr lang="fr-FR" sz="1500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27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8" y="0"/>
            <a:ext cx="878078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PRÉCONISATIONS ET SCENARIOS A </a:t>
            </a: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TRAVAILLER </a:t>
            </a:r>
            <a:r>
              <a:rPr lang="fr-FR" sz="1500" i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(liens avec le CRAC)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Travail à mener autour d’une aide à l’export gérée par les </a:t>
            </a:r>
            <a:r>
              <a:rPr lang="fr-FR" sz="1600" kern="0" dirty="0" err="1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professionnel·les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(comité d’attribution avec les partenaires publics et des représentant.es de la filière) avec plusieurs entrées possibles :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Aide à la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mobilité professionnelle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hors région et à l’international (aider à se rendre sur des temps pro pour prospecter, accompagner des groupes) : prise en charge de frais de déplacement, </a:t>
            </a:r>
            <a:r>
              <a:rPr lang="fr-FR" sz="16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pass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festival etc. 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Aide de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soutien à la mobilité artistique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(soutien à l’envoi de groupes sur des temps d’export ou à l’étranger) qui vise à compenser le déficit prévisionnel d’une opération de diffusion à l’export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Dispositif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soutien à la production mutualisée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afin d'encourager la mise en réseau des diffuseurs (région et hors région) et la consolidation des moyens de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production</a:t>
            </a:r>
          </a:p>
          <a:p>
            <a:pPr lvl="1" algn="just" fontAlgn="base">
              <a:buClr>
                <a:srgbClr val="000000"/>
              </a:buClr>
            </a:pPr>
            <a:endParaRPr lang="fr-FR" sz="16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Travail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sur une </a:t>
            </a:r>
            <a:r>
              <a:rPr lang="fr-FR" sz="1600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plateforme de visibilité des artistes régionaux à calibrer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: site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dédié de référencement des projets musicaux développés en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région </a:t>
            </a:r>
            <a:r>
              <a:rPr lang="fr-FR" sz="1600" dirty="0" smtClean="0">
                <a:latin typeface="Roboto" pitchFamily="2" charset="0"/>
                <a:ea typeface="Roboto" pitchFamily="2" charset="0"/>
              </a:rPr>
              <a:t>(</a:t>
            </a:r>
            <a:r>
              <a:rPr lang="fr-FR" sz="1600" dirty="0">
                <a:latin typeface="Roboto" pitchFamily="2" charset="0"/>
                <a:ea typeface="Roboto" pitchFamily="2" charset="0"/>
              </a:rPr>
              <a:t>aidés dans le cadre de dispositifs d'accompagnements, salles, </a:t>
            </a:r>
            <a:r>
              <a:rPr lang="fr-FR" sz="1600" dirty="0" smtClean="0">
                <a:latin typeface="Roboto" pitchFamily="2" charset="0"/>
                <a:ea typeface="Roboto" pitchFamily="2" charset="0"/>
              </a:rPr>
              <a:t>catalogues de producteurs d’artistes et labels, </a:t>
            </a:r>
            <a:r>
              <a:rPr lang="fr-FR" sz="1600" dirty="0">
                <a:latin typeface="Roboto" pitchFamily="2" charset="0"/>
                <a:ea typeface="Roboto" pitchFamily="2" charset="0"/>
              </a:rPr>
              <a:t>concours régionaux ou nationaux type </a:t>
            </a:r>
            <a:r>
              <a:rPr lang="fr-FR" sz="1600" dirty="0" err="1">
                <a:latin typeface="Roboto" pitchFamily="2" charset="0"/>
                <a:ea typeface="Roboto" pitchFamily="2" charset="0"/>
              </a:rPr>
              <a:t>Buzzbooster</a:t>
            </a:r>
            <a:r>
              <a:rPr lang="fr-FR" sz="1600" dirty="0">
                <a:latin typeface="Roboto" pitchFamily="2" charset="0"/>
                <a:ea typeface="Roboto" pitchFamily="2" charset="0"/>
              </a:rPr>
              <a:t>, I</a:t>
            </a:r>
            <a:r>
              <a:rPr lang="fr-FR" sz="1600" dirty="0" smtClean="0">
                <a:latin typeface="Roboto" pitchFamily="2" charset="0"/>
                <a:ea typeface="Roboto" pitchFamily="2" charset="0"/>
              </a:rPr>
              <a:t>nouïs</a:t>
            </a:r>
            <a:r>
              <a:rPr lang="fr-FR" sz="1600" dirty="0">
                <a:latin typeface="Roboto" pitchFamily="2" charset="0"/>
                <a:ea typeface="Roboto" pitchFamily="2" charset="0"/>
              </a:rPr>
              <a:t>, </a:t>
            </a:r>
            <a:r>
              <a:rPr lang="fr-FR" sz="1600" dirty="0" smtClean="0">
                <a:latin typeface="Roboto" pitchFamily="2" charset="0"/>
                <a:ea typeface="Roboto" pitchFamily="2" charset="0"/>
              </a:rPr>
              <a:t>Chaînon, tremplins nationaux de jazz...)</a:t>
            </a: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fr-FR" sz="1500" dirty="0" smtClean="0"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fr-FR" sz="1500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09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8" y="0"/>
            <a:ext cx="878078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PRÉCONISATIONS ET SCENARIOS A </a:t>
            </a: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TRAVAILLER </a:t>
            </a:r>
            <a:r>
              <a:rPr lang="fr-FR" sz="1500" i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(liens avec le CRAC)</a:t>
            </a:r>
            <a:endParaRPr lang="fr-FR" sz="1500" i="1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Travail à mener autour d’une aide à l’export gérée par les </a:t>
            </a:r>
            <a:r>
              <a:rPr lang="fr-FR" sz="1600" kern="0" dirty="0" err="1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professionnel·les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(comité d’attribution avec les partenaires publics et des représentant.es de la filière) avec plusieurs entrées possibles :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Aide à la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mobilité professionnelle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hors région et à l’international (aider à se rendre sur des temps pro pour prospecter, accompagner des groupes) : prise en charge de frais de déplacement, </a:t>
            </a:r>
            <a:r>
              <a:rPr lang="fr-FR" sz="16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pass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 festival etc. 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Aide de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soutien à la mobilité artistique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(soutien à l’envoi de groupes sur des temps d’export ou à l’étranger) qui vise à compenser le déficit prévisionnel d’une opération de diffusion à l’export</a:t>
            </a:r>
          </a:p>
          <a:p>
            <a:pPr marL="742950" lvl="1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Dispositif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</a:t>
            </a: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soutien à la production mutualisée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afin d'encourager la mise en réseau des diffuseurs (région et hors région) et la consolidation des moyens de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production</a:t>
            </a:r>
          </a:p>
          <a:p>
            <a:pPr lvl="1" algn="just" fontAlgn="base">
              <a:buClr>
                <a:srgbClr val="000000"/>
              </a:buClr>
            </a:pPr>
            <a:endParaRPr lang="fr-FR" sz="16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Travail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sur une </a:t>
            </a:r>
            <a:r>
              <a:rPr lang="fr-FR" sz="1600" b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plateforme de visibilité des artistes régionaux à calibrer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: site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dédié de référencement des projets musicaux développés en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région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(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aidés dans le cadre de dispositifs d'accompagnements, salles,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catalogues de producteurs d’artistes et labels,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concours régionaux ou nationaux type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Buzzbooster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, 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nouïs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,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Chaînon, tremplins nationaux de jazz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...)</a:t>
            </a: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Travail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sur la mise en place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d'un </a:t>
            </a:r>
            <a:r>
              <a:rPr lang="fr-FR" sz="1600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label régional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 type "</a:t>
            </a:r>
            <a:r>
              <a:rPr lang="fr-FR" sz="1600" i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Support </a:t>
            </a:r>
            <a:r>
              <a:rPr lang="fr-FR" sz="1600" i="1" kern="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your</a:t>
            </a:r>
            <a:r>
              <a:rPr lang="fr-FR" sz="1600" i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local music </a:t>
            </a:r>
            <a:r>
              <a:rPr lang="fr-FR" sz="1600" i="1" kern="0" dirty="0" err="1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scene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"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(Live DMA) </a:t>
            </a:r>
            <a:r>
              <a:rPr lang="fr-FR" sz="16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pour mieux identifier la scène régional auprès des </a:t>
            </a:r>
            <a:r>
              <a:rPr lang="fr-FR" sz="16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professionnels</a:t>
            </a:r>
          </a:p>
          <a:p>
            <a:pPr marL="285750" indent="-285750" algn="just" fontAlgn="base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fr-FR" sz="1600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83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55475" y="3244334"/>
            <a:ext cx="5633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RETOURS, PRIORITÉS ET ÉCHÉANCES ?</a:t>
            </a:r>
            <a:endParaRPr lang="fr-FR" b="1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45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u="none" strike="noStrike" kern="0" spc="0" dirty="0" smtClean="0"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u="none" strike="noStrike" kern="0" spc="0" dirty="0" smtClean="0"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u="none" strike="noStrike" kern="0" spc="0" dirty="0" smtClean="0"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DES CONSTATS RÉCCURENTS </a:t>
            </a: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SUR L’ACCOMPAGNEMENT, LE DEVELOPPEMENT ET L’EXPORT D’ARTISTES EN REGION</a:t>
            </a:r>
            <a:endParaRPr lang="fr-FR" b="1" u="none" strike="noStrike" kern="0" spc="0" dirty="0" smtClean="0"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OBJECTIFS </a:t>
            </a:r>
            <a:r>
              <a:rPr lang="fr-FR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GENERAUX DU </a:t>
            </a: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COMITÉ</a:t>
            </a: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PROJETS </a:t>
            </a:r>
            <a:r>
              <a:rPr lang="fr-FR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A VENIR POUR LE </a:t>
            </a: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PÔLE </a:t>
            </a:r>
            <a:r>
              <a:rPr lang="fr-FR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ET A </a:t>
            </a: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CALIBRER</a:t>
            </a: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PRÉCONISATIONS </a:t>
            </a:r>
            <a:r>
              <a:rPr lang="fr-FR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ET SCENARIOS A </a:t>
            </a: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TRAVAILLER</a:t>
            </a: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b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RETOURS, PRIORITÉS ET ÉCHÉANCES ?</a:t>
            </a: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fontAlgn="base">
              <a:buClr>
                <a:srgbClr val="000000"/>
              </a:buClr>
            </a:pPr>
            <a:r>
              <a:rPr lang="fr-FR" b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 </a:t>
            </a:r>
            <a:endParaRPr lang="fr-FR" b="1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indent="-342900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342900" lvl="0" indent="-342900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b="1" u="none" strike="noStrike" kern="0" spc="0" dirty="0" smtClean="0"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5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 QUELQUES CONSTATS RÉCCURENTS </a:t>
            </a: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sz="1100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latin typeface="Roboto" pitchFamily="2" charset="0"/>
                <a:ea typeface="Roboto" pitchFamily="2" charset="0"/>
              </a:rPr>
              <a:t>ACCOMPAGNEMENT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latin typeface="Roboto" pitchFamily="2" charset="0"/>
                <a:ea typeface="Roboto" pitchFamily="2" charset="0"/>
              </a:rPr>
              <a:t>Des besoins d’accès à la 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ressource/orientation/conseil (comprendre la filière)</a:t>
            </a:r>
            <a:endParaRPr lang="fr-FR" sz="1400" kern="0" dirty="0"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Des besoins en termes d’accompagnement à la structuration professionnelle pour les artistes (monter une structure, trouver des dates </a:t>
            </a:r>
            <a:r>
              <a:rPr lang="fr-FR" sz="1400" kern="0" dirty="0" err="1" smtClean="0">
                <a:latin typeface="Roboto" pitchFamily="2" charset="0"/>
                <a:ea typeface="Roboto" pitchFamily="2" charset="0"/>
              </a:rPr>
              <a:t>etc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777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 QUELQUES CONSTATS RÉCCURENTS </a:t>
            </a: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sz="1100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ACCOMPAGNEMENT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d’accès à la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ressource/orientation/conseil (comprendre la filière)</a:t>
            </a:r>
            <a:endParaRPr lang="fr-FR" sz="14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en termes d’accompagnement à la structuration professionnelle pour les artistes (monter une structure, trouver des dates </a:t>
            </a:r>
            <a:r>
              <a:rPr lang="fr-FR" sz="14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etc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  <a:endParaRPr lang="fr-FR" sz="14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latin typeface="Roboto" pitchFamily="2" charset="0"/>
                <a:ea typeface="Roboto" pitchFamily="2" charset="0"/>
              </a:rPr>
              <a:t>DEVELOPPEMENT 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Des </a:t>
            </a:r>
            <a:r>
              <a:rPr lang="fr-FR" sz="1400" kern="0" dirty="0">
                <a:latin typeface="Roboto" pitchFamily="2" charset="0"/>
                <a:ea typeface="Roboto" pitchFamily="2" charset="0"/>
              </a:rPr>
              <a:t>manques en termes d'entourage professionnel (développeurs d'artistes) pour accompagner les artistes dans leur développement pro (notamment en opération d'export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Des développeurs d’artistes peu nombreux et aux économies fragiles dans un contexte économique et sectoriel complexe (effet ciseau)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latin typeface="Roboto" pitchFamily="2" charset="0"/>
                <a:ea typeface="Roboto" pitchFamily="2" charset="0"/>
              </a:rPr>
              <a:t>Des liens à renforcer entre développeurs 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d’artistes (live et phono) </a:t>
            </a:r>
            <a:r>
              <a:rPr lang="fr-FR" sz="1400" kern="0" dirty="0">
                <a:latin typeface="Roboto" pitchFamily="2" charset="0"/>
                <a:ea typeface="Roboto" pitchFamily="2" charset="0"/>
              </a:rPr>
              <a:t>et salles de diffusion pour 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optimiser </a:t>
            </a:r>
            <a:r>
              <a:rPr lang="fr-FR" sz="1400" kern="0" dirty="0">
                <a:latin typeface="Roboto" pitchFamily="2" charset="0"/>
                <a:ea typeface="Roboto" pitchFamily="2" charset="0"/>
              </a:rPr>
              <a:t>les accompagnements des projets musicaux en région au service des </a:t>
            </a:r>
            <a:r>
              <a:rPr lang="fr-FR" sz="1400" kern="0" dirty="0" smtClean="0">
                <a:latin typeface="Roboto" pitchFamily="2" charset="0"/>
                <a:ea typeface="Roboto" pitchFamily="2" charset="0"/>
              </a:rPr>
              <a:t>groupes</a:t>
            </a:r>
            <a:endParaRPr lang="fr-FR" sz="1400" kern="0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3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 QUELQUES CONSTATS RÉCCURENTS </a:t>
            </a: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sz="1100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ACCOMPAGNEMENT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d’accès à la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ressource/orientation/conseil (comprendre la filière)</a:t>
            </a:r>
            <a:endParaRPr lang="fr-FR" sz="14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en termes d’accompagnement à la structuration professionnelle pour les artistes (monter une structure, trouver des dates </a:t>
            </a:r>
            <a:r>
              <a:rPr lang="fr-FR" sz="14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etc</a:t>
            </a:r>
            <a:endParaRPr lang="fr-FR" sz="14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DEVELOPPEMENT 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manques en termes d'entourage professionnel (développeurs d'artistes) pour accompagner les artistes dans leur développement pro (notamment en opération d'export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développeurs d’artistes peu nombreux et aux économies fragiles dans un contexte économique et sectoriel complexe (effet ciseau)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liens à renforcer entre développeurs d’artistes et salles de diffusion pour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optimiser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les accompagnements des projets musicaux en région au service des groupes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EXPORT</a:t>
            </a:r>
            <a:endParaRPr lang="fr-FR" sz="1600" kern="0" dirty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Une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dispersion et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un manque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 visibilité globale des actions d'export portées par une diversité de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structures (et des artistes qui s’exportent eux-mêmes)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Un manque de visibilité sur les résultats des opérations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d'export au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long court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Besoin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 définir collectivement à l'échelle régionale : </a:t>
            </a:r>
            <a:r>
              <a:rPr lang="fr-FR" sz="1400" i="1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qu'est ce qu'un groupe prêt à l'export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? </a:t>
            </a:r>
            <a:endParaRPr lang="fr-FR" sz="1400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Renforcer les synergies régionales au sein de la chaîne de production musicale (live et phono) autour de l’export d’artistes des </a:t>
            </a:r>
            <a:r>
              <a:rPr lang="fr-FR" sz="1400" kern="0" dirty="0" err="1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HdF</a:t>
            </a:r>
            <a:endParaRPr lang="fr-FR" sz="1400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76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 QUELQUES CONSTATS RÉCCURENTS </a:t>
            </a: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sz="1100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ACCOMPAGNEMENT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d’accès à la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ressource/orientation/conseil (comprendre la filière)</a:t>
            </a:r>
            <a:endParaRPr lang="fr-FR" sz="14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en termes d’accompagnement à la structuration professionnelle pour les artistes (monter une structure, trouver des dates </a:t>
            </a:r>
            <a:r>
              <a:rPr lang="fr-FR" sz="14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etc</a:t>
            </a:r>
            <a:endParaRPr lang="fr-FR" sz="14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DEVELOPPEMENT 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manques en termes d'entourage professionnel (développeurs d'artistes) pour accompagner les artistes dans leur développement pro (notamment en opération d'export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développeurs d’artistes peu nombreux et aux économies fragiles dans un contexte économique et sectoriel complexe (effet ciseau)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liens à renforcer entre développeurs d’artistes et salles de diffusion pour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optimiser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les accompagnements des projets musicaux en région au service des groupes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EXPORT</a:t>
            </a:r>
            <a:endParaRPr lang="fr-FR" sz="16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Une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dispersion et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 manque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visibilité globale des actions d'export portées par une diversité de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structures (et des artistes qui s’exportent eux-mêmes)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 manque de visibilité sur les résultats des opérations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d'export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sur le long court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Besoin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définir collectivement à l'échelle régionale : qu'est ce qu'un groupe prêt à l'export ? 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Renforcer les synergies régionales et les liens au sein de la chaîne de production musicale (live et phono) : accompagnement, développement, export des artistes </a:t>
            </a:r>
          </a:p>
          <a:p>
            <a:pPr algn="just" fontAlgn="base">
              <a:buClr>
                <a:srgbClr val="000000"/>
              </a:buClr>
            </a:pPr>
            <a:r>
              <a:rPr lang="fr-FR" sz="1600" i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VISIBILITÉ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Des besoins de visibilité de la scène régionale notamment pour les acteurs de la diffusion éloignés des réseaux de musiques actuelles en région et à l’extérieur de la région</a:t>
            </a:r>
          </a:p>
        </p:txBody>
      </p:sp>
    </p:spTree>
    <p:extLst>
      <p:ext uri="{BB962C8B-B14F-4D97-AF65-F5344CB8AC3E}">
        <p14:creationId xmlns:p14="http://schemas.microsoft.com/office/powerpoint/2010/main" val="419648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u="none" strike="noStrike" kern="0" spc="0" dirty="0" smtClean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RAPPEL DE QUELQUES CONSTATS RÉCCURENTS </a:t>
            </a:r>
          </a:p>
          <a:p>
            <a:pPr lvl="0" fontAlgn="base">
              <a:spcAft>
                <a:spcPts val="0"/>
              </a:spcAft>
              <a:buClr>
                <a:srgbClr val="000000"/>
              </a:buClr>
            </a:pPr>
            <a:endParaRPr lang="fr-FR" sz="1100" i="1" kern="0" dirty="0" smtClean="0">
              <a:solidFill>
                <a:srgbClr val="000000"/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ACCOMPAGNEMENT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d’accès à la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ressource/orientation/conseil (comprendre la filière)</a:t>
            </a:r>
            <a:endParaRPr lang="fr-FR" sz="14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en termes d’accompagnement à la structuration professionnelle pour les artistes (monter une structure, trouver des dates </a:t>
            </a:r>
            <a:r>
              <a:rPr lang="fr-FR" sz="1400" kern="0" dirty="0" err="1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etc</a:t>
            </a:r>
            <a:endParaRPr lang="fr-FR" sz="1400" kern="0" dirty="0" smtClean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DEVELOPPEMENT 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manques en termes d'entourage professionnel (développeurs d'artistes) pour accompagner les artistes dans leur développement pro (notamment en opération d'export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développeurs d’artistes peu nombreux et aux économies fragiles dans un contexte économique et sectoriel complexe (effet ciseau)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liens à renforcer entre développeurs d’artistes et salles de diffusion pour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optimiser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les accompagnements des projets musicaux en région au service des groupes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EXPORT</a:t>
            </a:r>
            <a:endParaRPr lang="fr-FR" sz="1600" kern="0" dirty="0">
              <a:solidFill>
                <a:schemeClr val="bg1">
                  <a:lumMod val="50000"/>
                </a:schemeClr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Une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dispersion et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 manque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visibilité globale des actions d'export portées par une diversité de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structures (et des artistes qui s’exportent eux-mêmes)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Un manque de visibilité sur les résultats des opérations 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d'export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sur le long court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Besoin </a:t>
            </a:r>
            <a:r>
              <a:rPr lang="fr-FR" sz="1400" kern="0" dirty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 définir collectivement à l'échelle régionale : qu'est ce qu'un groupe prêt à l'export ? </a:t>
            </a: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Renforcer les synergies régionales et les liens au sein de la chaîne de production musicale (live et phono) : accompagnement, développement, export des artistes </a:t>
            </a:r>
          </a:p>
          <a:p>
            <a:pPr algn="just" fontAlgn="base">
              <a:buClr>
                <a:srgbClr val="000000"/>
              </a:buClr>
            </a:pPr>
            <a:r>
              <a:rPr lang="fr-FR" sz="1600" i="1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VISIBILITÉ</a:t>
            </a:r>
          </a:p>
          <a:p>
            <a:pPr marL="285750" indent="-285750" algn="just" fontAlgn="base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rPr>
              <a:t>Des besoins de visibilité de la scène régionale notamment pour les acteurs de la diffusion éloignés des réseaux de musiques actuelles en région et à l’extérieur de la région</a:t>
            </a:r>
          </a:p>
          <a:p>
            <a:pPr lvl="0" algn="just" fontAlgn="base">
              <a:spcAft>
                <a:spcPts val="0"/>
              </a:spcAft>
              <a:buClr>
                <a:srgbClr val="000000"/>
              </a:buClr>
            </a:pPr>
            <a:r>
              <a:rPr lang="fr-FR" sz="1600" i="1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TRANSVERSAL</a:t>
            </a: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Des aides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publiques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 soutien à l’émergence et à l’export avec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des critères qui ne correspondent pas toujours à la réalité des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groupes et temporalités de </a:t>
            </a:r>
            <a:r>
              <a:rPr lang="fr-FR" sz="1400" kern="0" dirty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développement </a:t>
            </a:r>
            <a:r>
              <a:rPr lang="fr-FR" sz="1400" kern="0" dirty="0" smtClean="0">
                <a:solidFill>
                  <a:srgbClr val="000000"/>
                </a:solidFill>
                <a:latin typeface="Roboto" pitchFamily="2" charset="0"/>
                <a:ea typeface="Roboto" pitchFamily="2" charset="0"/>
              </a:rPr>
              <a:t>professionnel (besoin d’« aides souples », adaptées, « agiles » pour renforcer les coopérations autour de la scène régionale et mobilisables par une diversité d’acteurs qui participent à l’export)</a:t>
            </a:r>
          </a:p>
        </p:txBody>
      </p:sp>
    </p:spTree>
    <p:extLst>
      <p:ext uri="{BB962C8B-B14F-4D97-AF65-F5344CB8AC3E}">
        <p14:creationId xmlns:p14="http://schemas.microsoft.com/office/powerpoint/2010/main" val="1339389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OBJECTIFS GENERAUX DU COMITÉ</a:t>
            </a:r>
            <a:endParaRPr lang="fr-FR" sz="1500" b="1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5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 fontAlgn="base"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7419" y="646178"/>
            <a:ext cx="8609162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Stratégie concertée autour des questions de circulations régionale, nationale et internationale des projets artistiques produits en région</a:t>
            </a:r>
            <a:r>
              <a:rPr lang="fr-FR" sz="1600" kern="0" dirty="0">
                <a:latin typeface="Arial" panose="020B0604020202020204" pitchFamily="34" charset="0"/>
                <a:ea typeface="Times New Roman" panose="02020603050405020304" pitchFamily="18" charset="0"/>
              </a:rPr>
              <a:t>, avec </a:t>
            </a:r>
            <a:r>
              <a:rPr lang="fr-FR" sz="1600" kern="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notamment pour </a:t>
            </a:r>
            <a:r>
              <a:rPr lang="fr-FR" sz="1600" kern="0" dirty="0">
                <a:latin typeface="Arial" panose="020B0604020202020204" pitchFamily="34" charset="0"/>
                <a:ea typeface="Times New Roman" panose="02020603050405020304" pitchFamily="18" charset="0"/>
              </a:rPr>
              <a:t>objectifs de :</a:t>
            </a:r>
            <a:endParaRPr lang="fr-FR" sz="2400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Travailler sur le recensement de la diffusion des artistes régionaux en Hauts-de-France ;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Mieux repérer les projets « exportables » en s’appuyant sur les expertises de la filière régionale en prenant en compte l’ensemble de la chaîne de production (salles, producteurs etc.) ; </a:t>
            </a:r>
            <a:endParaRPr lang="fr-FR" sz="3600" dirty="0"/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Impulser des dynamiques de coopérations internationales dans l’intérêt des artistes et de la filière (projets européens, transfrontaliers etc.) </a:t>
            </a:r>
            <a:endParaRPr lang="fr-FR" sz="3600" dirty="0"/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Robo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3543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419" y="0"/>
            <a:ext cx="86091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5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QUELQUES OBJECTIFS GENERAUX DU COMITÉ</a:t>
            </a:r>
            <a:endParaRPr lang="fr-FR" sz="1500" b="1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500" kern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algn="just" fontAlgn="base">
              <a:buClr>
                <a:srgbClr val="000000"/>
              </a:buClr>
            </a:pPr>
            <a:endParaRPr lang="fr-FR" sz="15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7419" y="646178"/>
            <a:ext cx="860916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b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Stratégie concertée autour des questions de circulations régionale, nationale et internationale des projets artistiques produits en région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fr-FR" sz="160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avec notamment </a:t>
            </a:r>
            <a:r>
              <a:rPr lang="fr-FR" sz="16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pour objectifs de :</a:t>
            </a:r>
            <a:endParaRPr lang="fr-FR" sz="2400" kern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Travailler sur le recensement de la diffusion des artistes régionaux en Hauts-de-France ;</a:t>
            </a:r>
            <a:endParaRPr lang="fr-FR" sz="2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Mieux repérer les projets « exportables » en s’appuyant sur les expertises de la filière régionale en prenant en compte l’ensemble de la chaîne de production (salles, producteurs etc.) ; 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Impulser des dynamiques de coopérations internationales dans l’intérêt des artistes et de la filière (projets européens, transfrontaliers etc.) 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Robo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000" dirty="0">
              <a:latin typeface="Robo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➡"/>
            </a:pP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Stratégie concertée visant à </a:t>
            </a:r>
            <a:r>
              <a:rPr lang="fr-FR" sz="16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renforcer le soutien à la scène régionale et optimiser les accompagnements d’artistes </a:t>
            </a: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avec comme objectifs de :</a:t>
            </a:r>
            <a:endParaRPr lang="fr-FR" sz="2400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Favoriser l’accès à la ressource et conseil aux artistes de la région, notamment celles et ceux hors de tout dispositif d’accompagnement, non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repéré·es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ou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issu·es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 territoires peu pourvus en équipement culturel </a:t>
            </a:r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Coordonner des sessions de rencontres d’information et ressource entre des professionnels et des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musicien.nes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 régionaux de la région, en s’appuyant sur les compétences du pôle (comme par exemple les Band meetings). </a:t>
            </a:r>
            <a:endParaRPr lang="fr-FR" sz="3600" dirty="0"/>
          </a:p>
          <a:p>
            <a:pPr marL="742950" lvl="1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Renforcer à l’échelle régionale le maillage territorial en termes de points d’informations-ressource à destination des artistes et porteurs de projets musicaux (artistes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auto-entrepreneur·euses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, collectifs d’artistes,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manageur·euses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, organisateurs de concerts, </a:t>
            </a:r>
            <a:r>
              <a:rPr lang="fr-F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bookeur·euses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, labels etc.)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305747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1475</Words>
  <Application>Microsoft Office PowerPoint</Application>
  <PresentationFormat>Affichage à l'écran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Roboto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- HF</dc:creator>
  <cp:lastModifiedBy>Antoine - HF</cp:lastModifiedBy>
  <cp:revision>52</cp:revision>
  <dcterms:created xsi:type="dcterms:W3CDTF">2023-02-23T14:05:13Z</dcterms:created>
  <dcterms:modified xsi:type="dcterms:W3CDTF">2023-02-28T10:57:15Z</dcterms:modified>
</cp:coreProperties>
</file>