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6" r:id="rId2"/>
    <p:sldId id="290" r:id="rId3"/>
    <p:sldId id="307" r:id="rId4"/>
    <p:sldId id="308" r:id="rId5"/>
    <p:sldId id="306" r:id="rId6"/>
    <p:sldId id="305" r:id="rId7"/>
    <p:sldId id="304" r:id="rId8"/>
    <p:sldId id="309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E8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1886" y="45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E2F4-9F38-415F-9A61-BA4536A46155}" type="datetimeFigureOut">
              <a:rPr lang="fr-FR" smtClean="0"/>
              <a:t>23/02/2024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0BDC-7A34-43F2-AA3A-5FD9E03CA2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7651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E2F4-9F38-415F-9A61-BA4536A46155}" type="datetimeFigureOut">
              <a:rPr lang="fr-FR" smtClean="0"/>
              <a:t>23/02/2024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0BDC-7A34-43F2-AA3A-5FD9E03CA2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0177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E2F4-9F38-415F-9A61-BA4536A46155}" type="datetimeFigureOut">
              <a:rPr lang="fr-FR" smtClean="0"/>
              <a:t>23/02/2024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0BDC-7A34-43F2-AA3A-5FD9E03CA2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754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E2F4-9F38-415F-9A61-BA4536A46155}" type="datetimeFigureOut">
              <a:rPr lang="fr-FR" smtClean="0"/>
              <a:t>23/02/2024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0BDC-7A34-43F2-AA3A-5FD9E03CA2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5180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E2F4-9F38-415F-9A61-BA4536A46155}" type="datetimeFigureOut">
              <a:rPr lang="fr-FR" smtClean="0"/>
              <a:t>23/02/2024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0BDC-7A34-43F2-AA3A-5FD9E03CA2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499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E2F4-9F38-415F-9A61-BA4536A46155}" type="datetimeFigureOut">
              <a:rPr lang="fr-FR" smtClean="0"/>
              <a:t>23/02/2024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0BDC-7A34-43F2-AA3A-5FD9E03CA2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0667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E2F4-9F38-415F-9A61-BA4536A46155}" type="datetimeFigureOut">
              <a:rPr lang="fr-FR" smtClean="0"/>
              <a:t>23/02/2024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0BDC-7A34-43F2-AA3A-5FD9E03CA2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3734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E2F4-9F38-415F-9A61-BA4536A46155}" type="datetimeFigureOut">
              <a:rPr lang="fr-FR" smtClean="0"/>
              <a:t>23/02/2024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0BDC-7A34-43F2-AA3A-5FD9E03CA2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1156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E2F4-9F38-415F-9A61-BA4536A46155}" type="datetimeFigureOut">
              <a:rPr lang="fr-FR" smtClean="0"/>
              <a:t>23/02/2024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0BDC-7A34-43F2-AA3A-5FD9E03CA2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2079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E2F4-9F38-415F-9A61-BA4536A46155}" type="datetimeFigureOut">
              <a:rPr lang="fr-FR" smtClean="0"/>
              <a:t>23/02/2024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0BDC-7A34-43F2-AA3A-5FD9E03CA2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548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E2F4-9F38-415F-9A61-BA4536A46155}" type="datetimeFigureOut">
              <a:rPr lang="fr-FR" smtClean="0"/>
              <a:t>23/02/2024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50BDC-7A34-43F2-AA3A-5FD9E03CA2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002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FE2F4-9F38-415F-9A61-BA4536A46155}" type="datetimeFigureOut">
              <a:rPr lang="fr-FR" smtClean="0"/>
              <a:t>23/02/2024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50BDC-7A34-43F2-AA3A-5FD9E03CA2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0409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/>
          <p:cNvGrpSpPr/>
          <p:nvPr/>
        </p:nvGrpSpPr>
        <p:grpSpPr>
          <a:xfrm>
            <a:off x="0" y="-2949"/>
            <a:ext cx="9144000" cy="6858000"/>
            <a:chOff x="0" y="0"/>
            <a:chExt cx="9144000" cy="6858000"/>
          </a:xfrm>
        </p:grpSpPr>
        <p:pic>
          <p:nvPicPr>
            <p:cNvPr id="7" name="Image 6"/>
            <p:cNvPicPr>
              <a:picLocks noChangeAspect="1"/>
            </p:cNvPicPr>
            <p:nvPr/>
          </p:nvPicPr>
          <p:blipFill rotWithShape="1">
            <a:blip r:embed="rId2"/>
            <a:srcRect t="889"/>
            <a:stretch/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363454" y="251012"/>
              <a:ext cx="3581016" cy="5391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957430" y="2384612"/>
              <a:ext cx="3034170" cy="88750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572000" y="1309614"/>
              <a:ext cx="2707341" cy="887505"/>
            </a:xfrm>
            <a:prstGeom prst="rect">
              <a:avLst/>
            </a:prstGeom>
            <a:solidFill>
              <a:srgbClr val="FEFF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572000" y="6142998"/>
              <a:ext cx="2060294" cy="53916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-117848" y="86759"/>
            <a:ext cx="4760259" cy="86177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fr-FR" sz="25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xend Deca" pitchFamily="2" charset="0"/>
                <a:cs typeface="Lexend Deca" pitchFamily="2" charset="0"/>
              </a:rPr>
              <a:t>Rencontre du collège « transmission et formation »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602147" y="2231980"/>
            <a:ext cx="3712832" cy="160043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fr-FR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xend Deca" pitchFamily="2" charset="0"/>
                <a:cs typeface="Lexend Deca" pitchFamily="2" charset="0"/>
              </a:rPr>
              <a:t>Campus des </a:t>
            </a:r>
          </a:p>
          <a:p>
            <a:pPr algn="ctr"/>
            <a:r>
              <a:rPr lang="fr-FR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xend Deca" pitchFamily="2" charset="0"/>
                <a:cs typeface="Lexend Deca" pitchFamily="2" charset="0"/>
              </a:rPr>
              <a:t>Musiques Actuelles</a:t>
            </a:r>
          </a:p>
          <a:p>
            <a:pPr algn="ctr"/>
            <a:r>
              <a:rPr lang="fr-FR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xend Deca" pitchFamily="2" charset="0"/>
                <a:cs typeface="Lexend Deca" pitchFamily="2" charset="0"/>
              </a:rPr>
              <a:t>Anzin (59)</a:t>
            </a:r>
          </a:p>
          <a:p>
            <a:pPr algn="ctr"/>
            <a:endParaRPr lang="fr-FR" sz="24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Lexend Deca" pitchFamily="2" charset="0"/>
              <a:cs typeface="Lexend Deca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346314" y="3568595"/>
            <a:ext cx="2287132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fr-FR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xend Deca" pitchFamily="2" charset="0"/>
                <a:cs typeface="Lexend Deca" pitchFamily="2" charset="0"/>
              </a:rPr>
              <a:t>pôle des musiques actuelles en Hauts-de-France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572000" y="6026835"/>
            <a:ext cx="2133600" cy="5847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fr-FR" sz="16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xend Deca" pitchFamily="2" charset="0"/>
                <a:cs typeface="Lexend Deca" pitchFamily="2" charset="0"/>
              </a:rPr>
              <a:t>Vendredi 23 février 2024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2279142"/>
            <a:ext cx="3089910" cy="114812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" y="2418494"/>
            <a:ext cx="1863526" cy="996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40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565694" y="542934"/>
            <a:ext cx="6012611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endParaRPr lang="fr-F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Lexend Deca" pitchFamily="2" charset="0"/>
              <a:cs typeface="Lexend Deca" pitchFamily="2" charset="0"/>
            </a:endParaRPr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294005" y="685516"/>
            <a:ext cx="8248111" cy="5842606"/>
          </a:xfrm>
          <a:prstGeom prst="rect">
            <a:avLst/>
          </a:prstGeom>
          <a:solidFill>
            <a:srgbClr val="9BE8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274714" y="502636"/>
            <a:ext cx="8383149" cy="63401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fr-F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xend Deca" pitchFamily="2" charset="0"/>
                <a:cs typeface="Lexend Deca" pitchFamily="2" charset="0"/>
              </a:rPr>
              <a:t>Programme</a:t>
            </a:r>
            <a:endParaRPr lang="fr-F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Lexend Deca" pitchFamily="2" charset="0"/>
              <a:cs typeface="Lexend Deca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000" b="1" dirty="0" smtClean="0">
              <a:ln w="0"/>
              <a:latin typeface="Roboto" pitchFamily="2" charset="0"/>
              <a:ea typeface="Roboto" pitchFamily="2" charset="0"/>
              <a:cs typeface="Lexend Deca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b="1" dirty="0" smtClean="0">
                <a:ln w="0"/>
                <a:latin typeface="Lexend Deca" pitchFamily="2" charset="0"/>
                <a:ea typeface="Roboto" pitchFamily="2" charset="0"/>
                <a:cs typeface="Lexend Deca" pitchFamily="2" charset="0"/>
              </a:rPr>
              <a:t>14h-14h30 </a:t>
            </a:r>
            <a:r>
              <a:rPr lang="fr-FR" sz="2000" dirty="0" smtClean="0">
                <a:ln w="0"/>
                <a:latin typeface="Lexend Deca" pitchFamily="2" charset="0"/>
                <a:ea typeface="Roboto" pitchFamily="2" charset="0"/>
                <a:cs typeface="Lexend Deca" pitchFamily="2" charset="0"/>
              </a:rPr>
              <a:t>: accueil café et visite des nouveaux locaux du CMA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000" dirty="0" smtClean="0">
              <a:ln w="0"/>
              <a:latin typeface="Lexend Deca" pitchFamily="2" charset="0"/>
              <a:ea typeface="Roboto" pitchFamily="2" charset="0"/>
              <a:cs typeface="Lexend Deca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b="1" dirty="0" smtClean="0">
                <a:ln w="0"/>
                <a:latin typeface="Lexend Deca" pitchFamily="2" charset="0"/>
                <a:ea typeface="Roboto" pitchFamily="2" charset="0"/>
                <a:cs typeface="Lexend Deca" pitchFamily="2" charset="0"/>
              </a:rPr>
              <a:t>14h30</a:t>
            </a:r>
            <a:r>
              <a:rPr lang="fr-FR" sz="2000" dirty="0" smtClean="0">
                <a:ln w="0"/>
                <a:latin typeface="Lexend Deca" pitchFamily="2" charset="0"/>
                <a:ea typeface="Roboto" pitchFamily="2" charset="0"/>
                <a:cs typeface="Lexend Deca" pitchFamily="2" charset="0"/>
              </a:rPr>
              <a:t> : Qui-quoi-pour-qui-comment ?</a:t>
            </a:r>
            <a:r>
              <a:rPr lang="fr-FR" sz="2000" b="1" dirty="0" smtClean="0">
                <a:ln w="0"/>
                <a:latin typeface="Lexend Deca" pitchFamily="2" charset="0"/>
                <a:ea typeface="Roboto" pitchFamily="2" charset="0"/>
                <a:cs typeface="Lexend Deca" pitchFamily="2" charset="0"/>
              </a:rPr>
              <a:t> </a:t>
            </a:r>
            <a:r>
              <a:rPr lang="fr-FR" sz="2000" dirty="0" smtClean="0">
                <a:ln w="0"/>
                <a:latin typeface="Lexend Deca" pitchFamily="2" charset="0"/>
                <a:ea typeface="Roboto" pitchFamily="2" charset="0"/>
                <a:cs typeface="Lexend Deca" pitchFamily="2" charset="0"/>
              </a:rPr>
              <a:t>: à la rencontre des adhérents du collège transmission et 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000" dirty="0" smtClean="0">
              <a:ln w="0"/>
              <a:latin typeface="Lexend Deca" pitchFamily="2" charset="0"/>
              <a:ea typeface="Roboto" pitchFamily="2" charset="0"/>
              <a:cs typeface="Lexend Deca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b="1" dirty="0" smtClean="0">
                <a:ln w="0"/>
                <a:latin typeface="Lexend Deca" pitchFamily="2" charset="0"/>
                <a:ea typeface="Roboto" pitchFamily="2" charset="0"/>
                <a:cs typeface="Lexend Deca" pitchFamily="2" charset="0"/>
              </a:rPr>
              <a:t>15h30</a:t>
            </a:r>
            <a:r>
              <a:rPr lang="fr-FR" sz="2000" dirty="0" smtClean="0">
                <a:ln w="0"/>
                <a:latin typeface="Lexend Deca" pitchFamily="2" charset="0"/>
                <a:ea typeface="Roboto" pitchFamily="2" charset="0"/>
                <a:cs typeface="Lexend Deca" pitchFamily="2" charset="0"/>
              </a:rPr>
              <a:t> : Ateliers thématiques 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000" dirty="0" smtClean="0">
              <a:ln w="0"/>
              <a:latin typeface="Lexend Deca" pitchFamily="2" charset="0"/>
              <a:ea typeface="Roboto" pitchFamily="2" charset="0"/>
              <a:cs typeface="Lexend Deca" pitchFamily="2" charset="0"/>
            </a:endParaRPr>
          </a:p>
          <a:p>
            <a:pPr marL="800100" lvl="1" indent="-342900">
              <a:buFontTx/>
              <a:buChar char="-"/>
            </a:pPr>
            <a:r>
              <a:rPr lang="fr-FR" sz="2000" dirty="0" smtClean="0">
                <a:ln w="0"/>
                <a:latin typeface="Lexend Deca" pitchFamily="2" charset="0"/>
                <a:ea typeface="Roboto" pitchFamily="2" charset="0"/>
                <a:cs typeface="Lexend Deca" pitchFamily="2" charset="0"/>
              </a:rPr>
              <a:t>Quels outils mettre en place pour accompagner les artistes enseignants à structurer leurs activités ?</a:t>
            </a:r>
          </a:p>
          <a:p>
            <a:pPr marL="800100" lvl="1" indent="-342900">
              <a:buFontTx/>
              <a:buChar char="-"/>
            </a:pPr>
            <a:r>
              <a:rPr lang="fr-FR" sz="2000" dirty="0" smtClean="0">
                <a:ln w="0"/>
                <a:latin typeface="Lexend Deca" pitchFamily="2" charset="0"/>
                <a:ea typeface="Roboto" pitchFamily="2" charset="0"/>
                <a:cs typeface="Lexend Deca" pitchFamily="2" charset="0"/>
              </a:rPr>
              <a:t>Comment encourager la créativité dans l’enseignement des musiques actuelles ?</a:t>
            </a:r>
          </a:p>
          <a:p>
            <a:pPr marL="800100" lvl="1" indent="-342900">
              <a:buFontTx/>
              <a:buChar char="-"/>
            </a:pPr>
            <a:r>
              <a:rPr lang="fr-FR" sz="2000" dirty="0" smtClean="0">
                <a:ln w="0"/>
                <a:latin typeface="Lexend Deca" pitchFamily="2" charset="0"/>
                <a:ea typeface="Roboto" pitchFamily="2" charset="0"/>
                <a:cs typeface="Lexend Deca" pitchFamily="2" charset="0"/>
              </a:rPr>
              <a:t>Comment susciter les vocations et sensibiliser les jeunes générations aux musiques actuelles ?</a:t>
            </a:r>
          </a:p>
          <a:p>
            <a:pPr marL="800100" lvl="1" indent="-342900">
              <a:buFontTx/>
              <a:buChar char="-"/>
            </a:pPr>
            <a:endParaRPr lang="fr-FR" sz="2000" i="1" dirty="0" smtClean="0">
              <a:ln w="0"/>
              <a:latin typeface="Lexend Deca" pitchFamily="2" charset="0"/>
              <a:ea typeface="Roboto" pitchFamily="2" charset="0"/>
              <a:cs typeface="Lexend Deca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b="1" dirty="0" smtClean="0">
                <a:ln w="0"/>
                <a:latin typeface="Lexend Deca" pitchFamily="2" charset="0"/>
                <a:ea typeface="Roboto" pitchFamily="2" charset="0"/>
                <a:cs typeface="Lexend Deca" pitchFamily="2" charset="0"/>
              </a:rPr>
              <a:t>17h45</a:t>
            </a:r>
            <a:r>
              <a:rPr lang="fr-FR" sz="2000" dirty="0" smtClean="0">
                <a:ln w="0"/>
                <a:latin typeface="Lexend Deca" pitchFamily="2" charset="0"/>
                <a:ea typeface="Roboto" pitchFamily="2" charset="0"/>
                <a:cs typeface="Lexend Deca" pitchFamily="2" charset="0"/>
              </a:rPr>
              <a:t> : conclusion et perspectives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000" dirty="0" smtClean="0">
              <a:ln w="0"/>
              <a:latin typeface="Lexend Deca" pitchFamily="2" charset="0"/>
              <a:ea typeface="Roboto" pitchFamily="2" charset="0"/>
              <a:cs typeface="Lexend Deca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b="1" dirty="0" smtClean="0">
                <a:ln w="0"/>
                <a:latin typeface="Lexend Deca" pitchFamily="2" charset="0"/>
                <a:ea typeface="Roboto" pitchFamily="2" charset="0"/>
                <a:cs typeface="Lexend Deca" pitchFamily="2" charset="0"/>
              </a:rPr>
              <a:t>18h</a:t>
            </a:r>
            <a:r>
              <a:rPr lang="fr-FR" sz="2000" dirty="0" smtClean="0">
                <a:ln w="0"/>
                <a:latin typeface="Lexend Deca" pitchFamily="2" charset="0"/>
                <a:ea typeface="Roboto" pitchFamily="2" charset="0"/>
                <a:cs typeface="Lexend Deca" pitchFamily="2" charset="0"/>
              </a:rPr>
              <a:t> : clôture </a:t>
            </a:r>
            <a:endParaRPr lang="fr-FR" b="1" dirty="0" smtClean="0">
              <a:ln w="0"/>
              <a:latin typeface="Roboto" pitchFamily="2" charset="0"/>
              <a:ea typeface="Roboto" pitchFamily="2" charset="0"/>
              <a:cs typeface="Lexend Deca" pitchFamily="2" charset="0"/>
            </a:endParaRPr>
          </a:p>
          <a:p>
            <a:endParaRPr lang="fr-FR" dirty="0" smtClean="0">
              <a:ln w="0"/>
              <a:latin typeface="Roboto" pitchFamily="2" charset="0"/>
              <a:ea typeface="Roboto" pitchFamily="2" charset="0"/>
              <a:cs typeface="Lexend De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43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63454" y="334591"/>
            <a:ext cx="8383149" cy="6165668"/>
          </a:xfrm>
          <a:prstGeom prst="rect">
            <a:avLst/>
          </a:prstGeom>
          <a:solidFill>
            <a:srgbClr val="FFFFFF">
              <a:alpha val="9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u="sng"/>
          </a:p>
        </p:txBody>
      </p:sp>
      <p:sp>
        <p:nvSpPr>
          <p:cNvPr id="12" name="Rectangle 11"/>
          <p:cNvSpPr/>
          <p:nvPr/>
        </p:nvSpPr>
        <p:spPr>
          <a:xfrm>
            <a:off x="1565694" y="542934"/>
            <a:ext cx="6012611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xend Deca" pitchFamily="2" charset="0"/>
                <a:cs typeface="Lexend Deca" pitchFamily="2" charset="0"/>
              </a:rPr>
              <a:t>Programme</a:t>
            </a:r>
            <a:endParaRPr lang="fr-F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Lexend Deca" pitchFamily="2" charset="0"/>
              <a:cs typeface="Lexend Deca" pitchFamily="2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63454" y="762001"/>
            <a:ext cx="8099826" cy="5844988"/>
          </a:xfrm>
          <a:prstGeom prst="rect">
            <a:avLst/>
          </a:prstGeom>
          <a:solidFill>
            <a:srgbClr val="9BE8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dirty="0">
              <a:ln w="0"/>
              <a:solidFill>
                <a:schemeClr val="tx1"/>
              </a:solidFill>
              <a:latin typeface="Lexend Deca" pitchFamily="2" charset="0"/>
              <a:ea typeface="Roboto" pitchFamily="2" charset="0"/>
              <a:cs typeface="Lexend Deca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4714" y="502636"/>
            <a:ext cx="8383149" cy="723274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endParaRPr lang="fr-FR" sz="28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Lexend Deca" pitchFamily="2" charset="0"/>
              <a:cs typeface="Lexend Deca" pitchFamily="2" charset="0"/>
            </a:endParaRPr>
          </a:p>
          <a:p>
            <a:pPr algn="ctr"/>
            <a:r>
              <a:rPr lang="fr-FR" sz="2800" b="1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xend Deca" pitchFamily="2" charset="0"/>
                <a:cs typeface="Lexend Deca" pitchFamily="2" charset="0"/>
              </a:rPr>
              <a:t>Qui-quoi-pour-qui-comment </a:t>
            </a:r>
            <a:r>
              <a:rPr lang="fr-FR" sz="2800" b="1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xend Deca" pitchFamily="2" charset="0"/>
                <a:cs typeface="Lexend Deca" pitchFamily="2" charset="0"/>
              </a:rPr>
              <a:t>? </a:t>
            </a:r>
            <a:r>
              <a:rPr lang="fr-FR" b="1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xend Deca" pitchFamily="2" charset="0"/>
                <a:cs typeface="Lexend Deca" pitchFamily="2" charset="0"/>
              </a:rPr>
              <a:t> </a:t>
            </a:r>
            <a:r>
              <a:rPr lang="fr-F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xend Deca" pitchFamily="2" charset="0"/>
                <a:cs typeface="Lexend Deca" pitchFamily="2" charset="0"/>
              </a:rPr>
              <a:t>A la </a:t>
            </a:r>
            <a:r>
              <a:rPr lang="fr-FR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xend Deca" pitchFamily="2" charset="0"/>
                <a:cs typeface="Lexend Deca" pitchFamily="2" charset="0"/>
              </a:rPr>
              <a:t>rencontre des adhérents du collège transmission et formation</a:t>
            </a:r>
          </a:p>
          <a:p>
            <a:pPr algn="ctr"/>
            <a:endParaRPr lang="fr-FR" sz="2000" dirty="0">
              <a:ln w="0"/>
              <a:latin typeface="Roboto" pitchFamily="2" charset="0"/>
              <a:ea typeface="Roboto" pitchFamily="2" charset="0"/>
              <a:cs typeface="Lexend Deca" pitchFamily="2" charset="0"/>
            </a:endParaRPr>
          </a:p>
          <a:p>
            <a:pPr lvl="1"/>
            <a:endParaRPr lang="fr-FR" dirty="0">
              <a:ln w="0"/>
              <a:latin typeface="Roboto" pitchFamily="2" charset="0"/>
              <a:ea typeface="Roboto" pitchFamily="2" charset="0"/>
              <a:cs typeface="Lexend Deca" pitchFamily="2" charset="0"/>
            </a:endParaRPr>
          </a:p>
          <a:p>
            <a:pPr lvl="1"/>
            <a:r>
              <a:rPr lang="fr-FR" sz="2000" dirty="0" smtClean="0">
                <a:ln w="0"/>
                <a:latin typeface="Lexend Deca" pitchFamily="2" charset="0"/>
                <a:ea typeface="Roboto" pitchFamily="2" charset="0"/>
                <a:cs typeface="Lexend Deca" pitchFamily="2" charset="0"/>
              </a:rPr>
              <a:t>Présentation </a:t>
            </a:r>
            <a:r>
              <a:rPr lang="fr-FR" sz="2000" dirty="0">
                <a:ln w="0"/>
                <a:latin typeface="Lexend Deca" pitchFamily="2" charset="0"/>
                <a:ea typeface="Roboto" pitchFamily="2" charset="0"/>
                <a:cs typeface="Lexend Deca" pitchFamily="2" charset="0"/>
              </a:rPr>
              <a:t>et </a:t>
            </a:r>
            <a:r>
              <a:rPr lang="fr-FR" sz="2000" dirty="0" smtClean="0">
                <a:ln w="0"/>
                <a:latin typeface="Lexend Deca" pitchFamily="2" charset="0"/>
                <a:ea typeface="Roboto" pitchFamily="2" charset="0"/>
                <a:cs typeface="Lexend Deca" pitchFamily="2" charset="0"/>
              </a:rPr>
              <a:t>échanges sur votre </a:t>
            </a:r>
            <a:r>
              <a:rPr lang="fr-FR" sz="2000" dirty="0" smtClean="0">
                <a:ln w="0"/>
                <a:latin typeface="Lexend Deca" pitchFamily="2" charset="0"/>
                <a:ea typeface="Roboto" pitchFamily="2" charset="0"/>
                <a:cs typeface="Lexend Deca" pitchFamily="2" charset="0"/>
              </a:rPr>
              <a:t>fonctionnement et enjeux </a:t>
            </a:r>
            <a:r>
              <a:rPr lang="fr-FR" sz="2000" dirty="0">
                <a:ln w="0"/>
                <a:latin typeface="Lexend Deca" pitchFamily="2" charset="0"/>
                <a:ea typeface="Roboto" pitchFamily="2" charset="0"/>
                <a:cs typeface="Lexend Deca" pitchFamily="2" charset="0"/>
              </a:rPr>
              <a:t>: </a:t>
            </a:r>
            <a:endParaRPr lang="fr-FR" sz="2000" dirty="0" smtClean="0">
              <a:ln w="0"/>
              <a:latin typeface="Lexend Deca" pitchFamily="2" charset="0"/>
              <a:ea typeface="Roboto" pitchFamily="2" charset="0"/>
              <a:cs typeface="Lexend Deca" pitchFamily="2" charset="0"/>
            </a:endParaRPr>
          </a:p>
          <a:p>
            <a:pPr lvl="1"/>
            <a:endParaRPr lang="fr-FR" sz="2000" dirty="0">
              <a:ln w="0"/>
              <a:latin typeface="Lexend Deca" pitchFamily="2" charset="0"/>
              <a:ea typeface="Roboto" pitchFamily="2" charset="0"/>
              <a:cs typeface="Lexend Deca" pitchFamily="2" charset="0"/>
            </a:endParaRPr>
          </a:p>
          <a:p>
            <a:pPr marL="800100" lvl="1" indent="-342900">
              <a:buFontTx/>
              <a:buChar char="-"/>
            </a:pPr>
            <a:r>
              <a:rPr lang="fr-FR" sz="2000" dirty="0">
                <a:ln w="0"/>
                <a:latin typeface="Lexend Deca" pitchFamily="2" charset="0"/>
                <a:ea typeface="Roboto" pitchFamily="2" charset="0"/>
                <a:cs typeface="Lexend Deca" pitchFamily="2" charset="0"/>
              </a:rPr>
              <a:t>Nom structure</a:t>
            </a:r>
          </a:p>
          <a:p>
            <a:pPr marL="800100" lvl="1" indent="-342900">
              <a:buFontTx/>
              <a:buChar char="-"/>
            </a:pPr>
            <a:r>
              <a:rPr lang="fr-FR" sz="2000" dirty="0">
                <a:ln w="0"/>
                <a:latin typeface="Lexend Deca" pitchFamily="2" charset="0"/>
                <a:ea typeface="Roboto" pitchFamily="2" charset="0"/>
                <a:cs typeface="Lexend Deca" pitchFamily="2" charset="0"/>
              </a:rPr>
              <a:t>Implantation géographique et </a:t>
            </a:r>
            <a:r>
              <a:rPr lang="fr-FR" sz="2000" dirty="0" smtClean="0">
                <a:ln w="0"/>
                <a:latin typeface="Lexend Deca" pitchFamily="2" charset="0"/>
                <a:ea typeface="Roboto" pitchFamily="2" charset="0"/>
                <a:cs typeface="Lexend Deca" pitchFamily="2" charset="0"/>
              </a:rPr>
              <a:t>rayonnement</a:t>
            </a:r>
          </a:p>
          <a:p>
            <a:pPr marL="800100" lvl="1" indent="-342900">
              <a:buFontTx/>
              <a:buChar char="-"/>
            </a:pPr>
            <a:r>
              <a:rPr lang="fr-FR" sz="2000" dirty="0" smtClean="0">
                <a:ln w="0"/>
                <a:latin typeface="Lexend Deca" pitchFamily="2" charset="0"/>
                <a:ea typeface="Roboto" pitchFamily="2" charset="0"/>
                <a:cs typeface="Lexend Deca" pitchFamily="2" charset="0"/>
              </a:rPr>
              <a:t>Locaux/équipements  </a:t>
            </a:r>
            <a:endParaRPr lang="fr-FR" sz="2000" dirty="0">
              <a:ln w="0"/>
              <a:latin typeface="Lexend Deca" pitchFamily="2" charset="0"/>
              <a:ea typeface="Roboto" pitchFamily="2" charset="0"/>
              <a:cs typeface="Lexend Deca" pitchFamily="2" charset="0"/>
            </a:endParaRPr>
          </a:p>
          <a:p>
            <a:pPr marL="800100" lvl="1" indent="-342900">
              <a:buFontTx/>
              <a:buChar char="-"/>
            </a:pPr>
            <a:r>
              <a:rPr lang="fr-FR" sz="2000" dirty="0">
                <a:ln w="0"/>
                <a:latin typeface="Lexend Deca" pitchFamily="2" charset="0"/>
                <a:ea typeface="Roboto" pitchFamily="2" charset="0"/>
                <a:cs typeface="Lexend Deca" pitchFamily="2" charset="0"/>
              </a:rPr>
              <a:t>Finalité de la structure : typologie des publics cibles, formation </a:t>
            </a:r>
            <a:r>
              <a:rPr lang="fr-FR" sz="2000" dirty="0" err="1" smtClean="0">
                <a:ln w="0"/>
                <a:latin typeface="Lexend Deca" pitchFamily="2" charset="0"/>
                <a:ea typeface="Roboto" pitchFamily="2" charset="0"/>
                <a:cs typeface="Lexend Deca" pitchFamily="2" charset="0"/>
              </a:rPr>
              <a:t>certifiante</a:t>
            </a:r>
            <a:r>
              <a:rPr lang="fr-FR" sz="2000" dirty="0" smtClean="0">
                <a:ln w="0"/>
                <a:latin typeface="Lexend Deca" pitchFamily="2" charset="0"/>
                <a:ea typeface="Roboto" pitchFamily="2" charset="0"/>
                <a:cs typeface="Lexend Deca" pitchFamily="2" charset="0"/>
              </a:rPr>
              <a:t>/non </a:t>
            </a:r>
            <a:r>
              <a:rPr lang="fr-FR" sz="2000" dirty="0" err="1" smtClean="0">
                <a:ln w="0"/>
                <a:latin typeface="Lexend Deca" pitchFamily="2" charset="0"/>
                <a:ea typeface="Roboto" pitchFamily="2" charset="0"/>
                <a:cs typeface="Lexend Deca" pitchFamily="2" charset="0"/>
              </a:rPr>
              <a:t>certifiante</a:t>
            </a:r>
            <a:r>
              <a:rPr lang="fr-FR" sz="2000" dirty="0" smtClean="0">
                <a:ln w="0"/>
                <a:latin typeface="Lexend Deca" pitchFamily="2" charset="0"/>
                <a:ea typeface="Roboto" pitchFamily="2" charset="0"/>
                <a:cs typeface="Lexend Deca" pitchFamily="2" charset="0"/>
              </a:rPr>
              <a:t> </a:t>
            </a:r>
            <a:endParaRPr lang="fr-FR" sz="2000" dirty="0">
              <a:ln w="0"/>
              <a:latin typeface="Lexend Deca" pitchFamily="2" charset="0"/>
              <a:ea typeface="Roboto" pitchFamily="2" charset="0"/>
              <a:cs typeface="Lexend Deca" pitchFamily="2" charset="0"/>
            </a:endParaRPr>
          </a:p>
          <a:p>
            <a:pPr marL="800100" lvl="1" indent="-342900">
              <a:buFontTx/>
              <a:buChar char="-"/>
            </a:pPr>
            <a:r>
              <a:rPr lang="fr-FR" sz="2000" dirty="0">
                <a:ln w="0"/>
                <a:latin typeface="Lexend Deca" pitchFamily="2" charset="0"/>
                <a:ea typeface="Roboto" pitchFamily="2" charset="0"/>
                <a:cs typeface="Lexend Deca" pitchFamily="2" charset="0"/>
              </a:rPr>
              <a:t>Volume annuel </a:t>
            </a:r>
            <a:r>
              <a:rPr lang="fr-FR" sz="2000" dirty="0" smtClean="0">
                <a:ln w="0"/>
                <a:latin typeface="Lexend Deca" pitchFamily="2" charset="0"/>
                <a:ea typeface="Roboto" pitchFamily="2" charset="0"/>
                <a:cs typeface="Lexend Deca" pitchFamily="2" charset="0"/>
              </a:rPr>
              <a:t>d’élèves/</a:t>
            </a:r>
            <a:r>
              <a:rPr lang="fr-FR" sz="2000" dirty="0" err="1" smtClean="0">
                <a:ln w="0"/>
                <a:latin typeface="Lexend Deca" pitchFamily="2" charset="0"/>
                <a:ea typeface="Roboto" pitchFamily="2" charset="0"/>
                <a:cs typeface="Lexend Deca" pitchFamily="2" charset="0"/>
              </a:rPr>
              <a:t>apprenant·e·s</a:t>
            </a:r>
            <a:endParaRPr lang="fr-FR" sz="2000" dirty="0" smtClean="0">
              <a:ln w="0"/>
              <a:latin typeface="Lexend Deca" pitchFamily="2" charset="0"/>
              <a:ea typeface="Roboto" pitchFamily="2" charset="0"/>
              <a:cs typeface="Lexend Deca" pitchFamily="2" charset="0"/>
            </a:endParaRPr>
          </a:p>
          <a:p>
            <a:pPr marL="800100" lvl="1" indent="-342900">
              <a:buFontTx/>
              <a:buChar char="-"/>
            </a:pPr>
            <a:r>
              <a:rPr lang="fr-FR" sz="2000" dirty="0" smtClean="0">
                <a:ln w="0"/>
                <a:latin typeface="Lexend Deca" pitchFamily="2" charset="0"/>
                <a:ea typeface="Roboto" pitchFamily="2" charset="0"/>
                <a:cs typeface="Lexend Deca" pitchFamily="2" charset="0"/>
              </a:rPr>
              <a:t>Débouchées / parcours des élèves à la sortie ?</a:t>
            </a:r>
            <a:endParaRPr lang="fr-FR" sz="2000" dirty="0">
              <a:ln w="0"/>
              <a:latin typeface="Lexend Deca" pitchFamily="2" charset="0"/>
              <a:ea typeface="Roboto" pitchFamily="2" charset="0"/>
              <a:cs typeface="Lexend Deca" pitchFamily="2" charset="0"/>
            </a:endParaRPr>
          </a:p>
          <a:p>
            <a:pPr marL="800100" lvl="1" indent="-342900">
              <a:buFontTx/>
              <a:buChar char="-"/>
            </a:pPr>
            <a:r>
              <a:rPr lang="fr-FR" sz="2000" dirty="0">
                <a:ln w="0"/>
                <a:latin typeface="Lexend Deca" pitchFamily="2" charset="0"/>
                <a:ea typeface="Roboto" pitchFamily="2" charset="0"/>
                <a:cs typeface="Lexend Deca" pitchFamily="2" charset="0"/>
              </a:rPr>
              <a:t>Quels enjeux pédagogiques particuliers </a:t>
            </a:r>
            <a:r>
              <a:rPr lang="fr-FR" sz="2000" dirty="0" smtClean="0">
                <a:ln w="0"/>
                <a:latin typeface="Lexend Deca" pitchFamily="2" charset="0"/>
                <a:ea typeface="Roboto" pitchFamily="2" charset="0"/>
                <a:cs typeface="Lexend Deca" pitchFamily="2" charset="0"/>
              </a:rPr>
              <a:t>?</a:t>
            </a:r>
          </a:p>
          <a:p>
            <a:pPr marL="800100" lvl="1" indent="-342900">
              <a:buFontTx/>
              <a:buChar char="-"/>
            </a:pPr>
            <a:r>
              <a:rPr lang="fr-FR" sz="2000" dirty="0" smtClean="0">
                <a:ln w="0"/>
                <a:latin typeface="Lexend Deca" pitchFamily="2" charset="0"/>
                <a:ea typeface="Roboto" pitchFamily="2" charset="0"/>
                <a:cs typeface="Lexend Deca" pitchFamily="2" charset="0"/>
              </a:rPr>
              <a:t>Modèle économique ?</a:t>
            </a:r>
            <a:endParaRPr lang="fr-FR" sz="2000" dirty="0" smtClean="0">
              <a:ln w="0"/>
              <a:latin typeface="Lexend Deca" pitchFamily="2" charset="0"/>
              <a:ea typeface="Roboto" pitchFamily="2" charset="0"/>
              <a:cs typeface="Lexend Deca" pitchFamily="2" charset="0"/>
            </a:endParaRPr>
          </a:p>
          <a:p>
            <a:pPr marL="800100" lvl="1" indent="-342900">
              <a:buFontTx/>
              <a:buChar char="-"/>
            </a:pPr>
            <a:r>
              <a:rPr lang="fr-FR" sz="2000" dirty="0" smtClean="0">
                <a:ln w="0"/>
                <a:latin typeface="Lexend Deca" pitchFamily="2" charset="0"/>
                <a:ea typeface="Roboto" pitchFamily="2" charset="0"/>
                <a:cs typeface="Lexend Deca" pitchFamily="2" charset="0"/>
              </a:rPr>
              <a:t>autres ?</a:t>
            </a:r>
            <a:endParaRPr lang="fr-FR" sz="2000" dirty="0">
              <a:ln w="0"/>
              <a:latin typeface="Lexend Deca" pitchFamily="2" charset="0"/>
              <a:ea typeface="Roboto" pitchFamily="2" charset="0"/>
              <a:cs typeface="Lexend Deca" pitchFamily="2" charset="0"/>
            </a:endParaRPr>
          </a:p>
          <a:p>
            <a:pPr lvl="1"/>
            <a:endParaRPr lang="fr-FR" sz="2000" dirty="0">
              <a:ln w="0"/>
              <a:latin typeface="Lexend Deca" pitchFamily="2" charset="0"/>
              <a:ea typeface="Roboto" pitchFamily="2" charset="0"/>
              <a:cs typeface="Lexend Deca" pitchFamily="2" charset="0"/>
            </a:endParaRPr>
          </a:p>
          <a:p>
            <a:pPr lvl="1" algn="ctr"/>
            <a:r>
              <a:rPr lang="fr-FR" sz="2000" dirty="0" smtClean="0">
                <a:ln w="0"/>
                <a:latin typeface="Lexend Deca" pitchFamily="2" charset="0"/>
                <a:ea typeface="Roboto" pitchFamily="2" charset="0"/>
                <a:cs typeface="Lexend Deca" pitchFamily="2" charset="0"/>
              </a:rPr>
              <a:t>5 </a:t>
            </a:r>
            <a:r>
              <a:rPr lang="fr-FR" sz="2000" dirty="0">
                <a:ln w="0"/>
                <a:latin typeface="Lexend Deca" pitchFamily="2" charset="0"/>
                <a:ea typeface="Roboto" pitchFamily="2" charset="0"/>
                <a:cs typeface="Lexend Deca" pitchFamily="2" charset="0"/>
              </a:rPr>
              <a:t>minutes par structures</a:t>
            </a:r>
          </a:p>
          <a:p>
            <a:pPr marL="285750" indent="-285750" algn="ctr">
              <a:buFontTx/>
              <a:buChar char="-"/>
            </a:pPr>
            <a:endParaRPr lang="fr-FR" dirty="0">
              <a:ln w="0"/>
              <a:latin typeface="Roboto" pitchFamily="2" charset="0"/>
              <a:ea typeface="Roboto" pitchFamily="2" charset="0"/>
              <a:cs typeface="Lexend Deca" pitchFamily="2" charset="0"/>
            </a:endParaRPr>
          </a:p>
          <a:p>
            <a:pPr marL="285750" indent="-285750" algn="ctr">
              <a:buFontTx/>
              <a:buChar char="-"/>
            </a:pPr>
            <a:endParaRPr lang="fr-FR" dirty="0">
              <a:ln w="0"/>
              <a:latin typeface="Roboto" pitchFamily="2" charset="0"/>
              <a:ea typeface="Roboto" pitchFamily="2" charset="0"/>
              <a:cs typeface="Lexend Deca" pitchFamily="2" charset="0"/>
            </a:endParaRPr>
          </a:p>
          <a:p>
            <a:pPr algn="ctr"/>
            <a:endParaRPr lang="fr-FR" b="1" dirty="0" smtClean="0">
              <a:ln w="0"/>
              <a:latin typeface="Roboto" pitchFamily="2" charset="0"/>
              <a:ea typeface="Roboto" pitchFamily="2" charset="0"/>
              <a:cs typeface="Lexend Deca" pitchFamily="2" charset="0"/>
            </a:endParaRPr>
          </a:p>
          <a:p>
            <a:endParaRPr lang="fr-FR" dirty="0" smtClean="0">
              <a:ln w="0"/>
              <a:latin typeface="Roboto" pitchFamily="2" charset="0"/>
              <a:ea typeface="Roboto" pitchFamily="2" charset="0"/>
              <a:cs typeface="Lexend De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97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63454" y="334591"/>
            <a:ext cx="8383149" cy="6165668"/>
          </a:xfrm>
          <a:prstGeom prst="rect">
            <a:avLst/>
          </a:prstGeom>
          <a:solidFill>
            <a:srgbClr val="FFFFFF">
              <a:alpha val="9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u="sng"/>
          </a:p>
        </p:txBody>
      </p:sp>
      <p:sp>
        <p:nvSpPr>
          <p:cNvPr id="12" name="Rectangle 11"/>
          <p:cNvSpPr/>
          <p:nvPr/>
        </p:nvSpPr>
        <p:spPr>
          <a:xfrm>
            <a:off x="1565694" y="542934"/>
            <a:ext cx="6012611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xend Deca" pitchFamily="2" charset="0"/>
                <a:cs typeface="Lexend Deca" pitchFamily="2" charset="0"/>
              </a:rPr>
              <a:t>Programme</a:t>
            </a:r>
            <a:endParaRPr lang="fr-F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Lexend Deca" pitchFamily="2" charset="0"/>
              <a:cs typeface="Lexend Deca" pitchFamily="2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63454" y="762001"/>
            <a:ext cx="8099826" cy="5844988"/>
          </a:xfrm>
          <a:prstGeom prst="rect">
            <a:avLst/>
          </a:prstGeom>
          <a:solidFill>
            <a:srgbClr val="9BE8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dirty="0">
              <a:ln w="0"/>
              <a:solidFill>
                <a:schemeClr val="tx1"/>
              </a:solidFill>
              <a:latin typeface="Lexend Deca" pitchFamily="2" charset="0"/>
              <a:ea typeface="Roboto" pitchFamily="2" charset="0"/>
              <a:cs typeface="Lexend Deca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4714" y="502636"/>
            <a:ext cx="8383149" cy="32624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endParaRPr lang="fr-FR" sz="28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Lexend Deca" pitchFamily="2" charset="0"/>
              <a:cs typeface="Lexend Deca" pitchFamily="2" charset="0"/>
            </a:endParaRPr>
          </a:p>
          <a:p>
            <a:pPr algn="ctr"/>
            <a:r>
              <a:rPr lang="fr-FR" sz="2800" b="1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xend Deca" pitchFamily="2" charset="0"/>
                <a:cs typeface="Lexend Deca" pitchFamily="2" charset="0"/>
              </a:rPr>
              <a:t>Ateliers thématiques : </a:t>
            </a:r>
          </a:p>
          <a:p>
            <a:pPr algn="ctr"/>
            <a:endParaRPr lang="fr-FR" sz="2000" dirty="0">
              <a:ln w="0"/>
              <a:latin typeface="Roboto" pitchFamily="2" charset="0"/>
              <a:ea typeface="Roboto" pitchFamily="2" charset="0"/>
              <a:cs typeface="Lexend Deca" pitchFamily="2" charset="0"/>
            </a:endParaRPr>
          </a:p>
          <a:p>
            <a:pPr lvl="1"/>
            <a:endParaRPr lang="fr-FR" dirty="0">
              <a:ln w="0"/>
              <a:latin typeface="Roboto" pitchFamily="2" charset="0"/>
              <a:ea typeface="Roboto" pitchFamily="2" charset="0"/>
              <a:cs typeface="Lexend Deca" pitchFamily="2" charset="0"/>
            </a:endParaRPr>
          </a:p>
          <a:p>
            <a:pPr marL="342900" indent="-342900">
              <a:buFontTx/>
              <a:buChar char="-"/>
            </a:pPr>
            <a:r>
              <a:rPr lang="fr-FR" sz="2000" dirty="0" smtClean="0">
                <a:ln w="0"/>
                <a:latin typeface="Lexend Deca" pitchFamily="2" charset="0"/>
                <a:ea typeface="Roboto" pitchFamily="2" charset="0"/>
                <a:cs typeface="Lexend Deca" pitchFamily="2" charset="0"/>
              </a:rPr>
              <a:t>30 à 45 minutes par sujet</a:t>
            </a:r>
          </a:p>
          <a:p>
            <a:pPr marL="342900" indent="-342900">
              <a:buFontTx/>
              <a:buChar char="-"/>
            </a:pPr>
            <a:r>
              <a:rPr lang="fr-FR" sz="2000" dirty="0" smtClean="0">
                <a:ln w="0"/>
                <a:latin typeface="Lexend Deca" pitchFamily="2" charset="0"/>
                <a:ea typeface="Roboto" pitchFamily="2" charset="0"/>
                <a:cs typeface="Lexend Deca" pitchFamily="2" charset="0"/>
              </a:rPr>
              <a:t>sortir avec des pistes de travail, de la ressource</a:t>
            </a:r>
          </a:p>
          <a:p>
            <a:pPr marL="342900" indent="-342900">
              <a:buFontTx/>
              <a:buChar char="-"/>
            </a:pPr>
            <a:r>
              <a:rPr lang="fr-FR" sz="2000" dirty="0" smtClean="0">
                <a:ln w="0"/>
                <a:latin typeface="Lexend Deca" pitchFamily="2" charset="0"/>
                <a:ea typeface="Roboto" pitchFamily="2" charset="0"/>
                <a:cs typeface="Lexend Deca" pitchFamily="2" charset="0"/>
              </a:rPr>
              <a:t>3 propositions de sujets à traiter selon vos envies/besoins</a:t>
            </a:r>
            <a:endParaRPr lang="fr-FR" dirty="0">
              <a:ln w="0"/>
              <a:latin typeface="Roboto" pitchFamily="2" charset="0"/>
              <a:ea typeface="Roboto" pitchFamily="2" charset="0"/>
              <a:cs typeface="Lexend Deca" pitchFamily="2" charset="0"/>
            </a:endParaRPr>
          </a:p>
          <a:p>
            <a:pPr marL="285750" indent="-285750" algn="ctr">
              <a:buFontTx/>
              <a:buChar char="-"/>
            </a:pPr>
            <a:endParaRPr lang="fr-FR" dirty="0">
              <a:ln w="0"/>
              <a:latin typeface="Roboto" pitchFamily="2" charset="0"/>
              <a:ea typeface="Roboto" pitchFamily="2" charset="0"/>
              <a:cs typeface="Lexend Deca" pitchFamily="2" charset="0"/>
            </a:endParaRPr>
          </a:p>
          <a:p>
            <a:pPr algn="ctr"/>
            <a:endParaRPr lang="fr-FR" b="1" dirty="0" smtClean="0">
              <a:ln w="0"/>
              <a:latin typeface="Roboto" pitchFamily="2" charset="0"/>
              <a:ea typeface="Roboto" pitchFamily="2" charset="0"/>
              <a:cs typeface="Lexend Deca" pitchFamily="2" charset="0"/>
            </a:endParaRPr>
          </a:p>
          <a:p>
            <a:endParaRPr lang="fr-FR" dirty="0" smtClean="0">
              <a:ln w="0"/>
              <a:latin typeface="Roboto" pitchFamily="2" charset="0"/>
              <a:ea typeface="Roboto" pitchFamily="2" charset="0"/>
              <a:cs typeface="Lexend De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79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63454" y="334591"/>
            <a:ext cx="8383149" cy="6165668"/>
          </a:xfrm>
          <a:prstGeom prst="rect">
            <a:avLst/>
          </a:prstGeom>
          <a:solidFill>
            <a:srgbClr val="FFFFFF">
              <a:alpha val="9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u="sng"/>
          </a:p>
        </p:txBody>
      </p:sp>
      <p:sp>
        <p:nvSpPr>
          <p:cNvPr id="12" name="Rectangle 11"/>
          <p:cNvSpPr/>
          <p:nvPr/>
        </p:nvSpPr>
        <p:spPr>
          <a:xfrm>
            <a:off x="1565694" y="542934"/>
            <a:ext cx="6012611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xend Deca" pitchFamily="2" charset="0"/>
                <a:cs typeface="Lexend Deca" pitchFamily="2" charset="0"/>
              </a:rPr>
              <a:t>Programme</a:t>
            </a:r>
            <a:endParaRPr lang="fr-F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Lexend Deca" pitchFamily="2" charset="0"/>
              <a:cs typeface="Lexend Deca" pitchFamily="2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63454" y="2734235"/>
            <a:ext cx="7902005" cy="3872753"/>
          </a:xfrm>
          <a:prstGeom prst="rect">
            <a:avLst/>
          </a:prstGeom>
          <a:solidFill>
            <a:srgbClr val="9BE8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809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63454" y="334591"/>
            <a:ext cx="8383149" cy="6165668"/>
          </a:xfrm>
          <a:prstGeom prst="rect">
            <a:avLst/>
          </a:prstGeom>
          <a:solidFill>
            <a:srgbClr val="FFFFFF">
              <a:alpha val="9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u="sng"/>
          </a:p>
        </p:txBody>
      </p:sp>
      <p:sp>
        <p:nvSpPr>
          <p:cNvPr id="12" name="Rectangle 11"/>
          <p:cNvSpPr/>
          <p:nvPr/>
        </p:nvSpPr>
        <p:spPr>
          <a:xfrm>
            <a:off x="1565694" y="542934"/>
            <a:ext cx="6012611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xend Deca" pitchFamily="2" charset="0"/>
                <a:cs typeface="Lexend Deca" pitchFamily="2" charset="0"/>
              </a:rPr>
              <a:t>Programme</a:t>
            </a:r>
            <a:endParaRPr lang="fr-F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Lexend Deca" pitchFamily="2" charset="0"/>
              <a:cs typeface="Lexend Deca" pitchFamily="2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63454" y="5056094"/>
            <a:ext cx="7902005" cy="1550894"/>
          </a:xfrm>
          <a:prstGeom prst="rect">
            <a:avLst/>
          </a:prstGeom>
          <a:solidFill>
            <a:srgbClr val="9BE8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935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63454" y="334591"/>
            <a:ext cx="8383149" cy="6165668"/>
          </a:xfrm>
          <a:prstGeom prst="rect">
            <a:avLst/>
          </a:prstGeom>
          <a:solidFill>
            <a:srgbClr val="FFFFFF">
              <a:alpha val="9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u="sng"/>
          </a:p>
        </p:txBody>
      </p:sp>
      <p:sp>
        <p:nvSpPr>
          <p:cNvPr id="12" name="Rectangle 11"/>
          <p:cNvSpPr/>
          <p:nvPr/>
        </p:nvSpPr>
        <p:spPr>
          <a:xfrm>
            <a:off x="1565694" y="542934"/>
            <a:ext cx="6012611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xend Deca" pitchFamily="2" charset="0"/>
                <a:cs typeface="Lexend Deca" pitchFamily="2" charset="0"/>
              </a:rPr>
              <a:t>Programme</a:t>
            </a:r>
            <a:endParaRPr lang="fr-F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Lexend Deca" pitchFamily="2" charset="0"/>
              <a:cs typeface="Lexend Deca" pitchFamily="2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9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63454" y="334591"/>
            <a:ext cx="8383149" cy="6165668"/>
          </a:xfrm>
          <a:prstGeom prst="rect">
            <a:avLst/>
          </a:prstGeom>
          <a:solidFill>
            <a:srgbClr val="FFFFFF">
              <a:alpha val="9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u="sng"/>
          </a:p>
        </p:txBody>
      </p:sp>
      <p:sp>
        <p:nvSpPr>
          <p:cNvPr id="12" name="Rectangle 11"/>
          <p:cNvSpPr/>
          <p:nvPr/>
        </p:nvSpPr>
        <p:spPr>
          <a:xfrm>
            <a:off x="1565694" y="542934"/>
            <a:ext cx="6012611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fr-FR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xend Deca" pitchFamily="2" charset="0"/>
                <a:cs typeface="Lexend Deca" pitchFamily="2" charset="0"/>
              </a:rPr>
              <a:t>Programme</a:t>
            </a:r>
            <a:endParaRPr lang="fr-F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Lexend Deca" pitchFamily="2" charset="0"/>
              <a:cs typeface="Lexend Deca" pitchFamily="2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63454" y="762001"/>
            <a:ext cx="8099826" cy="5844988"/>
          </a:xfrm>
          <a:prstGeom prst="rect">
            <a:avLst/>
          </a:prstGeom>
          <a:solidFill>
            <a:srgbClr val="9BE8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dirty="0">
              <a:ln w="0"/>
              <a:solidFill>
                <a:schemeClr val="tx1"/>
              </a:solidFill>
              <a:latin typeface="Lexend Deca" pitchFamily="2" charset="0"/>
              <a:ea typeface="Roboto" pitchFamily="2" charset="0"/>
              <a:cs typeface="Lexend Deca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4714" y="502636"/>
            <a:ext cx="8383149" cy="594008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endParaRPr lang="fr-FR" sz="28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Lexend Deca" pitchFamily="2" charset="0"/>
              <a:cs typeface="Lexend Deca" pitchFamily="2" charset="0"/>
            </a:endParaRPr>
          </a:p>
          <a:p>
            <a:pPr algn="ctr"/>
            <a:r>
              <a:rPr lang="fr-FR" sz="2800" b="1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exend Deca" pitchFamily="2" charset="0"/>
                <a:cs typeface="Lexend Deca" pitchFamily="2" charset="0"/>
              </a:rPr>
              <a:t>Conclusion et perspectives</a:t>
            </a:r>
          </a:p>
          <a:p>
            <a:pPr algn="ctr"/>
            <a:endParaRPr lang="fr-FR" sz="28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Lexend Deca" pitchFamily="2" charset="0"/>
              <a:cs typeface="Lexend Deca" pitchFamily="2" charset="0"/>
            </a:endParaRPr>
          </a:p>
          <a:p>
            <a:pPr algn="ctr"/>
            <a:endParaRPr lang="fr-F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Lexend Deca" pitchFamily="2" charset="0"/>
              <a:cs typeface="Lexend Deca" pitchFamily="2" charset="0"/>
            </a:endParaRPr>
          </a:p>
          <a:p>
            <a:pPr algn="ctr"/>
            <a:endParaRPr lang="fr-F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Lexend Deca" pitchFamily="2" charset="0"/>
              <a:cs typeface="Lexend Deca" pitchFamily="2" charset="0"/>
            </a:endParaRPr>
          </a:p>
          <a:p>
            <a:pPr marL="457200" indent="-457200">
              <a:buFontTx/>
              <a:buChar char="-"/>
            </a:pPr>
            <a:r>
              <a:rPr lang="fr-FR" sz="2000" dirty="0">
                <a:ln w="0"/>
                <a:latin typeface="Lexend Deca" pitchFamily="2" charset="0"/>
                <a:ea typeface="Roboto" pitchFamily="2" charset="0"/>
                <a:cs typeface="Lexend Deca" pitchFamily="2" charset="0"/>
              </a:rPr>
              <a:t>bilan sur le format de la rencontre et les </a:t>
            </a:r>
            <a:r>
              <a:rPr lang="fr-FR" sz="2000" dirty="0" smtClean="0">
                <a:ln w="0"/>
                <a:latin typeface="Lexend Deca" pitchFamily="2" charset="0"/>
                <a:ea typeface="Roboto" pitchFamily="2" charset="0"/>
                <a:cs typeface="Lexend Deca" pitchFamily="2" charset="0"/>
              </a:rPr>
              <a:t>contenus</a:t>
            </a:r>
          </a:p>
          <a:p>
            <a:pPr marL="457200" indent="-457200">
              <a:buFontTx/>
              <a:buChar char="-"/>
            </a:pPr>
            <a:endParaRPr lang="fr-FR" sz="2000" dirty="0">
              <a:ln w="0"/>
              <a:latin typeface="Lexend Deca" pitchFamily="2" charset="0"/>
              <a:ea typeface="Roboto" pitchFamily="2" charset="0"/>
              <a:cs typeface="Lexend Deca" pitchFamily="2" charset="0"/>
            </a:endParaRPr>
          </a:p>
          <a:p>
            <a:pPr marL="457200" indent="-457200">
              <a:buFontTx/>
              <a:buChar char="-"/>
            </a:pPr>
            <a:endParaRPr lang="fr-FR" sz="2000" dirty="0">
              <a:ln w="0"/>
              <a:latin typeface="Lexend Deca" pitchFamily="2" charset="0"/>
              <a:ea typeface="Roboto" pitchFamily="2" charset="0"/>
              <a:cs typeface="Lexend Deca" pitchFamily="2" charset="0"/>
            </a:endParaRPr>
          </a:p>
          <a:p>
            <a:pPr marL="457200" indent="-457200">
              <a:buFontTx/>
              <a:buChar char="-"/>
            </a:pPr>
            <a:r>
              <a:rPr lang="fr-FR" sz="2000" dirty="0" smtClean="0">
                <a:ln w="0"/>
                <a:latin typeface="Lexend Deca" pitchFamily="2" charset="0"/>
                <a:ea typeface="Roboto" pitchFamily="2" charset="0"/>
                <a:cs typeface="Lexend Deca" pitchFamily="2" charset="0"/>
              </a:rPr>
              <a:t>Pour la suite ? </a:t>
            </a:r>
            <a:endParaRPr lang="fr-FR" sz="2000" dirty="0" smtClean="0">
              <a:ln w="0"/>
              <a:latin typeface="Lexend Deca" pitchFamily="2" charset="0"/>
              <a:ea typeface="Roboto" pitchFamily="2" charset="0"/>
              <a:cs typeface="Lexend Deca" pitchFamily="2" charset="0"/>
            </a:endParaRPr>
          </a:p>
          <a:p>
            <a:pPr marL="457200" indent="-457200">
              <a:buFontTx/>
              <a:buChar char="-"/>
            </a:pPr>
            <a:endParaRPr lang="fr-FR" sz="2000" dirty="0">
              <a:ln w="0"/>
              <a:latin typeface="Lexend Deca" pitchFamily="2" charset="0"/>
              <a:ea typeface="Roboto" pitchFamily="2" charset="0"/>
              <a:cs typeface="Lexend Deca" pitchFamily="2" charset="0"/>
            </a:endParaRPr>
          </a:p>
          <a:p>
            <a:pPr marL="457200" indent="-457200">
              <a:buFontTx/>
              <a:buChar char="-"/>
            </a:pPr>
            <a:r>
              <a:rPr lang="fr-FR" sz="2000" dirty="0">
                <a:ln w="0"/>
                <a:latin typeface="Lexend Deca" pitchFamily="2" charset="0"/>
                <a:ea typeface="Roboto" pitchFamily="2" charset="0"/>
                <a:cs typeface="Lexend Deca" pitchFamily="2" charset="0"/>
              </a:rPr>
              <a:t>Au Turbin : 29 et 30 mai à la Biscuiterie (Château-Thierry)</a:t>
            </a:r>
          </a:p>
          <a:p>
            <a:pPr algn="ctr"/>
            <a:endParaRPr lang="fr-F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Lexend Deca" pitchFamily="2" charset="0"/>
              <a:cs typeface="Lexend Deca" pitchFamily="2" charset="0"/>
            </a:endParaRPr>
          </a:p>
          <a:p>
            <a:pPr algn="ctr"/>
            <a:endParaRPr lang="fr-FR" sz="2000" dirty="0">
              <a:ln w="0"/>
              <a:latin typeface="Roboto" pitchFamily="2" charset="0"/>
              <a:ea typeface="Roboto" pitchFamily="2" charset="0"/>
              <a:cs typeface="Lexend Deca" pitchFamily="2" charset="0"/>
            </a:endParaRPr>
          </a:p>
          <a:p>
            <a:pPr lvl="1"/>
            <a:endParaRPr lang="fr-FR" dirty="0">
              <a:ln w="0"/>
              <a:latin typeface="Roboto" pitchFamily="2" charset="0"/>
              <a:ea typeface="Roboto" pitchFamily="2" charset="0"/>
              <a:cs typeface="Lexend Deca" pitchFamily="2" charset="0"/>
            </a:endParaRPr>
          </a:p>
          <a:p>
            <a:pPr marL="285750" indent="-285750" algn="ctr">
              <a:buFontTx/>
              <a:buChar char="-"/>
            </a:pPr>
            <a:endParaRPr lang="fr-FR" dirty="0">
              <a:ln w="0"/>
              <a:latin typeface="Roboto" pitchFamily="2" charset="0"/>
              <a:ea typeface="Roboto" pitchFamily="2" charset="0"/>
              <a:cs typeface="Lexend Deca" pitchFamily="2" charset="0"/>
            </a:endParaRPr>
          </a:p>
          <a:p>
            <a:pPr algn="ctr"/>
            <a:endParaRPr lang="fr-FR" b="1" dirty="0" smtClean="0">
              <a:ln w="0"/>
              <a:latin typeface="Roboto" pitchFamily="2" charset="0"/>
              <a:ea typeface="Roboto" pitchFamily="2" charset="0"/>
              <a:cs typeface="Lexend Deca" pitchFamily="2" charset="0"/>
            </a:endParaRPr>
          </a:p>
          <a:p>
            <a:endParaRPr lang="fr-FR" dirty="0" smtClean="0">
              <a:ln w="0"/>
              <a:latin typeface="Roboto" pitchFamily="2" charset="0"/>
              <a:ea typeface="Roboto" pitchFamily="2" charset="0"/>
              <a:cs typeface="Lexend De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26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1598</TotalTime>
  <Words>231</Words>
  <Application>Microsoft Office PowerPoint</Application>
  <PresentationFormat>Affichage à l'écran (4:3)</PresentationFormat>
  <Paragraphs>69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Lexend Deca</vt:lpstr>
      <vt:lpstr>Roboto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Antoine - HF</dc:creator>
  <cp:lastModifiedBy>Antoine - HF</cp:lastModifiedBy>
  <cp:revision>121</cp:revision>
  <dcterms:created xsi:type="dcterms:W3CDTF">2023-10-11T12:25:34Z</dcterms:created>
  <dcterms:modified xsi:type="dcterms:W3CDTF">2024-02-23T17:10:53Z</dcterms:modified>
</cp:coreProperties>
</file>