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63" r:id="rId6"/>
    <p:sldId id="260" r:id="rId7"/>
    <p:sldId id="261" r:id="rId8"/>
    <p:sldId id="264" r:id="rId9"/>
  </p:sldIdLst>
  <p:sldSz cx="7199313" cy="71993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32" autoAdjust="0"/>
  </p:normalViewPr>
  <p:slideViewPr>
    <p:cSldViewPr snapToGrid="0" showGuides="1">
      <p:cViewPr varScale="1">
        <p:scale>
          <a:sx n="80" d="100"/>
          <a:sy n="80" d="100"/>
        </p:scale>
        <p:origin x="2040" y="48"/>
      </p:cViewPr>
      <p:guideLst>
        <p:guide orient="horz" pos="2268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49" d="100"/>
          <a:sy n="149" d="100"/>
        </p:scale>
        <p:origin x="5962" y="10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1AFF5-5A55-496A-A672-6CABD4732A0F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EA9D5A-DFE6-47F2-9ED4-4887BABA2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00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57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37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54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01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06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2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57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7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22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01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47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FFFE-42E6-4A86-BA28-693E7DBC6705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53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gram.com/1pj9515nwjz2mda6j5mx02dd9wfm1nddgpk?liv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usic-hdf.org/" TargetMode="External"/><Relationship Id="rId4" Type="http://schemas.openxmlformats.org/officeDocument/2006/relationships/hyperlink" Target="http://www.haute-fidelite.org/espace-adher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7199313" cy="71993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6616" y="4809744"/>
            <a:ext cx="5010912" cy="6035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56616" y="1810512"/>
            <a:ext cx="6455664" cy="17899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849624" y="109728"/>
            <a:ext cx="2743200" cy="932688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40664" y="2139696"/>
            <a:ext cx="5769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latin typeface="LoRes 12 OT" panose="02000506060000020004" pitchFamily="2" charset="0"/>
              </a:rPr>
              <a:t>TEMPS DE RENTRÉE DE ADHÉRENTS DU PÔLE</a:t>
            </a:r>
            <a:endParaRPr lang="fr-FR" sz="3200" dirty="0">
              <a:solidFill>
                <a:schemeClr val="bg1"/>
              </a:solidFill>
              <a:latin typeface="LoRes 12 OT" panose="02000506060000020004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52628" y="4887743"/>
            <a:ext cx="4818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LoRes 12 OT" panose="02000506060000020004" pitchFamily="2" charset="0"/>
              </a:rPr>
              <a:t>HAUTE FIDÉLITÉ</a:t>
            </a:r>
            <a:endParaRPr lang="fr-FR" sz="2800" dirty="0">
              <a:latin typeface="LoRes 12 OT" panose="02000506060000020004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54521" y="107443"/>
            <a:ext cx="2938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LoRes 12 OT" panose="02000506060000020004" pitchFamily="2" charset="0"/>
              </a:rPr>
              <a:t>La Chaufferie · Lille</a:t>
            </a:r>
          </a:p>
          <a:p>
            <a:r>
              <a:rPr lang="fr-FR" dirty="0" smtClean="0">
                <a:latin typeface="LoRes 12 OT" panose="02000506060000020004" pitchFamily="2" charset="0"/>
              </a:rPr>
              <a:t>19.09.2023</a:t>
            </a:r>
            <a:endParaRPr lang="fr-FR" dirty="0">
              <a:latin typeface="LoRes 12 OT" panose="0200050606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9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12" name="Groupe 11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3" name="Imag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283464" y="612648"/>
            <a:ext cx="66019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randir" panose="00000500000000000000" pitchFamily="50" charset="0"/>
              </a:rPr>
              <a:t>PROGRAMME DE LA RENCONTRE</a:t>
            </a:r>
          </a:p>
          <a:p>
            <a:endParaRPr lang="fr-FR" sz="2000" dirty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Brisons la glace ! </a:t>
            </a:r>
            <a:endParaRPr lang="fr-FR" sz="1400" dirty="0">
              <a:latin typeface="Agrandir" panose="00000500000000000000" pitchFamily="50" charset="0"/>
            </a:endParaRPr>
          </a:p>
          <a:p>
            <a:r>
              <a:rPr lang="fr-FR" sz="1400" dirty="0">
                <a:latin typeface="Agrandir" panose="00000500000000000000" pitchFamily="50" charset="0"/>
              </a:rPr>
              <a:t> </a:t>
            </a:r>
            <a:r>
              <a:rPr lang="fr-FR" sz="1400" dirty="0" smtClean="0">
                <a:latin typeface="Agrandir" panose="00000500000000000000" pitchFamily="50" charset="0"/>
              </a:rPr>
              <a:t>      </a:t>
            </a:r>
            <a:r>
              <a:rPr lang="fr-FR" sz="1400" dirty="0" smtClean="0">
                <a:latin typeface="Agrandir" panose="00000500000000000000" pitchFamily="50" charset="0"/>
              </a:rPr>
              <a:t>30 </a:t>
            </a:r>
            <a:r>
              <a:rPr lang="fr-FR" sz="1400" dirty="0" smtClean="0">
                <a:latin typeface="Agrandir" panose="00000500000000000000" pitchFamily="50" charset="0"/>
              </a:rPr>
              <a:t>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Portraits croisés et </a:t>
            </a:r>
            <a:r>
              <a:rPr lang="fr-FR" sz="2000" dirty="0" smtClean="0">
                <a:latin typeface="Agrandir" panose="00000500000000000000" pitchFamily="50" charset="0"/>
              </a:rPr>
              <a:t>présentation des adhérents</a:t>
            </a:r>
            <a:r>
              <a:rPr lang="fr-FR" sz="1400" dirty="0">
                <a:latin typeface="Agrandir" panose="00000500000000000000" pitchFamily="50" charset="0"/>
              </a:rPr>
              <a:t> </a:t>
            </a:r>
            <a:endParaRPr lang="fr-FR" sz="1400" dirty="0" smtClean="0">
              <a:latin typeface="Agrandir" panose="00000500000000000000" pitchFamily="50" charset="0"/>
            </a:endParaRPr>
          </a:p>
          <a:p>
            <a:r>
              <a:rPr lang="fr-FR" sz="1400" dirty="0">
                <a:latin typeface="Agrandir" panose="00000500000000000000" pitchFamily="50" charset="0"/>
              </a:rPr>
              <a:t> </a:t>
            </a:r>
            <a:r>
              <a:rPr lang="fr-FR" sz="1400" dirty="0" smtClean="0">
                <a:latin typeface="Agrandir" panose="00000500000000000000" pitchFamily="50" charset="0"/>
              </a:rPr>
              <a:t>      55 </a:t>
            </a:r>
            <a:r>
              <a:rPr lang="fr-FR" sz="1400" dirty="0">
                <a:latin typeface="Agrandir" panose="00000500000000000000" pitchFamily="50" charset="0"/>
              </a:rPr>
              <a:t>min</a:t>
            </a:r>
          </a:p>
          <a:p>
            <a:pPr marL="285750" indent="-285750">
              <a:buFontTx/>
              <a:buChar char="-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Tables de découverte : le pôle, ses missions, ses outils et ses enjeux </a:t>
            </a:r>
            <a:endParaRPr lang="fr-FR" sz="2000" dirty="0" smtClean="0">
              <a:latin typeface="Agrandir" panose="00000500000000000000" pitchFamily="50" charset="0"/>
            </a:endParaRPr>
          </a:p>
          <a:p>
            <a:r>
              <a:rPr lang="fr-FR" sz="1400" dirty="0" smtClean="0">
                <a:latin typeface="Agrandir" panose="00000500000000000000" pitchFamily="50" charset="0"/>
              </a:rPr>
              <a:t>        55 </a:t>
            </a:r>
            <a:r>
              <a:rPr lang="fr-FR" sz="1400" dirty="0">
                <a:latin typeface="Agrandir" panose="00000500000000000000" pitchFamily="50" charset="0"/>
              </a:rPr>
              <a:t>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Démo espace adhérent </a:t>
            </a:r>
            <a:endParaRPr lang="fr-FR" sz="2000" dirty="0" smtClean="0">
              <a:latin typeface="Agrandir" panose="00000500000000000000" pitchFamily="50" charset="0"/>
            </a:endParaRPr>
          </a:p>
          <a:p>
            <a:r>
              <a:rPr lang="fr-FR" sz="2000" dirty="0">
                <a:latin typeface="Agrandir" panose="00000500000000000000" pitchFamily="50" charset="0"/>
              </a:rPr>
              <a:t> </a:t>
            </a:r>
            <a:r>
              <a:rPr lang="fr-FR" sz="2000" dirty="0" smtClean="0">
                <a:latin typeface="Agrandir" panose="00000500000000000000" pitchFamily="50" charset="0"/>
              </a:rPr>
              <a:t>    </a:t>
            </a:r>
            <a:r>
              <a:rPr lang="fr-FR" sz="1400" dirty="0" smtClean="0">
                <a:latin typeface="Agrandir" panose="00000500000000000000" pitchFamily="50" charset="0"/>
              </a:rPr>
              <a:t>10 </a:t>
            </a:r>
            <a:r>
              <a:rPr lang="fr-FR" sz="1400" dirty="0">
                <a:latin typeface="Agrandir" panose="00000500000000000000" pitchFamily="50" charset="0"/>
              </a:rPr>
              <a:t>min</a:t>
            </a:r>
          </a:p>
          <a:p>
            <a:pPr marL="285750" indent="-285750">
              <a:buFontTx/>
              <a:buChar char="-"/>
            </a:pPr>
            <a:endParaRPr lang="fr-FR" sz="2000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5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356616" y="612648"/>
            <a:ext cx="652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LoRes 12 OT" panose="02000506060000020004" pitchFamily="2" charset="0"/>
            </a:endParaRPr>
          </a:p>
          <a:p>
            <a:endParaRPr lang="fr-FR" sz="2000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endParaRPr lang="fr-FR" sz="2000" dirty="0" smtClean="0">
              <a:latin typeface="LoRes 12 OT" panose="02000506060000020004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3465" y="754299"/>
            <a:ext cx="6601968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Brisons la glace à travers nos points communs !</a:t>
            </a:r>
          </a:p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part. 1</a:t>
            </a:r>
          </a:p>
          <a:p>
            <a:endParaRPr lang="fr-FR" dirty="0">
              <a:latin typeface="Agrandir" panose="00000500000000000000" pitchFamily="50" charset="0"/>
            </a:endParaRPr>
          </a:p>
          <a:p>
            <a:endParaRPr lang="fr-FR" i="1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Se répartir en trio avec des personnes </a:t>
            </a:r>
            <a:r>
              <a:rPr lang="fr-FR" b="1" u="sng" dirty="0" smtClean="0">
                <a:latin typeface="Agrandir" panose="00000500000000000000" pitchFamily="50" charset="0"/>
              </a:rPr>
              <a:t>qu’on ne connait pas</a:t>
            </a: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1 feuille par groupe</a:t>
            </a:r>
            <a:r>
              <a:rPr lang="fr-FR" dirty="0" smtClean="0">
                <a:latin typeface="Agrandir" panose="00000500000000000000" pitchFamily="50" charset="0"/>
              </a:rPr>
              <a:t>, </a:t>
            </a:r>
            <a:r>
              <a:rPr lang="fr-FR" dirty="0" smtClean="0">
                <a:latin typeface="Agrandir" panose="00000500000000000000" pitchFamily="50" charset="0"/>
              </a:rPr>
              <a:t>dessiner un </a:t>
            </a:r>
            <a:r>
              <a:rPr lang="fr-FR" dirty="0" smtClean="0">
                <a:latin typeface="Agrandir" panose="00000500000000000000" pitchFamily="50" charset="0"/>
              </a:rPr>
              <a:t>triangle : à </a:t>
            </a:r>
            <a:r>
              <a:rPr lang="fr-FR" dirty="0" smtClean="0">
                <a:latin typeface="Agrandir" panose="00000500000000000000" pitchFamily="50" charset="0"/>
              </a:rPr>
              <a:t>chaque pointe du triangle </a:t>
            </a:r>
            <a:r>
              <a:rPr lang="fr-FR" b="1" u="sng" dirty="0" smtClean="0">
                <a:latin typeface="Agrandir" panose="00000500000000000000" pitchFamily="50" charset="0"/>
              </a:rPr>
              <a:t>écrire son nom</a:t>
            </a: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Pour </a:t>
            </a:r>
            <a:r>
              <a:rPr lang="fr-FR" dirty="0" smtClean="0">
                <a:latin typeface="Agrandir" panose="00000500000000000000" pitchFamily="50" charset="0"/>
              </a:rPr>
              <a:t>chaque côté du triangle: trouver des points communs que vous n’avez pas avec la personne sur la pointe opposée du triangle (3min) </a:t>
            </a: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Au </a:t>
            </a:r>
            <a:r>
              <a:rPr lang="fr-FR" dirty="0" smtClean="0">
                <a:latin typeface="Agrandir" panose="00000500000000000000" pitchFamily="50" charset="0"/>
              </a:rPr>
              <a:t>milieu : inscrire des points communs aux trois personnes (3min)</a:t>
            </a:r>
          </a:p>
          <a:p>
            <a:endParaRPr lang="fr-FR" dirty="0" smtClean="0">
              <a:latin typeface="Agrandir" panose="00000500000000000000" pitchFamily="50" charset="0"/>
            </a:endParaRPr>
          </a:p>
          <a:p>
            <a:r>
              <a:rPr lang="fr-FR" dirty="0" smtClean="0">
                <a:latin typeface="Agrandir" panose="00000500000000000000" pitchFamily="50" charset="0"/>
              </a:rPr>
              <a:t>- </a:t>
            </a:r>
            <a:r>
              <a:rPr lang="fr-FR" dirty="0" smtClean="0">
                <a:latin typeface="Agrandir" panose="00000500000000000000" pitchFamily="50" charset="0"/>
              </a:rPr>
              <a:t>Mise </a:t>
            </a:r>
            <a:r>
              <a:rPr lang="fr-FR" dirty="0" smtClean="0">
                <a:latin typeface="Agrandir" panose="00000500000000000000" pitchFamily="50" charset="0"/>
              </a:rPr>
              <a:t>en commun </a:t>
            </a:r>
            <a:r>
              <a:rPr lang="fr-FR" dirty="0" smtClean="0">
                <a:latin typeface="Agrandir" panose="00000500000000000000" pitchFamily="50" charset="0"/>
              </a:rPr>
              <a:t>: partager les points communs </a:t>
            </a:r>
            <a:r>
              <a:rPr lang="fr-FR" smtClean="0">
                <a:latin typeface="Agrandir" panose="00000500000000000000" pitchFamily="50" charset="0"/>
              </a:rPr>
              <a:t>au collectif</a:t>
            </a:r>
            <a:endParaRPr lang="fr-FR" dirty="0" smtClean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1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9143" y="9097"/>
            <a:ext cx="7199313" cy="7199313"/>
            <a:chOff x="0" y="-26639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-26639"/>
              <a:ext cx="7199313" cy="7199313"/>
              <a:chOff x="0" y="-27433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27433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356616" y="612648"/>
            <a:ext cx="652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LoRes 12 OT" panose="02000506060000020004" pitchFamily="2" charset="0"/>
            </a:endParaRPr>
          </a:p>
          <a:p>
            <a:endParaRPr lang="fr-FR" sz="2000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endParaRPr lang="fr-FR" sz="2000" dirty="0" smtClean="0">
              <a:latin typeface="LoRes 12 OT" panose="02000506060000020004" pitchFamily="2" charset="0"/>
            </a:endParaRPr>
          </a:p>
        </p:txBody>
      </p:sp>
      <p:sp>
        <p:nvSpPr>
          <p:cNvPr id="14" name="Triangle isocèle 13"/>
          <p:cNvSpPr/>
          <p:nvPr/>
        </p:nvSpPr>
        <p:spPr>
          <a:xfrm>
            <a:off x="1402199" y="1853424"/>
            <a:ext cx="4055864" cy="3197451"/>
          </a:xfrm>
          <a:prstGeom prst="triangle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947470" y="1356668"/>
            <a:ext cx="134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Prénom 1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568742" y="5050875"/>
            <a:ext cx="134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Prénom 2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14764" y="5048067"/>
            <a:ext cx="134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Prénom 3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756577" y="3333594"/>
            <a:ext cx="1347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Points communs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 rot="18199513">
            <a:off x="561912" y="2648358"/>
            <a:ext cx="2159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Points communs entre prénom 1 et 3 que 2 n’a pas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2285617" y="5169735"/>
            <a:ext cx="2159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Points communs entre prénom 2 et 3 que 1 n’a pas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 rot="3405781">
            <a:off x="3940583" y="2648675"/>
            <a:ext cx="2159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Points communs entre prénom 1 et 2 que 3 n’a pas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030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356616" y="612648"/>
            <a:ext cx="652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LoRes 12 OT" panose="02000506060000020004" pitchFamily="2" charset="0"/>
            </a:endParaRPr>
          </a:p>
          <a:p>
            <a:endParaRPr lang="fr-FR" sz="2000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endParaRPr lang="fr-FR" sz="2000" dirty="0" smtClean="0">
              <a:latin typeface="LoRes 12 OT" panose="02000506060000020004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3465" y="754299"/>
            <a:ext cx="660196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Brisons la glace à travers nos points communs !</a:t>
            </a:r>
          </a:p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part. 2</a:t>
            </a:r>
          </a:p>
          <a:p>
            <a:endParaRPr lang="fr-FR" dirty="0">
              <a:latin typeface="Agrandir" panose="00000500000000000000" pitchFamily="50" charset="0"/>
            </a:endParaRPr>
          </a:p>
          <a:p>
            <a:endParaRPr lang="fr-FR" i="1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se répartir en trio avec des personnes qu’on ne connait pas</a:t>
            </a: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1 feuille par </a:t>
            </a:r>
            <a:r>
              <a:rPr lang="fr-FR" dirty="0" smtClean="0">
                <a:latin typeface="Agrandir" panose="00000500000000000000" pitchFamily="50" charset="0"/>
              </a:rPr>
              <a:t>groupe, dessiner </a:t>
            </a:r>
            <a:r>
              <a:rPr lang="fr-FR" dirty="0" smtClean="0">
                <a:latin typeface="Agrandir" panose="00000500000000000000" pitchFamily="50" charset="0"/>
              </a:rPr>
              <a:t>un triangle : à chaque pointe écrire </a:t>
            </a:r>
            <a:r>
              <a:rPr lang="fr-FR" b="1" u="sng" dirty="0" smtClean="0">
                <a:latin typeface="Agrandir" panose="00000500000000000000" pitchFamily="50" charset="0"/>
              </a:rPr>
              <a:t>le nom de sa structure</a:t>
            </a:r>
          </a:p>
          <a:p>
            <a:pPr marL="285750" indent="-285750">
              <a:buFontTx/>
              <a:buChar char="-"/>
            </a:pPr>
            <a:endParaRPr lang="fr-FR" b="1" u="sng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ensuite, pour chaque côté du triangle: trouver des points communs que vous n’avez pas avec la structure sur la pointe opposée du triangle (5min)</a:t>
            </a: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r>
              <a:rPr lang="fr-FR" dirty="0" smtClean="0">
                <a:latin typeface="Agrandir" panose="00000500000000000000" pitchFamily="50" charset="0"/>
              </a:rPr>
              <a:t> - au milieu : inscrire des points communs </a:t>
            </a:r>
            <a:r>
              <a:rPr lang="fr-FR" b="1" u="sng" dirty="0" smtClean="0">
                <a:latin typeface="Agrandir" panose="00000500000000000000" pitchFamily="50" charset="0"/>
              </a:rPr>
              <a:t>aux trois structures</a:t>
            </a:r>
          </a:p>
          <a:p>
            <a:endParaRPr lang="fr-FR" b="1" u="sng" dirty="0" smtClean="0">
              <a:latin typeface="Agrandir" panose="00000500000000000000" pitchFamily="50" charset="0"/>
            </a:endParaRPr>
          </a:p>
          <a:p>
            <a:r>
              <a:rPr lang="fr-FR" dirty="0" smtClean="0">
                <a:latin typeface="Agrandir" panose="00000500000000000000" pitchFamily="50" charset="0"/>
              </a:rPr>
              <a:t>- Mise en commun : partager les points communs notés</a:t>
            </a:r>
          </a:p>
        </p:txBody>
      </p:sp>
    </p:spTree>
    <p:extLst>
      <p:ext uri="{BB962C8B-B14F-4D97-AF65-F5344CB8AC3E}">
        <p14:creationId xmlns:p14="http://schemas.microsoft.com/office/powerpoint/2010/main" val="31047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420895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grandir" panose="00000500000000000000" pitchFamily="50" charset="0"/>
              </a:rPr>
              <a:t>Portraits croisés et </a:t>
            </a:r>
            <a:r>
              <a:rPr lang="fr-FR" sz="2000" b="1" dirty="0" smtClean="0">
                <a:latin typeface="Agrandir" panose="00000500000000000000" pitchFamily="50" charset="0"/>
              </a:rPr>
              <a:t>présentation des adhérents</a:t>
            </a:r>
          </a:p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– </a:t>
            </a:r>
            <a:r>
              <a:rPr lang="fr-FR" sz="2000" b="1" dirty="0">
                <a:latin typeface="Agrandir" panose="00000500000000000000" pitchFamily="50" charset="0"/>
              </a:rPr>
              <a:t>55 min</a:t>
            </a:r>
          </a:p>
          <a:p>
            <a:endParaRPr lang="fr-FR" i="1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se </a:t>
            </a:r>
            <a:r>
              <a:rPr lang="fr-FR" dirty="0" smtClean="0">
                <a:latin typeface="Agrandir" panose="00000500000000000000" pitchFamily="50" charset="0"/>
              </a:rPr>
              <a:t>répartir en groupe de </a:t>
            </a:r>
            <a:r>
              <a:rPr lang="fr-FR" dirty="0" smtClean="0">
                <a:latin typeface="Agrandir" panose="00000500000000000000" pitchFamily="50" charset="0"/>
              </a:rPr>
              <a:t>6 ou 4 (groupes pairs)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pas 2 personnes de la même structure dans un groupe</a:t>
            </a:r>
            <a:endParaRPr lang="fr-FR" dirty="0">
              <a:latin typeface="Agrandir" panose="00000500000000000000" pitchFamily="50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un </a:t>
            </a:r>
            <a:r>
              <a:rPr lang="fr-FR" dirty="0" smtClean="0">
                <a:latin typeface="Agrandir" panose="00000500000000000000" pitchFamily="50" charset="0"/>
              </a:rPr>
              <a:t>nouvel adhérent par </a:t>
            </a:r>
            <a:r>
              <a:rPr lang="fr-FR" dirty="0" smtClean="0">
                <a:latin typeface="Agrandir" panose="00000500000000000000" pitchFamily="50" charset="0"/>
              </a:rPr>
              <a:t>groupe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Dans chaque groupe : 5 minutes pour présenter sa structure, ses missions, son équipe, ses activités, ses actu... </a:t>
            </a:r>
            <a:r>
              <a:rPr lang="fr-FR" dirty="0" err="1" smtClean="0">
                <a:latin typeface="Agrandir" panose="00000500000000000000" pitchFamily="50" charset="0"/>
              </a:rPr>
              <a:t>etc</a:t>
            </a: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Au bout de 30 minutes : mise en commun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Chaque personne choisit une personne de son groupe pour la présenter au collectif en 2 minutes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Points de repères pour la restitution 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prénom, nom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structure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localisation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en quoi consiste sa mission au quotidien/dans la structure 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un projet phare ou une envie pour cette année</a:t>
            </a:r>
            <a:endParaRPr lang="fr-FR" sz="1200" b="1" dirty="0" smtClean="0">
              <a:latin typeface="Agrandir" panose="00000500000000000000" pitchFamily="50" charset="0"/>
            </a:endParaRPr>
          </a:p>
          <a:p>
            <a:pPr lvl="0"/>
            <a:endParaRPr lang="fr-FR" sz="1200" b="1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grandir" panose="00000500000000000000" pitchFamily="50" charset="0"/>
              </a:rPr>
              <a:t>Tables de découverte : le pôle, ses missions </a:t>
            </a:r>
            <a:endParaRPr lang="fr-FR" sz="2000" b="1" dirty="0" smtClean="0">
              <a:latin typeface="Agrandir" panose="00000500000000000000" pitchFamily="50" charset="0"/>
            </a:endParaRPr>
          </a:p>
          <a:p>
            <a:pPr algn="ctr"/>
            <a:r>
              <a:rPr lang="fr-FR" sz="2000" b="1" dirty="0" smtClean="0">
                <a:latin typeface="Agrandir" panose="00000500000000000000" pitchFamily="50" charset="0"/>
              </a:rPr>
              <a:t>et </a:t>
            </a:r>
            <a:r>
              <a:rPr lang="fr-FR" sz="2000" b="1" dirty="0">
                <a:latin typeface="Agrandir" panose="00000500000000000000" pitchFamily="50" charset="0"/>
              </a:rPr>
              <a:t>ses outils</a:t>
            </a:r>
          </a:p>
          <a:p>
            <a:endParaRPr lang="fr-FR" b="1" dirty="0" smtClean="0">
              <a:latin typeface="Agrandir" panose="00000500000000000000" pitchFamily="50" charset="0"/>
            </a:endParaRPr>
          </a:p>
          <a:p>
            <a:endParaRPr lang="fr-FR" b="1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4 </a:t>
            </a:r>
            <a:r>
              <a:rPr lang="fr-FR" dirty="0" smtClean="0">
                <a:latin typeface="Agrandir" panose="00000500000000000000" pitchFamily="50" charset="0"/>
              </a:rPr>
              <a:t>tables / 1 mission par </a:t>
            </a:r>
            <a:r>
              <a:rPr lang="fr-FR" dirty="0" smtClean="0">
                <a:latin typeface="Agrandir" panose="00000500000000000000" pitchFamily="50" charset="0"/>
              </a:rPr>
              <a:t>table</a:t>
            </a:r>
          </a:p>
          <a:p>
            <a:endParaRPr lang="fr-FR" dirty="0" smtClean="0">
              <a:latin typeface="Agrandir" panose="00000500000000000000" pitchFamily="50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fr-FR" dirty="0" smtClean="0">
                <a:latin typeface="Agrandir" panose="00000500000000000000" pitchFamily="50" charset="0"/>
              </a:rPr>
              <a:t>Observation et études - </a:t>
            </a:r>
            <a:r>
              <a:rPr lang="fr-FR" i="1" dirty="0" smtClean="0">
                <a:latin typeface="Agrandir" panose="00000500000000000000" pitchFamily="50" charset="0"/>
              </a:rPr>
              <a:t>Damien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 smtClean="0">
                <a:latin typeface="Agrandir" panose="00000500000000000000" pitchFamily="50" charset="0"/>
              </a:rPr>
              <a:t>Appui aux acteurs : accompagnement et formation – </a:t>
            </a:r>
            <a:r>
              <a:rPr lang="fr-FR" i="1" dirty="0" smtClean="0">
                <a:latin typeface="Agrandir" panose="00000500000000000000" pitchFamily="50" charset="0"/>
              </a:rPr>
              <a:t>Anne-Laure</a:t>
            </a:r>
            <a:r>
              <a:rPr lang="fr-FR" dirty="0" smtClean="0">
                <a:latin typeface="Agrandir" panose="00000500000000000000" pitchFamily="50" charset="0"/>
              </a:rPr>
              <a:t> et </a:t>
            </a:r>
            <a:r>
              <a:rPr lang="fr-FR" i="1" dirty="0" smtClean="0">
                <a:latin typeface="Agrandir" panose="00000500000000000000" pitchFamily="50" charset="0"/>
              </a:rPr>
              <a:t>Inès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 smtClean="0">
                <a:latin typeface="Agrandir" panose="00000500000000000000" pitchFamily="50" charset="0"/>
              </a:rPr>
              <a:t>Information et ressource – </a:t>
            </a:r>
            <a:r>
              <a:rPr lang="fr-FR" i="1" dirty="0" smtClean="0">
                <a:latin typeface="Agrandir" panose="00000500000000000000" pitchFamily="50" charset="0"/>
              </a:rPr>
              <a:t>Romain</a:t>
            </a:r>
            <a:r>
              <a:rPr lang="fr-FR" dirty="0" smtClean="0">
                <a:latin typeface="Agrandir" panose="00000500000000000000" pitchFamily="50" charset="0"/>
              </a:rPr>
              <a:t> et </a:t>
            </a:r>
            <a:r>
              <a:rPr lang="fr-FR" i="1" dirty="0" err="1" smtClean="0">
                <a:latin typeface="Agrandir" panose="00000500000000000000" pitchFamily="50" charset="0"/>
              </a:rPr>
              <a:t>Janset</a:t>
            </a:r>
            <a:endParaRPr lang="fr-FR" i="1" dirty="0" smtClean="0">
              <a:latin typeface="Agrandir" panose="00000500000000000000" pitchFamily="50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fr-FR" dirty="0" smtClean="0">
                <a:latin typeface="Agrandir" panose="00000500000000000000" pitchFamily="50" charset="0"/>
              </a:rPr>
              <a:t>Concertation et coopération - </a:t>
            </a:r>
            <a:r>
              <a:rPr lang="fr-FR" i="1" dirty="0" smtClean="0">
                <a:latin typeface="Agrandir" panose="00000500000000000000" pitchFamily="50" charset="0"/>
              </a:rPr>
              <a:t>Antoine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Se répartir sur les 4 tables </a:t>
            </a: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10 minutes par table pour échanger sur la mission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Agrandir" panose="00000500000000000000" pitchFamily="50" charset="0"/>
              </a:rPr>
              <a:t>A</a:t>
            </a:r>
            <a:r>
              <a:rPr lang="fr-FR" dirty="0" smtClean="0">
                <a:latin typeface="Agrandir" panose="00000500000000000000" pitchFamily="50" charset="0"/>
              </a:rPr>
              <a:t>u bout de 10 minutes, on change de table </a:t>
            </a:r>
            <a:endParaRPr lang="fr-FR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latin typeface="Agrandir" panose="00000500000000000000" pitchFamily="50" charset="0"/>
              </a:rPr>
              <a:t>Présentation du pôle, de ses missions et outils</a:t>
            </a: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Rappel de la </a:t>
            </a:r>
            <a:r>
              <a:rPr lang="fr-FR" dirty="0" smtClean="0">
                <a:latin typeface="Agrandir" panose="00000500000000000000" pitchFamily="50" charset="0"/>
                <a:hlinkClick r:id="rId3"/>
              </a:rPr>
              <a:t>chope du pôle</a:t>
            </a:r>
            <a:r>
              <a:rPr lang="fr-FR" dirty="0" smtClean="0">
                <a:latin typeface="Agrandir" panose="00000500000000000000" pitchFamily="50" charset="0"/>
              </a:rPr>
              <a:t> : comment bien se saisir du pôle et ses outils ?</a:t>
            </a:r>
          </a:p>
          <a:p>
            <a:endParaRPr lang="fr-FR" dirty="0" smtClean="0">
              <a:latin typeface="Agrandir" panose="00000500000000000000" pitchFamily="50" charset="0"/>
            </a:endParaRPr>
          </a:p>
          <a:p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Démo : </a:t>
            </a:r>
            <a:r>
              <a:rPr lang="fr-FR" dirty="0" smtClean="0">
                <a:latin typeface="Agrandir" panose="00000500000000000000" pitchFamily="50" charset="0"/>
                <a:hlinkClick r:id="rId4"/>
              </a:rPr>
              <a:t>espace adhérent </a:t>
            </a:r>
            <a:r>
              <a:rPr lang="fr-FR" dirty="0" smtClean="0">
                <a:latin typeface="Agrandir" panose="00000500000000000000" pitchFamily="50" charset="0"/>
              </a:rPr>
              <a:t>(mot de passe = hifi) et </a:t>
            </a:r>
            <a:r>
              <a:rPr lang="fr-FR" dirty="0" smtClean="0">
                <a:latin typeface="Agrandir" panose="00000500000000000000" pitchFamily="50" charset="0"/>
                <a:hlinkClick r:id="rId5"/>
              </a:rPr>
              <a:t>music-</a:t>
            </a:r>
            <a:r>
              <a:rPr lang="fr-FR" dirty="0" err="1" smtClean="0">
                <a:latin typeface="Agrandir" panose="00000500000000000000" pitchFamily="50" charset="0"/>
                <a:hlinkClick r:id="rId5"/>
              </a:rPr>
              <a:t>hdf</a:t>
            </a:r>
            <a:r>
              <a:rPr lang="fr-FR" dirty="0" smtClean="0">
                <a:latin typeface="Agrandir" panose="00000500000000000000" pitchFamily="50" charset="0"/>
              </a:rPr>
              <a:t> </a:t>
            </a:r>
            <a:endParaRPr lang="fr-FR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8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887</TotalTime>
  <Words>507</Words>
  <Application>Microsoft Office PowerPoint</Application>
  <PresentationFormat>Personnalisé</PresentationFormat>
  <Paragraphs>93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Agrandir</vt:lpstr>
      <vt:lpstr>Arial</vt:lpstr>
      <vt:lpstr>Calibri</vt:lpstr>
      <vt:lpstr>Calibri Light</vt:lpstr>
      <vt:lpstr>Courier New</vt:lpstr>
      <vt:lpstr>LoRes 12 OT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- HF</dc:creator>
  <cp:lastModifiedBy>Antoine - HF</cp:lastModifiedBy>
  <cp:revision>34</cp:revision>
  <dcterms:created xsi:type="dcterms:W3CDTF">2023-09-06T07:12:35Z</dcterms:created>
  <dcterms:modified xsi:type="dcterms:W3CDTF">2023-09-19T18:55:51Z</dcterms:modified>
</cp:coreProperties>
</file>