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00" r:id="rId2"/>
    <p:sldId id="301" r:id="rId3"/>
    <p:sldId id="303" r:id="rId4"/>
    <p:sldId id="314" r:id="rId5"/>
    <p:sldId id="304" r:id="rId6"/>
    <p:sldId id="315" r:id="rId7"/>
    <p:sldId id="319" r:id="rId8"/>
    <p:sldId id="316" r:id="rId9"/>
    <p:sldId id="317" r:id="rId10"/>
    <p:sldId id="318" r:id="rId11"/>
    <p:sldId id="309" r:id="rId12"/>
    <p:sldId id="313" r:id="rId13"/>
    <p:sldId id="311"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80BFEC"/>
    <a:srgbClr val="98C573"/>
    <a:srgbClr val="9DC3E8"/>
    <a:srgbClr val="FEEF5F"/>
    <a:srgbClr val="69C3E9"/>
    <a:srgbClr val="7BEB5F"/>
    <a:srgbClr val="869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D8B8F-E0AA-4986-98D7-2D6FAE904AE4}" v="1110" dt="2024-02-19T16:38:27.37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8" d="100"/>
          <a:sy n="78"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en Dusseaux" userId="740e4490ea8ca6e5" providerId="LiveId" clId="{1DCD8B8F-E0AA-4986-98D7-2D6FAE904AE4}"/>
    <pc:docChg chg="undo redo custSel addSld delSld modSld sldOrd modMainMaster">
      <pc:chgData name="Damien Dusseaux" userId="740e4490ea8ca6e5" providerId="LiveId" clId="{1DCD8B8F-E0AA-4986-98D7-2D6FAE904AE4}" dt="2024-02-19T16:43:10.268" v="8911" actId="3626"/>
      <pc:docMkLst>
        <pc:docMk/>
      </pc:docMkLst>
      <pc:sldChg chg="modSp mod setBg">
        <pc:chgData name="Damien Dusseaux" userId="740e4490ea8ca6e5" providerId="LiveId" clId="{1DCD8B8F-E0AA-4986-98D7-2D6FAE904AE4}" dt="2024-02-16T10:11:28.922" v="8861" actId="20577"/>
        <pc:sldMkLst>
          <pc:docMk/>
          <pc:sldMk cId="298947893" sldId="301"/>
        </pc:sldMkLst>
        <pc:spChg chg="mod">
          <ac:chgData name="Damien Dusseaux" userId="740e4490ea8ca6e5" providerId="LiveId" clId="{1DCD8B8F-E0AA-4986-98D7-2D6FAE904AE4}" dt="2024-02-16T10:11:28.922" v="8861" actId="20577"/>
          <ac:spMkLst>
            <pc:docMk/>
            <pc:sldMk cId="298947893" sldId="301"/>
            <ac:spMk id="7" creationId="{30C66827-073E-45EB-D7DA-A7B729B14E02}"/>
          </ac:spMkLst>
        </pc:spChg>
      </pc:sldChg>
      <pc:sldChg chg="modSp del mod">
        <pc:chgData name="Damien Dusseaux" userId="740e4490ea8ca6e5" providerId="LiveId" clId="{1DCD8B8F-E0AA-4986-98D7-2D6FAE904AE4}" dt="2024-01-12T09:59:37.240" v="75" actId="2696"/>
        <pc:sldMkLst>
          <pc:docMk/>
          <pc:sldMk cId="2604085888" sldId="302"/>
        </pc:sldMkLst>
        <pc:spChg chg="mod">
          <ac:chgData name="Damien Dusseaux" userId="740e4490ea8ca6e5" providerId="LiveId" clId="{1DCD8B8F-E0AA-4986-98D7-2D6FAE904AE4}" dt="2024-01-12T09:57:43.813" v="63" actId="20577"/>
          <ac:spMkLst>
            <pc:docMk/>
            <pc:sldMk cId="2604085888" sldId="302"/>
            <ac:spMk id="3" creationId="{18E53B1F-172A-41CE-ECD3-C11CD3F7E9EF}"/>
          </ac:spMkLst>
        </pc:spChg>
      </pc:sldChg>
      <pc:sldChg chg="modSp mod setBg">
        <pc:chgData name="Damien Dusseaux" userId="740e4490ea8ca6e5" providerId="LiveId" clId="{1DCD8B8F-E0AA-4986-98D7-2D6FAE904AE4}" dt="2024-02-16T10:19:17.428" v="8910" actId="20577"/>
        <pc:sldMkLst>
          <pc:docMk/>
          <pc:sldMk cId="1234775199" sldId="303"/>
        </pc:sldMkLst>
        <pc:spChg chg="mod">
          <ac:chgData name="Damien Dusseaux" userId="740e4490ea8ca6e5" providerId="LiveId" clId="{1DCD8B8F-E0AA-4986-98D7-2D6FAE904AE4}" dt="2024-02-16T10:19:17.428" v="8910" actId="20577"/>
          <ac:spMkLst>
            <pc:docMk/>
            <pc:sldMk cId="1234775199" sldId="303"/>
            <ac:spMk id="7" creationId="{49EC4E9A-9590-CB16-F4EC-7ADAB62AB906}"/>
          </ac:spMkLst>
        </pc:spChg>
        <pc:spChg chg="mod">
          <ac:chgData name="Damien Dusseaux" userId="740e4490ea8ca6e5" providerId="LiveId" clId="{1DCD8B8F-E0AA-4986-98D7-2D6FAE904AE4}" dt="2024-01-12T10:02:35.405" v="178" actId="255"/>
          <ac:spMkLst>
            <pc:docMk/>
            <pc:sldMk cId="1234775199" sldId="303"/>
            <ac:spMk id="8" creationId="{96951918-763C-C8E1-289C-92B50C5FE515}"/>
          </ac:spMkLst>
        </pc:spChg>
      </pc:sldChg>
      <pc:sldChg chg="addSp delSp modSp mod ord setBg">
        <pc:chgData name="Damien Dusseaux" userId="740e4490ea8ca6e5" providerId="LiveId" clId="{1DCD8B8F-E0AA-4986-98D7-2D6FAE904AE4}" dt="2024-02-16T10:16:21.139" v="8891" actId="166"/>
        <pc:sldMkLst>
          <pc:docMk/>
          <pc:sldMk cId="4148980709" sldId="304"/>
        </pc:sldMkLst>
        <pc:spChg chg="mod">
          <ac:chgData name="Damien Dusseaux" userId="740e4490ea8ca6e5" providerId="LiveId" clId="{1DCD8B8F-E0AA-4986-98D7-2D6FAE904AE4}" dt="2024-01-12T10:39:35.135" v="1116" actId="1076"/>
          <ac:spMkLst>
            <pc:docMk/>
            <pc:sldMk cId="4148980709" sldId="304"/>
            <ac:spMk id="2" creationId="{4234FD0E-EDC9-3B63-7D3F-6F93E7F9C28E}"/>
          </ac:spMkLst>
        </pc:spChg>
        <pc:spChg chg="mod">
          <ac:chgData name="Damien Dusseaux" userId="740e4490ea8ca6e5" providerId="LiveId" clId="{1DCD8B8F-E0AA-4986-98D7-2D6FAE904AE4}" dt="2024-02-16T10:13:54.926" v="8879" actId="20577"/>
          <ac:spMkLst>
            <pc:docMk/>
            <pc:sldMk cId="4148980709" sldId="304"/>
            <ac:spMk id="3" creationId="{5A976481-F7E5-84C0-0895-FCC6DB618995}"/>
          </ac:spMkLst>
        </pc:spChg>
        <pc:spChg chg="add mod">
          <ac:chgData name="Damien Dusseaux" userId="740e4490ea8ca6e5" providerId="LiveId" clId="{1DCD8B8F-E0AA-4986-98D7-2D6FAE904AE4}" dt="2024-01-15T11:17:08.593" v="2676" actId="1076"/>
          <ac:spMkLst>
            <pc:docMk/>
            <pc:sldMk cId="4148980709" sldId="304"/>
            <ac:spMk id="12" creationId="{1C2012CB-1062-FDCB-E4EA-DB6A1933CB23}"/>
          </ac:spMkLst>
        </pc:spChg>
        <pc:spChg chg="del mod">
          <ac:chgData name="Damien Dusseaux" userId="740e4490ea8ca6e5" providerId="LiveId" clId="{1DCD8B8F-E0AA-4986-98D7-2D6FAE904AE4}" dt="2024-01-12T10:48:12.483" v="1376" actId="21"/>
          <ac:spMkLst>
            <pc:docMk/>
            <pc:sldMk cId="4148980709" sldId="304"/>
            <ac:spMk id="12" creationId="{F6B42BE7-8994-D747-AF86-51BB8916D184}"/>
          </ac:spMkLst>
        </pc:spChg>
        <pc:spChg chg="add mod">
          <ac:chgData name="Damien Dusseaux" userId="740e4490ea8ca6e5" providerId="LiveId" clId="{1DCD8B8F-E0AA-4986-98D7-2D6FAE904AE4}" dt="2024-01-15T12:31:02.342" v="2693" actId="1076"/>
          <ac:spMkLst>
            <pc:docMk/>
            <pc:sldMk cId="4148980709" sldId="304"/>
            <ac:spMk id="13" creationId="{3B604CE4-00A9-6E7A-16E1-D8124331B440}"/>
          </ac:spMkLst>
        </pc:spChg>
        <pc:spChg chg="del mod">
          <ac:chgData name="Damien Dusseaux" userId="740e4490ea8ca6e5" providerId="LiveId" clId="{1DCD8B8F-E0AA-4986-98D7-2D6FAE904AE4}" dt="2024-01-12T10:48:09.068" v="1375" actId="21"/>
          <ac:spMkLst>
            <pc:docMk/>
            <pc:sldMk cId="4148980709" sldId="304"/>
            <ac:spMk id="13" creationId="{C50AD990-2110-9BE1-A797-32006329AAA3}"/>
          </ac:spMkLst>
        </pc:spChg>
        <pc:spChg chg="del">
          <ac:chgData name="Damien Dusseaux" userId="740e4490ea8ca6e5" providerId="LiveId" clId="{1DCD8B8F-E0AA-4986-98D7-2D6FAE904AE4}" dt="2024-01-12T10:40:59.259" v="1125" actId="21"/>
          <ac:spMkLst>
            <pc:docMk/>
            <pc:sldMk cId="4148980709" sldId="304"/>
            <ac:spMk id="14" creationId="{C9B5FE1C-745D-9C90-DC1D-C05758EF7D30}"/>
          </ac:spMkLst>
        </pc:spChg>
        <pc:spChg chg="mod ord">
          <ac:chgData name="Damien Dusseaux" userId="740e4490ea8ca6e5" providerId="LiveId" clId="{1DCD8B8F-E0AA-4986-98D7-2D6FAE904AE4}" dt="2024-02-16T10:16:17.843" v="8890" actId="166"/>
          <ac:spMkLst>
            <pc:docMk/>
            <pc:sldMk cId="4148980709" sldId="304"/>
            <ac:spMk id="15" creationId="{FCE82095-E28D-3772-123D-938E4449D007}"/>
          </ac:spMkLst>
        </pc:spChg>
        <pc:spChg chg="mod ord">
          <ac:chgData name="Damien Dusseaux" userId="740e4490ea8ca6e5" providerId="LiveId" clId="{1DCD8B8F-E0AA-4986-98D7-2D6FAE904AE4}" dt="2024-02-16T10:14:35.200" v="8880" actId="166"/>
          <ac:spMkLst>
            <pc:docMk/>
            <pc:sldMk cId="4148980709" sldId="304"/>
            <ac:spMk id="16" creationId="{B98E68EF-A756-F5EA-B0EB-BF68355E4482}"/>
          </ac:spMkLst>
        </pc:spChg>
        <pc:spChg chg="del mod ord">
          <ac:chgData name="Damien Dusseaux" userId="740e4490ea8ca6e5" providerId="LiveId" clId="{1DCD8B8F-E0AA-4986-98D7-2D6FAE904AE4}" dt="2024-02-14T10:06:42.701" v="8811" actId="478"/>
          <ac:spMkLst>
            <pc:docMk/>
            <pc:sldMk cId="4148980709" sldId="304"/>
            <ac:spMk id="17" creationId="{B92F7113-AE91-3E9B-884D-A85DD92A21F6}"/>
          </ac:spMkLst>
        </pc:spChg>
        <pc:spChg chg="mod ord">
          <ac:chgData name="Damien Dusseaux" userId="740e4490ea8ca6e5" providerId="LiveId" clId="{1DCD8B8F-E0AA-4986-98D7-2D6FAE904AE4}" dt="2024-02-16T10:14:51.308" v="8882" actId="166"/>
          <ac:spMkLst>
            <pc:docMk/>
            <pc:sldMk cId="4148980709" sldId="304"/>
            <ac:spMk id="18" creationId="{ED970BED-C55C-2AD3-DE85-73940FC2E5C6}"/>
          </ac:spMkLst>
        </pc:spChg>
        <pc:spChg chg="del">
          <ac:chgData name="Damien Dusseaux" userId="740e4490ea8ca6e5" providerId="LiveId" clId="{1DCD8B8F-E0AA-4986-98D7-2D6FAE904AE4}" dt="2024-01-12T10:44:50.842" v="1214" actId="21"/>
          <ac:spMkLst>
            <pc:docMk/>
            <pc:sldMk cId="4148980709" sldId="304"/>
            <ac:spMk id="19" creationId="{DFE189E4-D260-CA2E-D355-3AE596813EC7}"/>
          </ac:spMkLst>
        </pc:spChg>
        <pc:spChg chg="del">
          <ac:chgData name="Damien Dusseaux" userId="740e4490ea8ca6e5" providerId="LiveId" clId="{1DCD8B8F-E0AA-4986-98D7-2D6FAE904AE4}" dt="2024-01-12T10:40:56.807" v="1124" actId="21"/>
          <ac:spMkLst>
            <pc:docMk/>
            <pc:sldMk cId="4148980709" sldId="304"/>
            <ac:spMk id="20" creationId="{640F5F05-CD07-84B3-28C7-A5F9948C083F}"/>
          </ac:spMkLst>
        </pc:spChg>
        <pc:spChg chg="mod ord">
          <ac:chgData name="Damien Dusseaux" userId="740e4490ea8ca6e5" providerId="LiveId" clId="{1DCD8B8F-E0AA-4986-98D7-2D6FAE904AE4}" dt="2024-02-16T10:16:21.139" v="8891" actId="166"/>
          <ac:spMkLst>
            <pc:docMk/>
            <pc:sldMk cId="4148980709" sldId="304"/>
            <ac:spMk id="21" creationId="{B559963F-7F24-AD5E-CA6B-6F91D26C51FE}"/>
          </ac:spMkLst>
        </pc:spChg>
        <pc:spChg chg="mod ord">
          <ac:chgData name="Damien Dusseaux" userId="740e4490ea8ca6e5" providerId="LiveId" clId="{1DCD8B8F-E0AA-4986-98D7-2D6FAE904AE4}" dt="2024-02-16T10:14:54.597" v="8883" actId="166"/>
          <ac:spMkLst>
            <pc:docMk/>
            <pc:sldMk cId="4148980709" sldId="304"/>
            <ac:spMk id="22" creationId="{4385B10C-0AA6-7EA0-0B4D-F21FCB36BF06}"/>
          </ac:spMkLst>
        </pc:spChg>
        <pc:spChg chg="mod ord">
          <ac:chgData name="Damien Dusseaux" userId="740e4490ea8ca6e5" providerId="LiveId" clId="{1DCD8B8F-E0AA-4986-98D7-2D6FAE904AE4}" dt="2024-02-16T10:14:41.610" v="8881" actId="166"/>
          <ac:spMkLst>
            <pc:docMk/>
            <pc:sldMk cId="4148980709" sldId="304"/>
            <ac:spMk id="23" creationId="{47EA5915-2697-F58A-C567-2E857C52921B}"/>
          </ac:spMkLst>
        </pc:spChg>
        <pc:spChg chg="add del mod ord">
          <ac:chgData name="Damien Dusseaux" userId="740e4490ea8ca6e5" providerId="LiveId" clId="{1DCD8B8F-E0AA-4986-98D7-2D6FAE904AE4}" dt="2024-02-14T10:07:15.573" v="8815" actId="478"/>
          <ac:spMkLst>
            <pc:docMk/>
            <pc:sldMk cId="4148980709" sldId="304"/>
            <ac:spMk id="24" creationId="{233138D3-103B-84F2-1982-9BF2E193DFD7}"/>
          </ac:spMkLst>
        </pc:spChg>
        <pc:spChg chg="del">
          <ac:chgData name="Damien Dusseaux" userId="740e4490ea8ca6e5" providerId="LiveId" clId="{1DCD8B8F-E0AA-4986-98D7-2D6FAE904AE4}" dt="2024-01-12T10:44:55.431" v="1215" actId="21"/>
          <ac:spMkLst>
            <pc:docMk/>
            <pc:sldMk cId="4148980709" sldId="304"/>
            <ac:spMk id="25" creationId="{42123BBD-0151-9576-D211-A3B9DA6303C2}"/>
          </ac:spMkLst>
        </pc:spChg>
        <pc:spChg chg="del">
          <ac:chgData name="Damien Dusseaux" userId="740e4490ea8ca6e5" providerId="LiveId" clId="{1DCD8B8F-E0AA-4986-98D7-2D6FAE904AE4}" dt="2024-01-12T10:45:04.392" v="1217" actId="21"/>
          <ac:spMkLst>
            <pc:docMk/>
            <pc:sldMk cId="4148980709" sldId="304"/>
            <ac:spMk id="26" creationId="{06081655-157C-101E-25A0-AED8D9FFD6D5}"/>
          </ac:spMkLst>
        </pc:spChg>
        <pc:spChg chg="del">
          <ac:chgData name="Damien Dusseaux" userId="740e4490ea8ca6e5" providerId="LiveId" clId="{1DCD8B8F-E0AA-4986-98D7-2D6FAE904AE4}" dt="2024-01-12T10:45:00.030" v="1216" actId="21"/>
          <ac:spMkLst>
            <pc:docMk/>
            <pc:sldMk cId="4148980709" sldId="304"/>
            <ac:spMk id="27" creationId="{8866E194-1DA1-DDEE-A035-7092594A522C}"/>
          </ac:spMkLst>
        </pc:spChg>
        <pc:spChg chg="add mod ord">
          <ac:chgData name="Damien Dusseaux" userId="740e4490ea8ca6e5" providerId="LiveId" clId="{1DCD8B8F-E0AA-4986-98D7-2D6FAE904AE4}" dt="2024-02-16T10:13:50.188" v="8877" actId="171"/>
          <ac:spMkLst>
            <pc:docMk/>
            <pc:sldMk cId="4148980709" sldId="304"/>
            <ac:spMk id="28" creationId="{474AC226-AA2F-1494-1488-12C60CB7D6FC}"/>
          </ac:spMkLst>
        </pc:spChg>
        <pc:spChg chg="add mod ord">
          <ac:chgData name="Damien Dusseaux" userId="740e4490ea8ca6e5" providerId="LiveId" clId="{1DCD8B8F-E0AA-4986-98D7-2D6FAE904AE4}" dt="2024-01-16T15:21:08.702" v="8643" actId="947"/>
          <ac:spMkLst>
            <pc:docMk/>
            <pc:sldMk cId="4148980709" sldId="304"/>
            <ac:spMk id="29" creationId="{82815C87-3C1D-AA3E-7FB8-AB6BFB285526}"/>
          </ac:spMkLst>
        </pc:spChg>
        <pc:spChg chg="add del mod">
          <ac:chgData name="Damien Dusseaux" userId="740e4490ea8ca6e5" providerId="LiveId" clId="{1DCD8B8F-E0AA-4986-98D7-2D6FAE904AE4}" dt="2024-02-14T10:06:41.181" v="8810" actId="478"/>
          <ac:spMkLst>
            <pc:docMk/>
            <pc:sldMk cId="4148980709" sldId="304"/>
            <ac:spMk id="30" creationId="{C43CB7F5-79AD-3BE9-E04B-2C42060A3E41}"/>
          </ac:spMkLst>
        </pc:spChg>
        <pc:spChg chg="add mod">
          <ac:chgData name="Damien Dusseaux" userId="740e4490ea8ca6e5" providerId="LiveId" clId="{1DCD8B8F-E0AA-4986-98D7-2D6FAE904AE4}" dt="2024-02-16T10:16:04.814" v="8889" actId="1076"/>
          <ac:spMkLst>
            <pc:docMk/>
            <pc:sldMk cId="4148980709" sldId="304"/>
            <ac:spMk id="31" creationId="{212781FF-1B2B-39AE-97A8-4E95385FC523}"/>
          </ac:spMkLst>
        </pc:spChg>
        <pc:spChg chg="add mod">
          <ac:chgData name="Damien Dusseaux" userId="740e4490ea8ca6e5" providerId="LiveId" clId="{1DCD8B8F-E0AA-4986-98D7-2D6FAE904AE4}" dt="2024-01-12T10:49:19.184" v="1381"/>
          <ac:spMkLst>
            <pc:docMk/>
            <pc:sldMk cId="4148980709" sldId="304"/>
            <ac:spMk id="32" creationId="{409350A7-83C4-5AF2-B0F7-38C53A8A32CC}"/>
          </ac:spMkLst>
        </pc:spChg>
      </pc:sldChg>
      <pc:sldChg chg="del">
        <pc:chgData name="Damien Dusseaux" userId="740e4490ea8ca6e5" providerId="LiveId" clId="{1DCD8B8F-E0AA-4986-98D7-2D6FAE904AE4}" dt="2024-01-12T10:31:23.916" v="753" actId="47"/>
        <pc:sldMkLst>
          <pc:docMk/>
          <pc:sldMk cId="4261538222" sldId="305"/>
        </pc:sldMkLst>
      </pc:sldChg>
      <pc:sldChg chg="del">
        <pc:chgData name="Damien Dusseaux" userId="740e4490ea8ca6e5" providerId="LiveId" clId="{1DCD8B8F-E0AA-4986-98D7-2D6FAE904AE4}" dt="2024-01-12T10:31:23.916" v="753" actId="47"/>
        <pc:sldMkLst>
          <pc:docMk/>
          <pc:sldMk cId="651072624" sldId="306"/>
        </pc:sldMkLst>
      </pc:sldChg>
      <pc:sldChg chg="del">
        <pc:chgData name="Damien Dusseaux" userId="740e4490ea8ca6e5" providerId="LiveId" clId="{1DCD8B8F-E0AA-4986-98D7-2D6FAE904AE4}" dt="2024-01-12T10:31:23.916" v="753" actId="47"/>
        <pc:sldMkLst>
          <pc:docMk/>
          <pc:sldMk cId="1559078401" sldId="307"/>
        </pc:sldMkLst>
      </pc:sldChg>
      <pc:sldChg chg="del">
        <pc:chgData name="Damien Dusseaux" userId="740e4490ea8ca6e5" providerId="LiveId" clId="{1DCD8B8F-E0AA-4986-98D7-2D6FAE904AE4}" dt="2024-01-12T10:31:23.916" v="753" actId="47"/>
        <pc:sldMkLst>
          <pc:docMk/>
          <pc:sldMk cId="3119537037" sldId="308"/>
        </pc:sldMkLst>
      </pc:sldChg>
      <pc:sldChg chg="modSp mod setBg">
        <pc:chgData name="Damien Dusseaux" userId="740e4490ea8ca6e5" providerId="LiveId" clId="{1DCD8B8F-E0AA-4986-98D7-2D6FAE904AE4}" dt="2024-02-14T11:07:33.385" v="8860" actId="207"/>
        <pc:sldMkLst>
          <pc:docMk/>
          <pc:sldMk cId="257251723" sldId="309"/>
        </pc:sldMkLst>
        <pc:spChg chg="mod">
          <ac:chgData name="Damien Dusseaux" userId="740e4490ea8ca6e5" providerId="LiveId" clId="{1DCD8B8F-E0AA-4986-98D7-2D6FAE904AE4}" dt="2024-02-14T11:07:33.385" v="8860" actId="207"/>
          <ac:spMkLst>
            <pc:docMk/>
            <pc:sldMk cId="257251723" sldId="309"/>
            <ac:spMk id="2" creationId="{CFACACE2-D52D-948E-6336-05FDEBCD213E}"/>
          </ac:spMkLst>
        </pc:spChg>
        <pc:spChg chg="mod">
          <ac:chgData name="Damien Dusseaux" userId="740e4490ea8ca6e5" providerId="LiveId" clId="{1DCD8B8F-E0AA-4986-98D7-2D6FAE904AE4}" dt="2024-01-15T15:38:10.927" v="7330" actId="5793"/>
          <ac:spMkLst>
            <pc:docMk/>
            <pc:sldMk cId="257251723" sldId="309"/>
            <ac:spMk id="3" creationId="{0CBC2F01-3FB3-E6AB-3A64-5F3896F8F71C}"/>
          </ac:spMkLst>
        </pc:spChg>
      </pc:sldChg>
      <pc:sldChg chg="del">
        <pc:chgData name="Damien Dusseaux" userId="740e4490ea8ca6e5" providerId="LiveId" clId="{1DCD8B8F-E0AA-4986-98D7-2D6FAE904AE4}" dt="2024-01-12T10:31:35.862" v="754" actId="2696"/>
        <pc:sldMkLst>
          <pc:docMk/>
          <pc:sldMk cId="995951900" sldId="310"/>
        </pc:sldMkLst>
      </pc:sldChg>
      <pc:sldChg chg="modSp mod setBg">
        <pc:chgData name="Damien Dusseaux" userId="740e4490ea8ca6e5" providerId="LiveId" clId="{1DCD8B8F-E0AA-4986-98D7-2D6FAE904AE4}" dt="2024-01-16T15:22:10.085" v="8652" actId="113"/>
        <pc:sldMkLst>
          <pc:docMk/>
          <pc:sldMk cId="1515599338" sldId="311"/>
        </pc:sldMkLst>
        <pc:spChg chg="mod">
          <ac:chgData name="Damien Dusseaux" userId="740e4490ea8ca6e5" providerId="LiveId" clId="{1DCD8B8F-E0AA-4986-98D7-2D6FAE904AE4}" dt="2024-01-16T15:22:10.085" v="8652" actId="113"/>
          <ac:spMkLst>
            <pc:docMk/>
            <pc:sldMk cId="1515599338" sldId="311"/>
            <ac:spMk id="2" creationId="{83EE2658-74B3-5950-8E40-076F41052ECA}"/>
          </ac:spMkLst>
        </pc:spChg>
      </pc:sldChg>
      <pc:sldChg chg="del setBg">
        <pc:chgData name="Damien Dusseaux" userId="740e4490ea8ca6e5" providerId="LiveId" clId="{1DCD8B8F-E0AA-4986-98D7-2D6FAE904AE4}" dt="2024-01-15T15:27:41.117" v="7195" actId="2696"/>
        <pc:sldMkLst>
          <pc:docMk/>
          <pc:sldMk cId="1029614596" sldId="312"/>
        </pc:sldMkLst>
      </pc:sldChg>
      <pc:sldChg chg="modSp mod setBg">
        <pc:chgData name="Damien Dusseaux" userId="740e4490ea8ca6e5" providerId="LiveId" clId="{1DCD8B8F-E0AA-4986-98D7-2D6FAE904AE4}" dt="2024-02-19T16:43:10.268" v="8911" actId="3626"/>
        <pc:sldMkLst>
          <pc:docMk/>
          <pc:sldMk cId="3393086958" sldId="313"/>
        </pc:sldMkLst>
        <pc:spChg chg="mod">
          <ac:chgData name="Damien Dusseaux" userId="740e4490ea8ca6e5" providerId="LiveId" clId="{1DCD8B8F-E0AA-4986-98D7-2D6FAE904AE4}" dt="2024-02-19T16:43:10.268" v="8911" actId="3626"/>
          <ac:spMkLst>
            <pc:docMk/>
            <pc:sldMk cId="3393086958" sldId="313"/>
            <ac:spMk id="3" creationId="{0F946E12-4435-AB6B-E031-B43D2861DD76}"/>
          </ac:spMkLst>
        </pc:spChg>
      </pc:sldChg>
      <pc:sldChg chg="modSp add mod setBg">
        <pc:chgData name="Damien Dusseaux" userId="740e4490ea8ca6e5" providerId="LiveId" clId="{1DCD8B8F-E0AA-4986-98D7-2D6FAE904AE4}" dt="2024-01-16T15:02:45.732" v="8516" actId="20577"/>
        <pc:sldMkLst>
          <pc:docMk/>
          <pc:sldMk cId="3934446820" sldId="314"/>
        </pc:sldMkLst>
        <pc:spChg chg="mod">
          <ac:chgData name="Damien Dusseaux" userId="740e4490ea8ca6e5" providerId="LiveId" clId="{1DCD8B8F-E0AA-4986-98D7-2D6FAE904AE4}" dt="2024-01-16T15:02:45.732" v="8516" actId="20577"/>
          <ac:spMkLst>
            <pc:docMk/>
            <pc:sldMk cId="3934446820" sldId="314"/>
            <ac:spMk id="7" creationId="{49EC4E9A-9590-CB16-F4EC-7ADAB62AB906}"/>
          </ac:spMkLst>
        </pc:spChg>
        <pc:spChg chg="mod">
          <ac:chgData name="Damien Dusseaux" userId="740e4490ea8ca6e5" providerId="LiveId" clId="{1DCD8B8F-E0AA-4986-98D7-2D6FAE904AE4}" dt="2024-01-12T10:02:49.109" v="183" actId="255"/>
          <ac:spMkLst>
            <pc:docMk/>
            <pc:sldMk cId="3934446820" sldId="314"/>
            <ac:spMk id="8" creationId="{96951918-763C-C8E1-289C-92B50C5FE515}"/>
          </ac:spMkLst>
        </pc:spChg>
      </pc:sldChg>
      <pc:sldChg chg="addSp delSp modSp add mod setBg">
        <pc:chgData name="Damien Dusseaux" userId="740e4490ea8ca6e5" providerId="LiveId" clId="{1DCD8B8F-E0AA-4986-98D7-2D6FAE904AE4}" dt="2024-01-16T15:13:41.775" v="8615"/>
        <pc:sldMkLst>
          <pc:docMk/>
          <pc:sldMk cId="3885962730" sldId="315"/>
        </pc:sldMkLst>
        <pc:spChg chg="mod">
          <ac:chgData name="Damien Dusseaux" userId="740e4490ea8ca6e5" providerId="LiveId" clId="{1DCD8B8F-E0AA-4986-98D7-2D6FAE904AE4}" dt="2024-01-15T12:46:31.769" v="2869" actId="1076"/>
          <ac:spMkLst>
            <pc:docMk/>
            <pc:sldMk cId="3885962730" sldId="315"/>
            <ac:spMk id="6" creationId="{8D441F8E-B96C-3B22-3615-C21AA64F84EB}"/>
          </ac:spMkLst>
        </pc:spChg>
        <pc:spChg chg="del mod">
          <ac:chgData name="Damien Dusseaux" userId="740e4490ea8ca6e5" providerId="LiveId" clId="{1DCD8B8F-E0AA-4986-98D7-2D6FAE904AE4}" dt="2024-01-15T12:37:19.064" v="2710" actId="21"/>
          <ac:spMkLst>
            <pc:docMk/>
            <pc:sldMk cId="3885962730" sldId="315"/>
            <ac:spMk id="7" creationId="{49EC4E9A-9590-CB16-F4EC-7ADAB62AB906}"/>
          </ac:spMkLst>
        </pc:spChg>
        <pc:spChg chg="mod">
          <ac:chgData name="Damien Dusseaux" userId="740e4490ea8ca6e5" providerId="LiveId" clId="{1DCD8B8F-E0AA-4986-98D7-2D6FAE904AE4}" dt="2024-01-16T08:58:44.323" v="7705" actId="20577"/>
          <ac:spMkLst>
            <pc:docMk/>
            <pc:sldMk cId="3885962730" sldId="315"/>
            <ac:spMk id="8" creationId="{96951918-763C-C8E1-289C-92B50C5FE515}"/>
          </ac:spMkLst>
        </pc:spChg>
        <pc:graphicFrameChg chg="add del mod modGraphic">
          <ac:chgData name="Damien Dusseaux" userId="740e4490ea8ca6e5" providerId="LiveId" clId="{1DCD8B8F-E0AA-4986-98D7-2D6FAE904AE4}" dt="2024-01-15T12:40:22.092" v="2741" actId="21"/>
          <ac:graphicFrameMkLst>
            <pc:docMk/>
            <pc:sldMk cId="3885962730" sldId="315"/>
            <ac:graphicFrameMk id="10" creationId="{502ABBF8-2CE0-D23B-438E-EB9B67FAA409}"/>
          </ac:graphicFrameMkLst>
        </pc:graphicFrameChg>
        <pc:graphicFrameChg chg="add mod ord">
          <ac:chgData name="Damien Dusseaux" userId="740e4490ea8ca6e5" providerId="LiveId" clId="{1DCD8B8F-E0AA-4986-98D7-2D6FAE904AE4}" dt="2024-01-16T15:13:41.775" v="8615"/>
          <ac:graphicFrameMkLst>
            <pc:docMk/>
            <pc:sldMk cId="3885962730" sldId="315"/>
            <ac:graphicFrameMk id="11" creationId="{A22E2F95-4AD8-AAB7-47FE-B37628FB9519}"/>
          </ac:graphicFrameMkLst>
        </pc:graphicFrameChg>
      </pc:sldChg>
      <pc:sldChg chg="modSp add mod setBg">
        <pc:chgData name="Damien Dusseaux" userId="740e4490ea8ca6e5" providerId="LiveId" clId="{1DCD8B8F-E0AA-4986-98D7-2D6FAE904AE4}" dt="2024-02-14T10:08:52.478" v="8820" actId="12789"/>
        <pc:sldMkLst>
          <pc:docMk/>
          <pc:sldMk cId="696843724" sldId="316"/>
        </pc:sldMkLst>
        <pc:spChg chg="mod">
          <ac:chgData name="Damien Dusseaux" userId="740e4490ea8ca6e5" providerId="LiveId" clId="{1DCD8B8F-E0AA-4986-98D7-2D6FAE904AE4}" dt="2024-02-14T10:08:52.478" v="8820" actId="12789"/>
          <ac:spMkLst>
            <pc:docMk/>
            <pc:sldMk cId="696843724" sldId="316"/>
            <ac:spMk id="7" creationId="{49EC4E9A-9590-CB16-F4EC-7ADAB62AB906}"/>
          </ac:spMkLst>
        </pc:spChg>
        <pc:spChg chg="mod">
          <ac:chgData name="Damien Dusseaux" userId="740e4490ea8ca6e5" providerId="LiveId" clId="{1DCD8B8F-E0AA-4986-98D7-2D6FAE904AE4}" dt="2024-01-12T10:04:14.479" v="212" actId="20577"/>
          <ac:spMkLst>
            <pc:docMk/>
            <pc:sldMk cId="696843724" sldId="316"/>
            <ac:spMk id="8" creationId="{96951918-763C-C8E1-289C-92B50C5FE515}"/>
          </ac:spMkLst>
        </pc:spChg>
      </pc:sldChg>
      <pc:sldChg chg="addSp delSp modSp add mod setBg">
        <pc:chgData name="Damien Dusseaux" userId="740e4490ea8ca6e5" providerId="LiveId" clId="{1DCD8B8F-E0AA-4986-98D7-2D6FAE904AE4}" dt="2024-02-14T10:28:38.876" v="8859" actId="12788"/>
        <pc:sldMkLst>
          <pc:docMk/>
          <pc:sldMk cId="1345108199" sldId="317"/>
        </pc:sldMkLst>
        <pc:spChg chg="add del mod">
          <ac:chgData name="Damien Dusseaux" userId="740e4490ea8ca6e5" providerId="LiveId" clId="{1DCD8B8F-E0AA-4986-98D7-2D6FAE904AE4}" dt="2024-02-14T10:27:51.448" v="8849" actId="21"/>
          <ac:spMkLst>
            <pc:docMk/>
            <pc:sldMk cId="1345108199" sldId="317"/>
            <ac:spMk id="7" creationId="{49EC4E9A-9590-CB16-F4EC-7ADAB62AB906}"/>
          </ac:spMkLst>
        </pc:spChg>
        <pc:spChg chg="mod">
          <ac:chgData name="Damien Dusseaux" userId="740e4490ea8ca6e5" providerId="LiveId" clId="{1DCD8B8F-E0AA-4986-98D7-2D6FAE904AE4}" dt="2024-01-12T10:08:13.082" v="465" actId="20577"/>
          <ac:spMkLst>
            <pc:docMk/>
            <pc:sldMk cId="1345108199" sldId="317"/>
            <ac:spMk id="8" creationId="{96951918-763C-C8E1-289C-92B50C5FE515}"/>
          </ac:spMkLst>
        </pc:spChg>
        <pc:graphicFrameChg chg="add mod modGraphic">
          <ac:chgData name="Damien Dusseaux" userId="740e4490ea8ca6e5" providerId="LiveId" clId="{1DCD8B8F-E0AA-4986-98D7-2D6FAE904AE4}" dt="2024-02-14T10:23:29.150" v="8846" actId="14100"/>
          <ac:graphicFrameMkLst>
            <pc:docMk/>
            <pc:sldMk cId="1345108199" sldId="317"/>
            <ac:graphicFrameMk id="10" creationId="{E69AED68-CB10-6637-35A9-04DDC289C44F}"/>
          </ac:graphicFrameMkLst>
        </pc:graphicFrameChg>
        <pc:picChg chg="add del mod">
          <ac:chgData name="Damien Dusseaux" userId="740e4490ea8ca6e5" providerId="LiveId" clId="{1DCD8B8F-E0AA-4986-98D7-2D6FAE904AE4}" dt="2024-02-14T10:21:29.054" v="8838" actId="931"/>
          <ac:picMkLst>
            <pc:docMk/>
            <pc:sldMk cId="1345108199" sldId="317"/>
            <ac:picMk id="3" creationId="{4BA75E53-C936-4320-DC7B-5713AA8F21F9}"/>
          </ac:picMkLst>
        </pc:picChg>
        <pc:picChg chg="add mod modCrop">
          <ac:chgData name="Damien Dusseaux" userId="740e4490ea8ca6e5" providerId="LiveId" clId="{1DCD8B8F-E0AA-4986-98D7-2D6FAE904AE4}" dt="2024-02-14T10:28:38.876" v="8859" actId="12788"/>
          <ac:picMkLst>
            <pc:docMk/>
            <pc:sldMk cId="1345108199" sldId="317"/>
            <ac:picMk id="12" creationId="{A95633C8-3084-2240-A4F1-5A1F06A1F14A}"/>
          </ac:picMkLst>
        </pc:picChg>
      </pc:sldChg>
      <pc:sldChg chg="addSp delSp modSp add mod setBg">
        <pc:chgData name="Damien Dusseaux" userId="740e4490ea8ca6e5" providerId="LiveId" clId="{1DCD8B8F-E0AA-4986-98D7-2D6FAE904AE4}" dt="2024-01-25T09:28:13.965" v="8785" actId="20577"/>
        <pc:sldMkLst>
          <pc:docMk/>
          <pc:sldMk cId="1789129065" sldId="318"/>
        </pc:sldMkLst>
        <pc:spChg chg="del mod">
          <ac:chgData name="Damien Dusseaux" userId="740e4490ea8ca6e5" providerId="LiveId" clId="{1DCD8B8F-E0AA-4986-98D7-2D6FAE904AE4}" dt="2024-01-12T10:15:26.141" v="672" actId="21"/>
          <ac:spMkLst>
            <pc:docMk/>
            <pc:sldMk cId="1789129065" sldId="318"/>
            <ac:spMk id="7" creationId="{49EC4E9A-9590-CB16-F4EC-7ADAB62AB906}"/>
          </ac:spMkLst>
        </pc:spChg>
        <pc:spChg chg="mod">
          <ac:chgData name="Damien Dusseaux" userId="740e4490ea8ca6e5" providerId="LiveId" clId="{1DCD8B8F-E0AA-4986-98D7-2D6FAE904AE4}" dt="2024-01-12T10:09:08.933" v="586" actId="20577"/>
          <ac:spMkLst>
            <pc:docMk/>
            <pc:sldMk cId="1789129065" sldId="318"/>
            <ac:spMk id="8" creationId="{96951918-763C-C8E1-289C-92B50C5FE515}"/>
          </ac:spMkLst>
        </pc:spChg>
        <pc:graphicFrameChg chg="add mod">
          <ac:chgData name="Damien Dusseaux" userId="740e4490ea8ca6e5" providerId="LiveId" clId="{1DCD8B8F-E0AA-4986-98D7-2D6FAE904AE4}" dt="2024-01-12T10:11:21.291" v="667"/>
          <ac:graphicFrameMkLst>
            <pc:docMk/>
            <pc:sldMk cId="1789129065" sldId="318"/>
            <ac:graphicFrameMk id="2" creationId="{A20448FB-2726-1E7A-0176-9B088C397044}"/>
          </ac:graphicFrameMkLst>
        </pc:graphicFrameChg>
        <pc:graphicFrameChg chg="add mod modGraphic">
          <ac:chgData name="Damien Dusseaux" userId="740e4490ea8ca6e5" providerId="LiveId" clId="{1DCD8B8F-E0AA-4986-98D7-2D6FAE904AE4}" dt="2024-01-25T09:28:13.965" v="8785" actId="20577"/>
          <ac:graphicFrameMkLst>
            <pc:docMk/>
            <pc:sldMk cId="1789129065" sldId="318"/>
            <ac:graphicFrameMk id="3" creationId="{45CC6A82-7E67-3F46-1319-E8EE0D9B8E82}"/>
          </ac:graphicFrameMkLst>
        </pc:graphicFrameChg>
      </pc:sldChg>
      <pc:sldChg chg="modSp add mod ord">
        <pc:chgData name="Damien Dusseaux" userId="740e4490ea8ca6e5" providerId="LiveId" clId="{1DCD8B8F-E0AA-4986-98D7-2D6FAE904AE4}" dt="2024-01-16T15:17:11.894" v="8629" actId="20577"/>
        <pc:sldMkLst>
          <pc:docMk/>
          <pc:sldMk cId="3575706815" sldId="319"/>
        </pc:sldMkLst>
        <pc:spChg chg="mod">
          <ac:chgData name="Damien Dusseaux" userId="740e4490ea8ca6e5" providerId="LiveId" clId="{1DCD8B8F-E0AA-4986-98D7-2D6FAE904AE4}" dt="2024-01-16T15:17:11.894" v="8629" actId="20577"/>
          <ac:spMkLst>
            <pc:docMk/>
            <pc:sldMk cId="3575706815" sldId="319"/>
            <ac:spMk id="7" creationId="{49EC4E9A-9590-CB16-F4EC-7ADAB62AB906}"/>
          </ac:spMkLst>
        </pc:spChg>
        <pc:spChg chg="mod">
          <ac:chgData name="Damien Dusseaux" userId="740e4490ea8ca6e5" providerId="LiveId" clId="{1DCD8B8F-E0AA-4986-98D7-2D6FAE904AE4}" dt="2024-01-16T10:14:54.343" v="8241" actId="20577"/>
          <ac:spMkLst>
            <pc:docMk/>
            <pc:sldMk cId="3575706815" sldId="319"/>
            <ac:spMk id="8" creationId="{96951918-763C-C8E1-289C-92B50C5FE515}"/>
          </ac:spMkLst>
        </pc:spChg>
      </pc:sldChg>
      <pc:sldChg chg="add del">
        <pc:chgData name="Damien Dusseaux" userId="740e4490ea8ca6e5" providerId="LiveId" clId="{1DCD8B8F-E0AA-4986-98D7-2D6FAE904AE4}" dt="2024-01-15T14:26:25.506" v="4985" actId="2890"/>
        <pc:sldMkLst>
          <pc:docMk/>
          <pc:sldMk cId="4244395871" sldId="319"/>
        </pc:sldMkLst>
      </pc:sldChg>
      <pc:sldChg chg="new del">
        <pc:chgData name="Damien Dusseaux" userId="740e4490ea8ca6e5" providerId="LiveId" clId="{1DCD8B8F-E0AA-4986-98D7-2D6FAE904AE4}" dt="2024-01-15T15:04:49.159" v="6475" actId="680"/>
        <pc:sldMkLst>
          <pc:docMk/>
          <pc:sldMk cId="723882594" sldId="320"/>
        </pc:sldMkLst>
      </pc:sldChg>
      <pc:sldMasterChg chg="setBg modSldLayout">
        <pc:chgData name="Damien Dusseaux" userId="740e4490ea8ca6e5" providerId="LiveId" clId="{1DCD8B8F-E0AA-4986-98D7-2D6FAE904AE4}" dt="2024-01-15T14:13:48.308" v="4943"/>
        <pc:sldMasterMkLst>
          <pc:docMk/>
          <pc:sldMasterMk cId="54686004" sldId="2147483660"/>
        </pc:sldMasterMkLst>
        <pc:sldLayoutChg chg="setBg">
          <pc:chgData name="Damien Dusseaux" userId="740e4490ea8ca6e5" providerId="LiveId" clId="{1DCD8B8F-E0AA-4986-98D7-2D6FAE904AE4}" dt="2024-01-15T14:13:48.308" v="4943"/>
          <pc:sldLayoutMkLst>
            <pc:docMk/>
            <pc:sldMasterMk cId="54686004" sldId="2147483660"/>
            <pc:sldLayoutMk cId="3859738750" sldId="2147483661"/>
          </pc:sldLayoutMkLst>
        </pc:sldLayoutChg>
        <pc:sldLayoutChg chg="setBg">
          <pc:chgData name="Damien Dusseaux" userId="740e4490ea8ca6e5" providerId="LiveId" clId="{1DCD8B8F-E0AA-4986-98D7-2D6FAE904AE4}" dt="2024-01-15T14:13:48.308" v="4943"/>
          <pc:sldLayoutMkLst>
            <pc:docMk/>
            <pc:sldMasterMk cId="54686004" sldId="2147483660"/>
            <pc:sldLayoutMk cId="3561360907" sldId="2147483662"/>
          </pc:sldLayoutMkLst>
        </pc:sldLayoutChg>
        <pc:sldLayoutChg chg="setBg">
          <pc:chgData name="Damien Dusseaux" userId="740e4490ea8ca6e5" providerId="LiveId" clId="{1DCD8B8F-E0AA-4986-98D7-2D6FAE904AE4}" dt="2024-01-15T14:13:48.308" v="4943"/>
          <pc:sldLayoutMkLst>
            <pc:docMk/>
            <pc:sldMasterMk cId="54686004" sldId="2147483660"/>
            <pc:sldLayoutMk cId="1498028144" sldId="2147483663"/>
          </pc:sldLayoutMkLst>
        </pc:sldLayoutChg>
        <pc:sldLayoutChg chg="setBg">
          <pc:chgData name="Damien Dusseaux" userId="740e4490ea8ca6e5" providerId="LiveId" clId="{1DCD8B8F-E0AA-4986-98D7-2D6FAE904AE4}" dt="2024-01-15T14:13:48.308" v="4943"/>
          <pc:sldLayoutMkLst>
            <pc:docMk/>
            <pc:sldMasterMk cId="54686004" sldId="2147483660"/>
            <pc:sldLayoutMk cId="2358338102" sldId="2147483664"/>
          </pc:sldLayoutMkLst>
        </pc:sldLayoutChg>
        <pc:sldLayoutChg chg="setBg">
          <pc:chgData name="Damien Dusseaux" userId="740e4490ea8ca6e5" providerId="LiveId" clId="{1DCD8B8F-E0AA-4986-98D7-2D6FAE904AE4}" dt="2024-01-15T14:13:48.308" v="4943"/>
          <pc:sldLayoutMkLst>
            <pc:docMk/>
            <pc:sldMasterMk cId="54686004" sldId="2147483660"/>
            <pc:sldLayoutMk cId="1819537468" sldId="2147483665"/>
          </pc:sldLayoutMkLst>
        </pc:sldLayoutChg>
        <pc:sldLayoutChg chg="setBg">
          <pc:chgData name="Damien Dusseaux" userId="740e4490ea8ca6e5" providerId="LiveId" clId="{1DCD8B8F-E0AA-4986-98D7-2D6FAE904AE4}" dt="2024-01-15T14:13:48.308" v="4943"/>
          <pc:sldLayoutMkLst>
            <pc:docMk/>
            <pc:sldMasterMk cId="54686004" sldId="2147483660"/>
            <pc:sldLayoutMk cId="2052790427" sldId="2147483666"/>
          </pc:sldLayoutMkLst>
        </pc:sldLayoutChg>
        <pc:sldLayoutChg chg="setBg">
          <pc:chgData name="Damien Dusseaux" userId="740e4490ea8ca6e5" providerId="LiveId" clId="{1DCD8B8F-E0AA-4986-98D7-2D6FAE904AE4}" dt="2024-01-15T14:13:48.308" v="4943"/>
          <pc:sldLayoutMkLst>
            <pc:docMk/>
            <pc:sldMasterMk cId="54686004" sldId="2147483660"/>
            <pc:sldLayoutMk cId="1586017169" sldId="2147483667"/>
          </pc:sldLayoutMkLst>
        </pc:sldLayoutChg>
        <pc:sldLayoutChg chg="setBg">
          <pc:chgData name="Damien Dusseaux" userId="740e4490ea8ca6e5" providerId="LiveId" clId="{1DCD8B8F-E0AA-4986-98D7-2D6FAE904AE4}" dt="2024-01-15T14:13:48.308" v="4943"/>
          <pc:sldLayoutMkLst>
            <pc:docMk/>
            <pc:sldMasterMk cId="54686004" sldId="2147483660"/>
            <pc:sldLayoutMk cId="1873273053" sldId="2147483668"/>
          </pc:sldLayoutMkLst>
        </pc:sldLayoutChg>
        <pc:sldLayoutChg chg="setBg">
          <pc:chgData name="Damien Dusseaux" userId="740e4490ea8ca6e5" providerId="LiveId" clId="{1DCD8B8F-E0AA-4986-98D7-2D6FAE904AE4}" dt="2024-01-15T14:13:48.308" v="4943"/>
          <pc:sldLayoutMkLst>
            <pc:docMk/>
            <pc:sldMasterMk cId="54686004" sldId="2147483660"/>
            <pc:sldLayoutMk cId="3060397619" sldId="2147483669"/>
          </pc:sldLayoutMkLst>
        </pc:sldLayoutChg>
        <pc:sldLayoutChg chg="setBg">
          <pc:chgData name="Damien Dusseaux" userId="740e4490ea8ca6e5" providerId="LiveId" clId="{1DCD8B8F-E0AA-4986-98D7-2D6FAE904AE4}" dt="2024-01-15T14:13:48.308" v="4943"/>
          <pc:sldLayoutMkLst>
            <pc:docMk/>
            <pc:sldMasterMk cId="54686004" sldId="2147483660"/>
            <pc:sldLayoutMk cId="3195556428" sldId="2147483670"/>
          </pc:sldLayoutMkLst>
        </pc:sldLayoutChg>
        <pc:sldLayoutChg chg="setBg">
          <pc:chgData name="Damien Dusseaux" userId="740e4490ea8ca6e5" providerId="LiveId" clId="{1DCD8B8F-E0AA-4986-98D7-2D6FAE904AE4}" dt="2024-01-15T14:13:48.308" v="4943"/>
          <pc:sldLayoutMkLst>
            <pc:docMk/>
            <pc:sldMasterMk cId="54686004" sldId="2147483660"/>
            <pc:sldLayoutMk cId="2671825707"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BC8DA-BF9E-446F-85D2-9B1DED524082}" type="doc">
      <dgm:prSet loTypeId="urn:microsoft.com/office/officeart/2009/3/layout/IncreasingArrowsProcess" loCatId="process" qsTypeId="urn:microsoft.com/office/officeart/2005/8/quickstyle/simple5" qsCatId="simple" csTypeId="urn:microsoft.com/office/officeart/2005/8/colors/accent0_3" csCatId="mainScheme" phldr="1"/>
      <dgm:spPr/>
      <dgm:t>
        <a:bodyPr/>
        <a:lstStyle/>
        <a:p>
          <a:endParaRPr lang="fr-FR"/>
        </a:p>
      </dgm:t>
    </dgm:pt>
    <dgm:pt modelId="{91F9D57F-D517-4A77-94CE-1D5E7707232F}">
      <dgm:prSet phldrT="[Texte]" custT="1"/>
      <dgm:spPr/>
      <dgm:t>
        <a:bodyPr/>
        <a:lstStyle/>
        <a:p>
          <a:r>
            <a:rPr lang="fr-FR" sz="1500" b="1" dirty="0">
              <a:latin typeface="+mj-lt"/>
            </a:rPr>
            <a:t>Pilotage &amp; Préparation</a:t>
          </a:r>
        </a:p>
      </dgm:t>
    </dgm:pt>
    <dgm:pt modelId="{91FB7A69-6C1D-43B8-B302-45ACE297F985}" type="parTrans" cxnId="{C2953A9D-5EE2-403F-893B-EDF89A09A47E}">
      <dgm:prSet/>
      <dgm:spPr/>
      <dgm:t>
        <a:bodyPr/>
        <a:lstStyle/>
        <a:p>
          <a:endParaRPr lang="fr-FR"/>
        </a:p>
      </dgm:t>
    </dgm:pt>
    <dgm:pt modelId="{A724EE7C-9F80-4E19-BD5F-1038EAF9C00E}" type="sibTrans" cxnId="{C2953A9D-5EE2-403F-893B-EDF89A09A47E}">
      <dgm:prSet/>
      <dgm:spPr/>
      <dgm:t>
        <a:bodyPr/>
        <a:lstStyle/>
        <a:p>
          <a:endParaRPr lang="fr-FR"/>
        </a:p>
      </dgm:t>
    </dgm:pt>
    <dgm:pt modelId="{816F8124-D101-4B09-883D-548782E5B02A}">
      <dgm:prSet phldrT="[Texte]" custT="1"/>
      <dgm:spPr/>
      <dgm:t>
        <a:bodyPr/>
        <a:lstStyle/>
        <a:p>
          <a:r>
            <a:rPr lang="fr-FR" sz="1100" b="1" dirty="0">
              <a:latin typeface="+mj-lt"/>
            </a:rPr>
            <a:t>Décembre 2023</a:t>
          </a:r>
        </a:p>
        <a:p>
          <a:r>
            <a:rPr lang="fr-FR" sz="1100" dirty="0">
              <a:latin typeface="+mj-lt"/>
            </a:rPr>
            <a:t>Synthèse des éléments du pré-diagnostic collectés par le Copil Formation-Accompagnement à l’origine du projet</a:t>
          </a:r>
        </a:p>
        <a:p>
          <a:r>
            <a:rPr lang="fr-FR" sz="1100" dirty="0">
              <a:latin typeface="+mj-lt"/>
            </a:rPr>
            <a:t>Affinage du périmètre du diagnostic</a:t>
          </a:r>
        </a:p>
        <a:p>
          <a:r>
            <a:rPr lang="fr-FR" sz="1100" dirty="0">
              <a:latin typeface="+mj-lt"/>
            </a:rPr>
            <a:t>Constitution de la base de données et de l’échantillon pour les entretiens</a:t>
          </a:r>
        </a:p>
        <a:p>
          <a:r>
            <a:rPr lang="fr-FR" sz="1100" dirty="0">
              <a:latin typeface="+mj-lt"/>
            </a:rPr>
            <a:t>Constitution des comités porteurs du projet</a:t>
          </a:r>
        </a:p>
        <a:p>
          <a:endParaRPr lang="fr-FR" sz="1100" b="1" dirty="0">
            <a:latin typeface="+mj-lt"/>
          </a:endParaRPr>
        </a:p>
        <a:p>
          <a:r>
            <a:rPr lang="fr-FR" sz="1100" b="1" dirty="0">
              <a:latin typeface="+mj-lt"/>
            </a:rPr>
            <a:t>Janvier-Février 2024</a:t>
          </a:r>
        </a:p>
        <a:p>
          <a:r>
            <a:rPr lang="fr-FR" sz="1100" dirty="0">
              <a:latin typeface="+mj-lt"/>
            </a:rPr>
            <a:t>Validation du périmètre et du cadrage du diagnostic par le comité de suivi inaugural</a:t>
          </a:r>
          <a:endParaRPr lang="fr-FR" sz="1100" b="1" dirty="0">
            <a:latin typeface="+mj-lt"/>
          </a:endParaRPr>
        </a:p>
      </dgm:t>
    </dgm:pt>
    <dgm:pt modelId="{7D8434FF-31BF-4945-B1AD-FAC0998F08BC}" type="parTrans" cxnId="{A772909A-CCAF-40A7-87F9-154B0A5716C1}">
      <dgm:prSet/>
      <dgm:spPr/>
      <dgm:t>
        <a:bodyPr/>
        <a:lstStyle/>
        <a:p>
          <a:endParaRPr lang="fr-FR"/>
        </a:p>
      </dgm:t>
    </dgm:pt>
    <dgm:pt modelId="{7CDE6070-94C8-49C6-A48F-2101714B00CE}" type="sibTrans" cxnId="{A772909A-CCAF-40A7-87F9-154B0A5716C1}">
      <dgm:prSet/>
      <dgm:spPr/>
      <dgm:t>
        <a:bodyPr/>
        <a:lstStyle/>
        <a:p>
          <a:endParaRPr lang="fr-FR"/>
        </a:p>
      </dgm:t>
    </dgm:pt>
    <dgm:pt modelId="{F8FAE1BF-B0A3-406E-8B6A-FFFECDBC993F}">
      <dgm:prSet phldrT="[Texte]" custT="1"/>
      <dgm:spPr/>
      <dgm:t>
        <a:bodyPr/>
        <a:lstStyle/>
        <a:p>
          <a:r>
            <a:rPr lang="fr-FR" sz="1500" b="1" dirty="0">
              <a:latin typeface="+mj-lt"/>
            </a:rPr>
            <a:t>Réalisation</a:t>
          </a:r>
        </a:p>
      </dgm:t>
    </dgm:pt>
    <dgm:pt modelId="{B3191609-B569-4E5D-93CD-AAAFF840CE9D}" type="parTrans" cxnId="{A6676C4D-94DF-48B6-8667-BF48D6F2E23E}">
      <dgm:prSet/>
      <dgm:spPr/>
      <dgm:t>
        <a:bodyPr/>
        <a:lstStyle/>
        <a:p>
          <a:endParaRPr lang="fr-FR"/>
        </a:p>
      </dgm:t>
    </dgm:pt>
    <dgm:pt modelId="{84A2349D-B9AF-420B-8F0B-4AE8A9BB1276}" type="sibTrans" cxnId="{A6676C4D-94DF-48B6-8667-BF48D6F2E23E}">
      <dgm:prSet/>
      <dgm:spPr/>
      <dgm:t>
        <a:bodyPr/>
        <a:lstStyle/>
        <a:p>
          <a:endParaRPr lang="fr-FR"/>
        </a:p>
      </dgm:t>
    </dgm:pt>
    <dgm:pt modelId="{92701074-C5B0-452D-841A-588AE82172BB}">
      <dgm:prSet phldrT="[Texte]" custT="1"/>
      <dgm:spPr/>
      <dgm:t>
        <a:bodyPr/>
        <a:lstStyle/>
        <a:p>
          <a:r>
            <a:rPr lang="fr-FR" sz="1100" b="1" kern="1200" dirty="0">
              <a:latin typeface="+mj-lt"/>
            </a:rPr>
            <a:t>Mars 2024</a:t>
          </a:r>
          <a:endParaRPr lang="fr-FR" sz="1100" kern="1200" dirty="0">
            <a:latin typeface="+mj-lt"/>
          </a:endParaRPr>
        </a:p>
      </dgm:t>
    </dgm:pt>
    <dgm:pt modelId="{4A8A9B49-A999-42D8-9393-7DD7C9871CEA}" type="parTrans" cxnId="{40788B0D-697D-44EA-980A-DDFE64824B87}">
      <dgm:prSet/>
      <dgm:spPr/>
      <dgm:t>
        <a:bodyPr/>
        <a:lstStyle/>
        <a:p>
          <a:endParaRPr lang="fr-FR"/>
        </a:p>
      </dgm:t>
    </dgm:pt>
    <dgm:pt modelId="{286FCA6B-1071-47EC-BF5D-6DA436BA2F98}" type="sibTrans" cxnId="{40788B0D-697D-44EA-980A-DDFE64824B87}">
      <dgm:prSet/>
      <dgm:spPr/>
      <dgm:t>
        <a:bodyPr/>
        <a:lstStyle/>
        <a:p>
          <a:endParaRPr lang="fr-FR"/>
        </a:p>
      </dgm:t>
    </dgm:pt>
    <dgm:pt modelId="{00EF6B9C-6E25-4376-A147-9127D7FBAE2A}">
      <dgm:prSet phldrT="[Texte]" custT="1"/>
      <dgm:spPr/>
      <dgm:t>
        <a:bodyPr/>
        <a:lstStyle/>
        <a:p>
          <a:r>
            <a:rPr lang="fr-FR" sz="1500" b="1" dirty="0">
              <a:latin typeface="+mj-lt"/>
            </a:rPr>
            <a:t>Valorisation &amp; Évaluation</a:t>
          </a:r>
        </a:p>
      </dgm:t>
    </dgm:pt>
    <dgm:pt modelId="{5D66FC06-71EA-4FE1-982F-DA766BD1BDD8}" type="parTrans" cxnId="{F64A2C33-D9F7-49F6-86F0-0AECC21A05A7}">
      <dgm:prSet/>
      <dgm:spPr/>
      <dgm:t>
        <a:bodyPr/>
        <a:lstStyle/>
        <a:p>
          <a:endParaRPr lang="fr-FR"/>
        </a:p>
      </dgm:t>
    </dgm:pt>
    <dgm:pt modelId="{C4304609-2A77-43C8-99E4-235F07F7B69F}" type="sibTrans" cxnId="{F64A2C33-D9F7-49F6-86F0-0AECC21A05A7}">
      <dgm:prSet/>
      <dgm:spPr/>
      <dgm:t>
        <a:bodyPr/>
        <a:lstStyle/>
        <a:p>
          <a:endParaRPr lang="fr-FR"/>
        </a:p>
      </dgm:t>
    </dgm:pt>
    <dgm:pt modelId="{8E468C1A-97AB-4294-9918-76DC06D32DAD}">
      <dgm:prSet phldrT="[Texte]" custT="1"/>
      <dgm:spPr/>
      <dgm:t>
        <a:bodyPr/>
        <a:lstStyle/>
        <a:p>
          <a:r>
            <a:rPr lang="fr-FR" sz="1100" b="1" kern="1200" dirty="0">
              <a:latin typeface="+mj-lt"/>
            </a:rPr>
            <a:t>Septembre-Octobre 2024</a:t>
          </a:r>
          <a:endParaRPr lang="fr-FR" sz="1100" kern="1200" dirty="0">
            <a:latin typeface="+mj-lt"/>
          </a:endParaRPr>
        </a:p>
      </dgm:t>
    </dgm:pt>
    <dgm:pt modelId="{74C93656-DD41-4D72-87C8-8A9E5B3EB897}" type="parTrans" cxnId="{22EEFC71-F52D-4BCC-A163-8D7754DBA436}">
      <dgm:prSet/>
      <dgm:spPr/>
      <dgm:t>
        <a:bodyPr/>
        <a:lstStyle/>
        <a:p>
          <a:endParaRPr lang="fr-FR"/>
        </a:p>
      </dgm:t>
    </dgm:pt>
    <dgm:pt modelId="{DE877996-8C53-4406-886C-EA139830984A}" type="sibTrans" cxnId="{22EEFC71-F52D-4BCC-A163-8D7754DBA436}">
      <dgm:prSet/>
      <dgm:spPr/>
      <dgm:t>
        <a:bodyPr/>
        <a:lstStyle/>
        <a:p>
          <a:endParaRPr lang="fr-FR"/>
        </a:p>
      </dgm:t>
    </dgm:pt>
    <dgm:pt modelId="{55ADFB17-3FCC-42BE-BE98-D6D23A7EF50D}">
      <dgm:prSet phldrT="[Texte]" custT="1"/>
      <dgm:spPr/>
      <dgm:t>
        <a:bodyPr/>
        <a:lstStyle/>
        <a:p>
          <a:endParaRPr lang="fr-FR" sz="1000" dirty="0"/>
        </a:p>
        <a:p>
          <a:endParaRPr lang="fr-FR" sz="1000" dirty="0"/>
        </a:p>
      </dgm:t>
    </dgm:pt>
    <dgm:pt modelId="{F2844B45-0323-4DFF-BC38-FAE1284A6A31}" type="parTrans" cxnId="{AC49894C-F334-4C2C-BCE7-1CB1E20A25BB}">
      <dgm:prSet/>
      <dgm:spPr/>
      <dgm:t>
        <a:bodyPr/>
        <a:lstStyle/>
        <a:p>
          <a:endParaRPr lang="fr-FR"/>
        </a:p>
      </dgm:t>
    </dgm:pt>
    <dgm:pt modelId="{9F453441-B1CA-41D5-B106-BD01DB1FBD31}" type="sibTrans" cxnId="{AC49894C-F334-4C2C-BCE7-1CB1E20A25BB}">
      <dgm:prSet/>
      <dgm:spPr/>
      <dgm:t>
        <a:bodyPr/>
        <a:lstStyle/>
        <a:p>
          <a:endParaRPr lang="fr-FR"/>
        </a:p>
      </dgm:t>
    </dgm:pt>
    <dgm:pt modelId="{5D02025E-A200-4ECA-A438-B5AC7D9E104C}">
      <dgm:prSet custT="1"/>
      <dgm:spPr/>
      <dgm:t>
        <a:bodyPr/>
        <a:lstStyle/>
        <a:p>
          <a:r>
            <a:rPr lang="fr-FR" sz="1100" dirty="0">
              <a:latin typeface="+mj-lt"/>
            </a:rPr>
            <a:t>Calibrage de la méthodologie par le prestataire, en lien avec le comité de suivi</a:t>
          </a:r>
        </a:p>
      </dgm:t>
    </dgm:pt>
    <dgm:pt modelId="{108EC2C5-3656-4D47-9E28-60AAC03E1A9B}" type="parTrans" cxnId="{F5A507BE-B1F5-4952-9907-993F30824064}">
      <dgm:prSet/>
      <dgm:spPr/>
      <dgm:t>
        <a:bodyPr/>
        <a:lstStyle/>
        <a:p>
          <a:endParaRPr lang="fr-FR"/>
        </a:p>
      </dgm:t>
    </dgm:pt>
    <dgm:pt modelId="{7C034F90-DA45-4C17-BF3B-23E6D6F3681E}" type="sibTrans" cxnId="{F5A507BE-B1F5-4952-9907-993F30824064}">
      <dgm:prSet/>
      <dgm:spPr/>
      <dgm:t>
        <a:bodyPr/>
        <a:lstStyle/>
        <a:p>
          <a:endParaRPr lang="fr-FR"/>
        </a:p>
      </dgm:t>
    </dgm:pt>
    <dgm:pt modelId="{9D133D85-C28D-49AF-BDBB-77EF6AB79231}">
      <dgm:prSet custT="1"/>
      <dgm:spPr/>
      <dgm:t>
        <a:bodyPr/>
        <a:lstStyle/>
        <a:p>
          <a:r>
            <a:rPr lang="fr-FR" sz="1100" kern="1200" dirty="0">
              <a:latin typeface="+mj-lt"/>
            </a:rPr>
            <a:t>Elaboration des grilles d’entretien et des questionnaires</a:t>
          </a:r>
        </a:p>
        <a:p>
          <a:r>
            <a:rPr lang="fr-FR" sz="1100" kern="1200" dirty="0">
              <a:latin typeface="+mj-lt"/>
            </a:rPr>
            <a:t>Test par le comité opérationnel</a:t>
          </a:r>
        </a:p>
      </dgm:t>
    </dgm:pt>
    <dgm:pt modelId="{6CB26958-CFB4-4253-8D20-6EB30D01C8F7}" type="parTrans" cxnId="{525FFA27-5289-44AC-8734-6CB78A105B72}">
      <dgm:prSet/>
      <dgm:spPr/>
      <dgm:t>
        <a:bodyPr/>
        <a:lstStyle/>
        <a:p>
          <a:endParaRPr lang="fr-FR"/>
        </a:p>
      </dgm:t>
    </dgm:pt>
    <dgm:pt modelId="{6788CC30-8C1B-497C-B954-427DDA54F8C4}" type="sibTrans" cxnId="{525FFA27-5289-44AC-8734-6CB78A105B72}">
      <dgm:prSet/>
      <dgm:spPr/>
      <dgm:t>
        <a:bodyPr/>
        <a:lstStyle/>
        <a:p>
          <a:endParaRPr lang="fr-FR"/>
        </a:p>
      </dgm:t>
    </dgm:pt>
    <dgm:pt modelId="{40258674-4178-41B1-8F8C-1C994B834B43}">
      <dgm:prSet custT="1"/>
      <dgm:spPr/>
      <dgm:t>
        <a:bodyPr/>
        <a:lstStyle/>
        <a:p>
          <a:r>
            <a:rPr lang="fr-FR" sz="1100" b="1" kern="1200" dirty="0">
              <a:latin typeface="+mj-lt"/>
            </a:rPr>
            <a:t>Avril à Juin 2024</a:t>
          </a:r>
        </a:p>
        <a:p>
          <a:r>
            <a:rPr lang="fr-FR" sz="1100" kern="1200" dirty="0">
              <a:latin typeface="+mj-lt"/>
            </a:rPr>
            <a:t>Collecte des données qualitatives</a:t>
          </a:r>
        </a:p>
      </dgm:t>
    </dgm:pt>
    <dgm:pt modelId="{DD32477C-2B13-4ED0-968B-BB962C56BAE8}" type="parTrans" cxnId="{A848922E-9514-4B30-A0EC-72F6FF816CEE}">
      <dgm:prSet/>
      <dgm:spPr/>
      <dgm:t>
        <a:bodyPr/>
        <a:lstStyle/>
        <a:p>
          <a:endParaRPr lang="fr-FR"/>
        </a:p>
      </dgm:t>
    </dgm:pt>
    <dgm:pt modelId="{19122B50-1A1E-458E-B170-378CFC3A8A9F}" type="sibTrans" cxnId="{A848922E-9514-4B30-A0EC-72F6FF816CEE}">
      <dgm:prSet/>
      <dgm:spPr/>
      <dgm:t>
        <a:bodyPr/>
        <a:lstStyle/>
        <a:p>
          <a:endParaRPr lang="fr-FR"/>
        </a:p>
      </dgm:t>
    </dgm:pt>
    <dgm:pt modelId="{AEF8FA23-157C-4148-89DB-BBF455B84B7E}">
      <dgm:prSet custT="1"/>
      <dgm:spPr/>
      <dgm:t>
        <a:bodyPr/>
        <a:lstStyle/>
        <a:p>
          <a:r>
            <a:rPr lang="fr-FR" sz="1100" kern="1200" dirty="0">
              <a:latin typeface="+mj-lt"/>
            </a:rPr>
            <a:t>Nettoyage, traitement et analyse des données</a:t>
          </a:r>
        </a:p>
      </dgm:t>
    </dgm:pt>
    <dgm:pt modelId="{488906D0-B523-4900-8233-00FD413590BB}" type="parTrans" cxnId="{05FAE1A1-948F-445E-B277-FF763DDA570D}">
      <dgm:prSet/>
      <dgm:spPr/>
      <dgm:t>
        <a:bodyPr/>
        <a:lstStyle/>
        <a:p>
          <a:endParaRPr lang="fr-FR"/>
        </a:p>
      </dgm:t>
    </dgm:pt>
    <dgm:pt modelId="{AF827457-AF1B-4371-86BD-F9CABCC0DF2D}" type="sibTrans" cxnId="{05FAE1A1-948F-445E-B277-FF763DDA570D}">
      <dgm:prSet/>
      <dgm:spPr/>
      <dgm:t>
        <a:bodyPr/>
        <a:lstStyle/>
        <a:p>
          <a:endParaRPr lang="fr-FR"/>
        </a:p>
      </dgm:t>
    </dgm:pt>
    <dgm:pt modelId="{3F5E344C-15F6-4265-9607-376C04BB1034}">
      <dgm:prSet custT="1"/>
      <dgm:spPr/>
      <dgm:t>
        <a:bodyPr/>
        <a:lstStyle/>
        <a:p>
          <a:r>
            <a:rPr lang="fr-FR" sz="1100" kern="1200" dirty="0">
              <a:latin typeface="+mj-lt"/>
            </a:rPr>
            <a:t>Restitution des résultats au comité de suivi pour validation</a:t>
          </a:r>
        </a:p>
      </dgm:t>
    </dgm:pt>
    <dgm:pt modelId="{074F70A5-A9AF-4089-BF09-B9B0903A51EC}" type="parTrans" cxnId="{A72F2699-651E-42EF-BF9A-8CAA58C5EC80}">
      <dgm:prSet/>
      <dgm:spPr/>
      <dgm:t>
        <a:bodyPr/>
        <a:lstStyle/>
        <a:p>
          <a:endParaRPr lang="fr-FR"/>
        </a:p>
      </dgm:t>
    </dgm:pt>
    <dgm:pt modelId="{7B1322C2-FC22-4485-B0AA-2FC52D2A9AD0}" type="sibTrans" cxnId="{A72F2699-651E-42EF-BF9A-8CAA58C5EC80}">
      <dgm:prSet/>
      <dgm:spPr/>
      <dgm:t>
        <a:bodyPr/>
        <a:lstStyle/>
        <a:p>
          <a:endParaRPr lang="fr-FR"/>
        </a:p>
      </dgm:t>
    </dgm:pt>
    <dgm:pt modelId="{9F4DBA0A-6B06-404F-AE63-A1410530F20B}">
      <dgm:prSet custT="1"/>
      <dgm:spPr/>
      <dgm:t>
        <a:bodyPr/>
        <a:lstStyle/>
        <a:p>
          <a:r>
            <a:rPr lang="fr-FR" sz="1100" kern="1200" dirty="0">
              <a:latin typeface="+mj-lt"/>
            </a:rPr>
            <a:t>Rédaction du rapport final et de la synthèse par le prestataire</a:t>
          </a:r>
        </a:p>
      </dgm:t>
    </dgm:pt>
    <dgm:pt modelId="{4B274306-621A-45D3-B4F4-89B90B3D4C17}" type="parTrans" cxnId="{AEF78FD9-978B-4BC2-9EBE-B2770EBBD489}">
      <dgm:prSet/>
      <dgm:spPr/>
      <dgm:t>
        <a:bodyPr/>
        <a:lstStyle/>
        <a:p>
          <a:endParaRPr lang="fr-FR"/>
        </a:p>
      </dgm:t>
    </dgm:pt>
    <dgm:pt modelId="{2420FBA4-B9A5-44ED-A8F9-15C32B6ED34D}" type="sibTrans" cxnId="{AEF78FD9-978B-4BC2-9EBE-B2770EBBD489}">
      <dgm:prSet/>
      <dgm:spPr/>
      <dgm:t>
        <a:bodyPr/>
        <a:lstStyle/>
        <a:p>
          <a:endParaRPr lang="fr-FR"/>
        </a:p>
      </dgm:t>
    </dgm:pt>
    <dgm:pt modelId="{BC9744B5-960B-4D4A-B9BD-B7A5DC1F19F7}">
      <dgm:prSet custT="1"/>
      <dgm:spPr/>
      <dgm:t>
        <a:bodyPr/>
        <a:lstStyle/>
        <a:p>
          <a:r>
            <a:rPr lang="fr-FR" sz="1100" kern="1200" dirty="0">
              <a:latin typeface="+mj-lt"/>
            </a:rPr>
            <a:t>Traitement graphique (et cartographique éventuel)</a:t>
          </a:r>
        </a:p>
      </dgm:t>
    </dgm:pt>
    <dgm:pt modelId="{4061DB16-EFB9-4DE2-8609-D975F55F53AA}" type="parTrans" cxnId="{F1432865-7D7C-4E31-9692-228AC12E4427}">
      <dgm:prSet/>
      <dgm:spPr/>
      <dgm:t>
        <a:bodyPr/>
        <a:lstStyle/>
        <a:p>
          <a:endParaRPr lang="fr-FR"/>
        </a:p>
      </dgm:t>
    </dgm:pt>
    <dgm:pt modelId="{E9334C30-6BB6-4CDE-90B0-699EE69D5567}" type="sibTrans" cxnId="{F1432865-7D7C-4E31-9692-228AC12E4427}">
      <dgm:prSet/>
      <dgm:spPr/>
      <dgm:t>
        <a:bodyPr/>
        <a:lstStyle/>
        <a:p>
          <a:endParaRPr lang="fr-FR"/>
        </a:p>
      </dgm:t>
    </dgm:pt>
    <dgm:pt modelId="{D52F72D0-12D6-4053-BDC6-C054ACBCC78A}">
      <dgm:prSet custT="1"/>
      <dgm:spPr/>
      <dgm:t>
        <a:bodyPr/>
        <a:lstStyle/>
        <a:p>
          <a:r>
            <a:rPr lang="fr-FR" sz="1100" kern="1200" dirty="0">
              <a:latin typeface="+mj-lt"/>
            </a:rPr>
            <a:t>Mise en page et impression</a:t>
          </a:r>
        </a:p>
      </dgm:t>
    </dgm:pt>
    <dgm:pt modelId="{D5ACF535-E5A0-45F8-A94D-D0085F9FA0A0}" type="parTrans" cxnId="{2B1DDFB8-C2E4-4ADF-82A5-14BF34CCA6CC}">
      <dgm:prSet/>
      <dgm:spPr/>
      <dgm:t>
        <a:bodyPr/>
        <a:lstStyle/>
        <a:p>
          <a:endParaRPr lang="fr-FR"/>
        </a:p>
      </dgm:t>
    </dgm:pt>
    <dgm:pt modelId="{76775F93-634F-485D-BBB8-7E807B28683F}" type="sibTrans" cxnId="{2B1DDFB8-C2E4-4ADF-82A5-14BF34CCA6CC}">
      <dgm:prSet/>
      <dgm:spPr/>
      <dgm:t>
        <a:bodyPr/>
        <a:lstStyle/>
        <a:p>
          <a:endParaRPr lang="fr-FR"/>
        </a:p>
      </dgm:t>
    </dgm:pt>
    <dgm:pt modelId="{1725FD5A-97F0-49C1-A59F-A9EE38DE135E}">
      <dgm:prSet custT="1"/>
      <dgm:spPr/>
      <dgm:t>
        <a:bodyPr/>
        <a:lstStyle/>
        <a:p>
          <a:r>
            <a:rPr lang="fr-FR" sz="1100" kern="1200" dirty="0">
              <a:latin typeface="+mj-lt"/>
            </a:rPr>
            <a:t>Diffusion des résultats et des supports par les comités porteurs du projet et le prestataire (séminaire commun)</a:t>
          </a:r>
        </a:p>
        <a:p>
          <a:endParaRPr lang="fr-FR" sz="1100" kern="1200" dirty="0">
            <a:latin typeface="+mj-lt"/>
          </a:endParaRPr>
        </a:p>
        <a:p>
          <a:r>
            <a:rPr lang="fr-FR" sz="1100" b="1" kern="1200" dirty="0">
              <a:solidFill>
                <a:prstClr val="black">
                  <a:hueOff val="0"/>
                  <a:satOff val="0"/>
                  <a:lumOff val="0"/>
                  <a:alphaOff val="0"/>
                </a:prstClr>
              </a:solidFill>
              <a:latin typeface="Calibri Light" panose="020F0302020204030204"/>
              <a:ea typeface="+mn-ea"/>
              <a:cs typeface="+mn-cs"/>
            </a:rPr>
            <a:t>Novembre-Décembre 2024</a:t>
          </a:r>
        </a:p>
        <a:p>
          <a:r>
            <a:rPr lang="fr-FR" sz="1100" kern="1200" dirty="0">
              <a:latin typeface="+mj-lt"/>
            </a:rPr>
            <a:t>Evaluation collective du diagnostic</a:t>
          </a:r>
        </a:p>
        <a:p>
          <a:r>
            <a:rPr lang="fr-FR" sz="1100" kern="1200" dirty="0">
              <a:latin typeface="+mj-lt"/>
            </a:rPr>
            <a:t>Réflexion sur les prolongements potentiels</a:t>
          </a:r>
        </a:p>
      </dgm:t>
    </dgm:pt>
    <dgm:pt modelId="{E81CA3F3-46F5-48AE-8368-DAFE21FE20CA}" type="parTrans" cxnId="{02F98B65-DC1E-4AEE-8789-9184D797593D}">
      <dgm:prSet/>
      <dgm:spPr/>
      <dgm:t>
        <a:bodyPr/>
        <a:lstStyle/>
        <a:p>
          <a:endParaRPr lang="fr-FR"/>
        </a:p>
      </dgm:t>
    </dgm:pt>
    <dgm:pt modelId="{AB558B12-CB28-482A-AE81-79338237FFBC}" type="sibTrans" cxnId="{02F98B65-DC1E-4AEE-8789-9184D797593D}">
      <dgm:prSet/>
      <dgm:spPr/>
      <dgm:t>
        <a:bodyPr/>
        <a:lstStyle/>
        <a:p>
          <a:endParaRPr lang="fr-FR"/>
        </a:p>
      </dgm:t>
    </dgm:pt>
    <dgm:pt modelId="{4B50023E-89BD-4A89-B14B-B697E8B6C84B}">
      <dgm:prSet custT="1"/>
      <dgm:spPr/>
      <dgm:t>
        <a:bodyPr/>
        <a:lstStyle/>
        <a:p>
          <a:r>
            <a:rPr lang="fr-FR" sz="1100" kern="1200" dirty="0">
              <a:latin typeface="Calibri Light" panose="020F0302020204030204"/>
              <a:ea typeface="+mn-ea"/>
              <a:cs typeface="+mn-cs"/>
            </a:rPr>
            <a:t>Mise en place technique du recueil des données</a:t>
          </a:r>
        </a:p>
        <a:p>
          <a:r>
            <a:rPr lang="fr-FR" sz="1100" kern="1200" dirty="0">
              <a:latin typeface="Calibri Light" panose="020F0302020204030204"/>
              <a:ea typeface="+mn-ea"/>
              <a:cs typeface="+mn-cs"/>
            </a:rPr>
            <a:t>Réalisation de la cartographie de l’offre de formation en Hauts-de-France</a:t>
          </a:r>
        </a:p>
        <a:p>
          <a:endParaRPr lang="fr-FR" sz="1100" kern="1200" dirty="0">
            <a:latin typeface="+mj-lt"/>
          </a:endParaRPr>
        </a:p>
      </dgm:t>
    </dgm:pt>
    <dgm:pt modelId="{E97F9815-0A7A-4B82-9F72-422D4867373B}" type="parTrans" cxnId="{EC501D0D-4099-42AF-9913-7CAF6ACCD821}">
      <dgm:prSet/>
      <dgm:spPr/>
      <dgm:t>
        <a:bodyPr/>
        <a:lstStyle/>
        <a:p>
          <a:endParaRPr lang="fr-FR"/>
        </a:p>
      </dgm:t>
    </dgm:pt>
    <dgm:pt modelId="{345340E7-A9DA-4A92-BCBF-A865A8AEB04F}" type="sibTrans" cxnId="{EC501D0D-4099-42AF-9913-7CAF6ACCD821}">
      <dgm:prSet/>
      <dgm:spPr/>
      <dgm:t>
        <a:bodyPr/>
        <a:lstStyle/>
        <a:p>
          <a:endParaRPr lang="fr-FR"/>
        </a:p>
      </dgm:t>
    </dgm:pt>
    <dgm:pt modelId="{51D41FFD-BC0A-459D-B1C8-BBBA7AA9130F}">
      <dgm:prSet custT="1"/>
      <dgm:spPr/>
      <dgm:t>
        <a:bodyPr/>
        <a:lstStyle/>
        <a:p>
          <a:r>
            <a:rPr lang="fr-FR" sz="1100" kern="1200" dirty="0">
              <a:latin typeface="+mj-lt"/>
            </a:rPr>
            <a:t>Calibrage des outils de traitement et d’analyse</a:t>
          </a:r>
        </a:p>
        <a:p>
          <a:r>
            <a:rPr lang="fr-FR" sz="1100" kern="1200" dirty="0">
              <a:latin typeface="+mj-lt"/>
            </a:rPr>
            <a:t>Réunion des comités pour présentation des résultats intermédiaires</a:t>
          </a:r>
        </a:p>
      </dgm:t>
    </dgm:pt>
    <dgm:pt modelId="{AFE48D09-5908-4FBF-A778-EF282E13EAAF}" type="parTrans" cxnId="{3B3F0DDB-B6C6-47E4-A26D-0C9D46BCB354}">
      <dgm:prSet/>
      <dgm:spPr/>
      <dgm:t>
        <a:bodyPr/>
        <a:lstStyle/>
        <a:p>
          <a:endParaRPr lang="fr-FR"/>
        </a:p>
      </dgm:t>
    </dgm:pt>
    <dgm:pt modelId="{28D8268D-FE11-4C2D-AF3B-CB74DA994058}" type="sibTrans" cxnId="{3B3F0DDB-B6C6-47E4-A26D-0C9D46BCB354}">
      <dgm:prSet/>
      <dgm:spPr/>
      <dgm:t>
        <a:bodyPr/>
        <a:lstStyle/>
        <a:p>
          <a:endParaRPr lang="fr-FR"/>
        </a:p>
      </dgm:t>
    </dgm:pt>
    <dgm:pt modelId="{FE40D2E6-5294-4C81-A911-9114DA19C29F}">
      <dgm:prSet custT="1"/>
      <dgm:spPr/>
      <dgm:t>
        <a:bodyPr/>
        <a:lstStyle/>
        <a:p>
          <a:endParaRPr lang="fr-FR" sz="1100" b="1" kern="1200" dirty="0">
            <a:latin typeface="+mj-lt"/>
          </a:endParaRPr>
        </a:p>
        <a:p>
          <a:r>
            <a:rPr lang="fr-FR" sz="1100" b="1" kern="1200" dirty="0">
              <a:latin typeface="+mj-lt"/>
            </a:rPr>
            <a:t>Juillet-Août 2024</a:t>
          </a:r>
          <a:endParaRPr lang="fr-FR" sz="1100" kern="1200" dirty="0">
            <a:latin typeface="+mj-lt"/>
          </a:endParaRPr>
        </a:p>
      </dgm:t>
    </dgm:pt>
    <dgm:pt modelId="{775871BC-5417-4BB2-B822-D5599473D563}" type="parTrans" cxnId="{136EC897-2D0A-49AF-ABED-5E5480D202CC}">
      <dgm:prSet/>
      <dgm:spPr/>
      <dgm:t>
        <a:bodyPr/>
        <a:lstStyle/>
        <a:p>
          <a:endParaRPr lang="fr-FR"/>
        </a:p>
      </dgm:t>
    </dgm:pt>
    <dgm:pt modelId="{EF8A6780-29C4-493B-8045-FAFC1E033376}" type="sibTrans" cxnId="{136EC897-2D0A-49AF-ABED-5E5480D202CC}">
      <dgm:prSet/>
      <dgm:spPr/>
      <dgm:t>
        <a:bodyPr/>
        <a:lstStyle/>
        <a:p>
          <a:endParaRPr lang="fr-FR"/>
        </a:p>
      </dgm:t>
    </dgm:pt>
    <dgm:pt modelId="{45CBD8FE-CB80-44E0-909D-46FD3ABBD117}" type="pres">
      <dgm:prSet presAssocID="{0DABC8DA-BF9E-446F-85D2-9B1DED524082}" presName="Name0" presStyleCnt="0">
        <dgm:presLayoutVars>
          <dgm:chMax val="5"/>
          <dgm:chPref val="5"/>
          <dgm:dir/>
          <dgm:animLvl val="lvl"/>
        </dgm:presLayoutVars>
      </dgm:prSet>
      <dgm:spPr/>
    </dgm:pt>
    <dgm:pt modelId="{B3654089-2338-4E08-87A1-9F3462276384}" type="pres">
      <dgm:prSet presAssocID="{91F9D57F-D517-4A77-94CE-1D5E7707232F}" presName="parentText1" presStyleLbl="node1" presStyleIdx="0" presStyleCnt="3" custScaleX="37207" custLinFactNeighborX="-31525" custLinFactNeighborY="-48919">
        <dgm:presLayoutVars>
          <dgm:chMax/>
          <dgm:chPref val="3"/>
          <dgm:bulletEnabled val="1"/>
        </dgm:presLayoutVars>
      </dgm:prSet>
      <dgm:spPr/>
    </dgm:pt>
    <dgm:pt modelId="{6301F88A-98C0-40D2-83A1-DF219103272A}" type="pres">
      <dgm:prSet presAssocID="{91F9D57F-D517-4A77-94CE-1D5E7707232F}" presName="childText1" presStyleLbl="solidAlignAcc1" presStyleIdx="0" presStyleCnt="3" custScaleX="99994" custScaleY="142381" custLinFactNeighborX="-490" custLinFactNeighborY="-6933">
        <dgm:presLayoutVars>
          <dgm:chMax val="0"/>
          <dgm:chPref val="0"/>
          <dgm:bulletEnabled val="1"/>
        </dgm:presLayoutVars>
      </dgm:prSet>
      <dgm:spPr/>
    </dgm:pt>
    <dgm:pt modelId="{6C9D4D39-1A98-4BD7-A8C1-23704CD7916B}" type="pres">
      <dgm:prSet presAssocID="{F8FAE1BF-B0A3-406E-8B6A-FFFECDBC993F}" presName="parentText2" presStyleLbl="node1" presStyleIdx="1" presStyleCnt="3" custScaleX="54197" custLinFactNeighborX="-23127" custLinFactNeighborY="-18751">
        <dgm:presLayoutVars>
          <dgm:chMax/>
          <dgm:chPref val="3"/>
          <dgm:bulletEnabled val="1"/>
        </dgm:presLayoutVars>
      </dgm:prSet>
      <dgm:spPr/>
    </dgm:pt>
    <dgm:pt modelId="{41C36036-CABB-4D39-BD88-3CC441BBB243}" type="pres">
      <dgm:prSet presAssocID="{F8FAE1BF-B0A3-406E-8B6A-FFFECDBC993F}" presName="childText2" presStyleLbl="solidAlignAcc1" presStyleIdx="1" presStyleCnt="3" custScaleY="183598" custLinFactNeighborX="-531" custLinFactNeighborY="32510">
        <dgm:presLayoutVars>
          <dgm:chMax val="0"/>
          <dgm:chPref val="0"/>
          <dgm:bulletEnabled val="1"/>
        </dgm:presLayoutVars>
      </dgm:prSet>
      <dgm:spPr/>
    </dgm:pt>
    <dgm:pt modelId="{3E06813F-58A4-40E1-A96C-F5B0E045A267}" type="pres">
      <dgm:prSet presAssocID="{00EF6B9C-6E25-4376-A147-9127D7FBAE2A}" presName="parentText3" presStyleLbl="node1" presStyleIdx="2" presStyleCnt="3" custScaleX="98542" custLinFactNeighborX="-830" custLinFactNeighborY="14664">
        <dgm:presLayoutVars>
          <dgm:chMax/>
          <dgm:chPref val="3"/>
          <dgm:bulletEnabled val="1"/>
        </dgm:presLayoutVars>
      </dgm:prSet>
      <dgm:spPr/>
    </dgm:pt>
    <dgm:pt modelId="{DE026AE2-7F99-4850-B735-D971686D816C}" type="pres">
      <dgm:prSet presAssocID="{00EF6B9C-6E25-4376-A147-9127D7FBAE2A}" presName="childText3" presStyleLbl="solidAlignAcc1" presStyleIdx="2" presStyleCnt="3" custScaleX="100076" custScaleY="124935" custLinFactNeighborX="-243" custLinFactNeighborY="19122">
        <dgm:presLayoutVars>
          <dgm:chMax val="0"/>
          <dgm:chPref val="0"/>
          <dgm:bulletEnabled val="1"/>
        </dgm:presLayoutVars>
      </dgm:prSet>
      <dgm:spPr/>
    </dgm:pt>
  </dgm:ptLst>
  <dgm:cxnLst>
    <dgm:cxn modelId="{6A154806-F33B-4E0B-8247-9E5EB5FD639F}" type="presOf" srcId="{FE40D2E6-5294-4C81-A911-9114DA19C29F}" destId="{41C36036-CABB-4D39-BD88-3CC441BBB243}" srcOrd="0" destOrd="5" presId="urn:microsoft.com/office/officeart/2009/3/layout/IncreasingArrowsProcess"/>
    <dgm:cxn modelId="{EC501D0D-4099-42AF-9913-7CAF6ACCD821}" srcId="{F8FAE1BF-B0A3-406E-8B6A-FFFECDBC993F}" destId="{4B50023E-89BD-4A89-B14B-B697E8B6C84B}" srcOrd="2" destOrd="0" parTransId="{E97F9815-0A7A-4B82-9F72-422D4867373B}" sibTransId="{345340E7-A9DA-4A92-BCBF-A865A8AEB04F}"/>
    <dgm:cxn modelId="{40788B0D-697D-44EA-980A-DDFE64824B87}" srcId="{F8FAE1BF-B0A3-406E-8B6A-FFFECDBC993F}" destId="{92701074-C5B0-452D-841A-588AE82172BB}" srcOrd="0" destOrd="0" parTransId="{4A8A9B49-A999-42D8-9393-7DD7C9871CEA}" sibTransId="{286FCA6B-1071-47EC-BF5D-6DA436BA2F98}"/>
    <dgm:cxn modelId="{6C8B1E22-65BE-40BC-89D5-CF62BC1B2353}" type="presOf" srcId="{F8FAE1BF-B0A3-406E-8B6A-FFFECDBC993F}" destId="{6C9D4D39-1A98-4BD7-A8C1-23704CD7916B}" srcOrd="0" destOrd="0" presId="urn:microsoft.com/office/officeart/2009/3/layout/IncreasingArrowsProcess"/>
    <dgm:cxn modelId="{525FFA27-5289-44AC-8734-6CB78A105B72}" srcId="{F8FAE1BF-B0A3-406E-8B6A-FFFECDBC993F}" destId="{9D133D85-C28D-49AF-BDBB-77EF6AB79231}" srcOrd="1" destOrd="0" parTransId="{6CB26958-CFB4-4253-8D20-6EB30D01C8F7}" sibTransId="{6788CC30-8C1B-497C-B954-427DDA54F8C4}"/>
    <dgm:cxn modelId="{A848922E-9514-4B30-A0EC-72F6FF816CEE}" srcId="{F8FAE1BF-B0A3-406E-8B6A-FFFECDBC993F}" destId="{40258674-4178-41B1-8F8C-1C994B834B43}" srcOrd="3" destOrd="0" parTransId="{DD32477C-2B13-4ED0-968B-BB962C56BAE8}" sibTransId="{19122B50-1A1E-458E-B170-378CFC3A8A9F}"/>
    <dgm:cxn modelId="{BC475132-6EFF-4A1E-B35F-05CAE20AD7AC}" type="presOf" srcId="{AEF8FA23-157C-4148-89DB-BBF455B84B7E}" destId="{41C36036-CABB-4D39-BD88-3CC441BBB243}" srcOrd="0" destOrd="6" presId="urn:microsoft.com/office/officeart/2009/3/layout/IncreasingArrowsProcess"/>
    <dgm:cxn modelId="{F64A2C33-D9F7-49F6-86F0-0AECC21A05A7}" srcId="{0DABC8DA-BF9E-446F-85D2-9B1DED524082}" destId="{00EF6B9C-6E25-4376-A147-9127D7FBAE2A}" srcOrd="2" destOrd="0" parTransId="{5D66FC06-71EA-4FE1-982F-DA766BD1BDD8}" sibTransId="{C4304609-2A77-43C8-99E4-235F07F7B69F}"/>
    <dgm:cxn modelId="{4B37713B-3F91-421D-9B70-CA49DF8EAD01}" type="presOf" srcId="{4B50023E-89BD-4A89-B14B-B697E8B6C84B}" destId="{41C36036-CABB-4D39-BD88-3CC441BBB243}" srcOrd="0" destOrd="2" presId="urn:microsoft.com/office/officeart/2009/3/layout/IncreasingArrowsProcess"/>
    <dgm:cxn modelId="{AF11855D-9E8E-442E-B52D-E120DA406932}" type="presOf" srcId="{0DABC8DA-BF9E-446F-85D2-9B1DED524082}" destId="{45CBD8FE-CB80-44E0-909D-46FD3ABBD117}" srcOrd="0" destOrd="0" presId="urn:microsoft.com/office/officeart/2009/3/layout/IncreasingArrowsProcess"/>
    <dgm:cxn modelId="{4610CB5E-B387-40BC-8EA7-D8DD0BA847CB}" type="presOf" srcId="{D52F72D0-12D6-4053-BDC6-C054ACBCC78A}" destId="{DE026AE2-7F99-4850-B735-D971686D816C}" srcOrd="0" destOrd="3" presId="urn:microsoft.com/office/officeart/2009/3/layout/IncreasingArrowsProcess"/>
    <dgm:cxn modelId="{F1432865-7D7C-4E31-9692-228AC12E4427}" srcId="{00EF6B9C-6E25-4376-A147-9127D7FBAE2A}" destId="{BC9744B5-960B-4D4A-B9BD-B7A5DC1F19F7}" srcOrd="2" destOrd="0" parTransId="{4061DB16-EFB9-4DE2-8609-D975F55F53AA}" sibTransId="{E9334C30-6BB6-4CDE-90B0-699EE69D5567}"/>
    <dgm:cxn modelId="{02F98B65-DC1E-4AEE-8789-9184D797593D}" srcId="{00EF6B9C-6E25-4376-A147-9127D7FBAE2A}" destId="{1725FD5A-97F0-49C1-A59F-A9EE38DE135E}" srcOrd="4" destOrd="0" parTransId="{E81CA3F3-46F5-48AE-8368-DAFE21FE20CA}" sibTransId="{AB558B12-CB28-482A-AE81-79338237FFBC}"/>
    <dgm:cxn modelId="{AC49894C-F334-4C2C-BCE7-1CB1E20A25BB}" srcId="{91F9D57F-D517-4A77-94CE-1D5E7707232F}" destId="{55ADFB17-3FCC-42BE-BE98-D6D23A7EF50D}" srcOrd="2" destOrd="0" parTransId="{F2844B45-0323-4DFF-BC38-FAE1284A6A31}" sibTransId="{9F453441-B1CA-41D5-B106-BD01DB1FBD31}"/>
    <dgm:cxn modelId="{763AA54C-5D88-4559-BDA7-264A51A450A3}" type="presOf" srcId="{92701074-C5B0-452D-841A-588AE82172BB}" destId="{41C36036-CABB-4D39-BD88-3CC441BBB243}" srcOrd="0" destOrd="0" presId="urn:microsoft.com/office/officeart/2009/3/layout/IncreasingArrowsProcess"/>
    <dgm:cxn modelId="{A6676C4D-94DF-48B6-8667-BF48D6F2E23E}" srcId="{0DABC8DA-BF9E-446F-85D2-9B1DED524082}" destId="{F8FAE1BF-B0A3-406E-8B6A-FFFECDBC993F}" srcOrd="1" destOrd="0" parTransId="{B3191609-B569-4E5D-93CD-AAAFF840CE9D}" sibTransId="{84A2349D-B9AF-420B-8F0B-4AE8A9BB1276}"/>
    <dgm:cxn modelId="{22EEFC71-F52D-4BCC-A163-8D7754DBA436}" srcId="{00EF6B9C-6E25-4376-A147-9127D7FBAE2A}" destId="{8E468C1A-97AB-4294-9918-76DC06D32DAD}" srcOrd="0" destOrd="0" parTransId="{74C93656-DD41-4D72-87C8-8A9E5B3EB897}" sibTransId="{DE877996-8C53-4406-886C-EA139830984A}"/>
    <dgm:cxn modelId="{0EBA5D76-3FF5-4CD3-93D1-781F491681D9}" type="presOf" srcId="{9F4DBA0A-6B06-404F-AE63-A1410530F20B}" destId="{DE026AE2-7F99-4850-B735-D971686D816C}" srcOrd="0" destOrd="1" presId="urn:microsoft.com/office/officeart/2009/3/layout/IncreasingArrowsProcess"/>
    <dgm:cxn modelId="{76BC298C-CC33-4FC0-9C77-4861A318854D}" type="presOf" srcId="{9D133D85-C28D-49AF-BDBB-77EF6AB79231}" destId="{41C36036-CABB-4D39-BD88-3CC441BBB243}" srcOrd="0" destOrd="1" presId="urn:microsoft.com/office/officeart/2009/3/layout/IncreasingArrowsProcess"/>
    <dgm:cxn modelId="{9F98E794-61DF-4152-871F-DBAD1D5849EE}" type="presOf" srcId="{1725FD5A-97F0-49C1-A59F-A9EE38DE135E}" destId="{DE026AE2-7F99-4850-B735-D971686D816C}" srcOrd="0" destOrd="4" presId="urn:microsoft.com/office/officeart/2009/3/layout/IncreasingArrowsProcess"/>
    <dgm:cxn modelId="{136EC897-2D0A-49AF-ABED-5E5480D202CC}" srcId="{F8FAE1BF-B0A3-406E-8B6A-FFFECDBC993F}" destId="{FE40D2E6-5294-4C81-A911-9114DA19C29F}" srcOrd="5" destOrd="0" parTransId="{775871BC-5417-4BB2-B822-D5599473D563}" sibTransId="{EF8A6780-29C4-493B-8045-FAFC1E033376}"/>
    <dgm:cxn modelId="{A72F2699-651E-42EF-BF9A-8CAA58C5EC80}" srcId="{F8FAE1BF-B0A3-406E-8B6A-FFFECDBC993F}" destId="{3F5E344C-15F6-4265-9607-376C04BB1034}" srcOrd="7" destOrd="0" parTransId="{074F70A5-A9AF-4089-BF09-B9B0903A51EC}" sibTransId="{7B1322C2-FC22-4485-B0AA-2FC52D2A9AD0}"/>
    <dgm:cxn modelId="{A772909A-CCAF-40A7-87F9-154B0A5716C1}" srcId="{91F9D57F-D517-4A77-94CE-1D5E7707232F}" destId="{816F8124-D101-4B09-883D-548782E5B02A}" srcOrd="0" destOrd="0" parTransId="{7D8434FF-31BF-4945-B1AD-FAC0998F08BC}" sibTransId="{7CDE6070-94C8-49C6-A48F-2101714B00CE}"/>
    <dgm:cxn modelId="{0A3BC49C-D35B-4421-9AD4-DD50DF0F4D2C}" type="presOf" srcId="{BC9744B5-960B-4D4A-B9BD-B7A5DC1F19F7}" destId="{DE026AE2-7F99-4850-B735-D971686D816C}" srcOrd="0" destOrd="2" presId="urn:microsoft.com/office/officeart/2009/3/layout/IncreasingArrowsProcess"/>
    <dgm:cxn modelId="{C2953A9D-5EE2-403F-893B-EDF89A09A47E}" srcId="{0DABC8DA-BF9E-446F-85D2-9B1DED524082}" destId="{91F9D57F-D517-4A77-94CE-1D5E7707232F}" srcOrd="0" destOrd="0" parTransId="{91FB7A69-6C1D-43B8-B302-45ACE297F985}" sibTransId="{A724EE7C-9F80-4E19-BD5F-1038EAF9C00E}"/>
    <dgm:cxn modelId="{05FAE1A1-948F-445E-B277-FF763DDA570D}" srcId="{F8FAE1BF-B0A3-406E-8B6A-FFFECDBC993F}" destId="{AEF8FA23-157C-4148-89DB-BBF455B84B7E}" srcOrd="6" destOrd="0" parTransId="{488906D0-B523-4900-8233-00FD413590BB}" sibTransId="{AF827457-AF1B-4371-86BD-F9CABCC0DF2D}"/>
    <dgm:cxn modelId="{B41CAAAA-4C69-4CDC-8D5A-D0ECD0D55CC7}" type="presOf" srcId="{00EF6B9C-6E25-4376-A147-9127D7FBAE2A}" destId="{3E06813F-58A4-40E1-A96C-F5B0E045A267}" srcOrd="0" destOrd="0" presId="urn:microsoft.com/office/officeart/2009/3/layout/IncreasingArrowsProcess"/>
    <dgm:cxn modelId="{D3D5B0B5-9AA0-496A-AF8E-A74D532B1667}" type="presOf" srcId="{91F9D57F-D517-4A77-94CE-1D5E7707232F}" destId="{B3654089-2338-4E08-87A1-9F3462276384}" srcOrd="0" destOrd="0" presId="urn:microsoft.com/office/officeart/2009/3/layout/IncreasingArrowsProcess"/>
    <dgm:cxn modelId="{B8CCCAB7-7A6D-470A-8B8F-6721D842CB09}" type="presOf" srcId="{40258674-4178-41B1-8F8C-1C994B834B43}" destId="{41C36036-CABB-4D39-BD88-3CC441BBB243}" srcOrd="0" destOrd="3" presId="urn:microsoft.com/office/officeart/2009/3/layout/IncreasingArrowsProcess"/>
    <dgm:cxn modelId="{2B1DDFB8-C2E4-4ADF-82A5-14BF34CCA6CC}" srcId="{00EF6B9C-6E25-4376-A147-9127D7FBAE2A}" destId="{D52F72D0-12D6-4053-BDC6-C054ACBCC78A}" srcOrd="3" destOrd="0" parTransId="{D5ACF535-E5A0-45F8-A94D-D0085F9FA0A0}" sibTransId="{76775F93-634F-485D-BBB8-7E807B28683F}"/>
    <dgm:cxn modelId="{F5A507BE-B1F5-4952-9907-993F30824064}" srcId="{91F9D57F-D517-4A77-94CE-1D5E7707232F}" destId="{5D02025E-A200-4ECA-A438-B5AC7D9E104C}" srcOrd="1" destOrd="0" parTransId="{108EC2C5-3656-4D47-9E28-60AAC03E1A9B}" sibTransId="{7C034F90-DA45-4C17-BF3B-23E6D6F3681E}"/>
    <dgm:cxn modelId="{F7F581D4-BE9E-4B14-AB4C-4FA3066E3C2E}" type="presOf" srcId="{51D41FFD-BC0A-459D-B1C8-BBBA7AA9130F}" destId="{41C36036-CABB-4D39-BD88-3CC441BBB243}" srcOrd="0" destOrd="4" presId="urn:microsoft.com/office/officeart/2009/3/layout/IncreasingArrowsProcess"/>
    <dgm:cxn modelId="{AEF78FD9-978B-4BC2-9EBE-B2770EBBD489}" srcId="{00EF6B9C-6E25-4376-A147-9127D7FBAE2A}" destId="{9F4DBA0A-6B06-404F-AE63-A1410530F20B}" srcOrd="1" destOrd="0" parTransId="{4B274306-621A-45D3-B4F4-89B90B3D4C17}" sibTransId="{2420FBA4-B9A5-44ED-A8F9-15C32B6ED34D}"/>
    <dgm:cxn modelId="{3B3F0DDB-B6C6-47E4-A26D-0C9D46BCB354}" srcId="{F8FAE1BF-B0A3-406E-8B6A-FFFECDBC993F}" destId="{51D41FFD-BC0A-459D-B1C8-BBBA7AA9130F}" srcOrd="4" destOrd="0" parTransId="{AFE48D09-5908-4FBF-A778-EF282E13EAAF}" sibTransId="{28D8268D-FE11-4C2D-AF3B-CB74DA994058}"/>
    <dgm:cxn modelId="{CAF5BEDC-4582-4455-8B20-92EC96A44F53}" type="presOf" srcId="{3F5E344C-15F6-4265-9607-376C04BB1034}" destId="{41C36036-CABB-4D39-BD88-3CC441BBB243}" srcOrd="0" destOrd="7" presId="urn:microsoft.com/office/officeart/2009/3/layout/IncreasingArrowsProcess"/>
    <dgm:cxn modelId="{DE264CF1-05C8-4680-8947-2A980DA20E6A}" type="presOf" srcId="{5D02025E-A200-4ECA-A438-B5AC7D9E104C}" destId="{6301F88A-98C0-40D2-83A1-DF219103272A}" srcOrd="0" destOrd="1" presId="urn:microsoft.com/office/officeart/2009/3/layout/IncreasingArrowsProcess"/>
    <dgm:cxn modelId="{FC378DF9-B17B-4FFB-8202-C97F4CEC5211}" type="presOf" srcId="{55ADFB17-3FCC-42BE-BE98-D6D23A7EF50D}" destId="{6301F88A-98C0-40D2-83A1-DF219103272A}" srcOrd="0" destOrd="2" presId="urn:microsoft.com/office/officeart/2009/3/layout/IncreasingArrowsProcess"/>
    <dgm:cxn modelId="{C07C70FD-486A-49EA-A9A2-C41857B9C061}" type="presOf" srcId="{8E468C1A-97AB-4294-9918-76DC06D32DAD}" destId="{DE026AE2-7F99-4850-B735-D971686D816C}" srcOrd="0" destOrd="0" presId="urn:microsoft.com/office/officeart/2009/3/layout/IncreasingArrowsProcess"/>
    <dgm:cxn modelId="{7643EDFD-3BB1-4F6F-A274-EC2040FC1A62}" type="presOf" srcId="{816F8124-D101-4B09-883D-548782E5B02A}" destId="{6301F88A-98C0-40D2-83A1-DF219103272A}" srcOrd="0" destOrd="0" presId="urn:microsoft.com/office/officeart/2009/3/layout/IncreasingArrowsProcess"/>
    <dgm:cxn modelId="{CB6CC4C8-2547-47DB-97FB-D1F6245C5031}" type="presParOf" srcId="{45CBD8FE-CB80-44E0-909D-46FD3ABBD117}" destId="{B3654089-2338-4E08-87A1-9F3462276384}" srcOrd="0" destOrd="0" presId="urn:microsoft.com/office/officeart/2009/3/layout/IncreasingArrowsProcess"/>
    <dgm:cxn modelId="{E51C1258-BA35-4F2A-A860-4531AFA0C00B}" type="presParOf" srcId="{45CBD8FE-CB80-44E0-909D-46FD3ABBD117}" destId="{6301F88A-98C0-40D2-83A1-DF219103272A}" srcOrd="1" destOrd="0" presId="urn:microsoft.com/office/officeart/2009/3/layout/IncreasingArrowsProcess"/>
    <dgm:cxn modelId="{27DCF2E5-6AB2-4551-BFD0-BFC8B54605E4}" type="presParOf" srcId="{45CBD8FE-CB80-44E0-909D-46FD3ABBD117}" destId="{6C9D4D39-1A98-4BD7-A8C1-23704CD7916B}" srcOrd="2" destOrd="0" presId="urn:microsoft.com/office/officeart/2009/3/layout/IncreasingArrowsProcess"/>
    <dgm:cxn modelId="{420C0C54-DD95-4F24-9281-A65249B01A0A}" type="presParOf" srcId="{45CBD8FE-CB80-44E0-909D-46FD3ABBD117}" destId="{41C36036-CABB-4D39-BD88-3CC441BBB243}" srcOrd="3" destOrd="0" presId="urn:microsoft.com/office/officeart/2009/3/layout/IncreasingArrowsProcess"/>
    <dgm:cxn modelId="{0DF0CDC7-06F6-437E-9131-AC5B1C17F8CD}" type="presParOf" srcId="{45CBD8FE-CB80-44E0-909D-46FD3ABBD117}" destId="{3E06813F-58A4-40E1-A96C-F5B0E045A267}" srcOrd="4" destOrd="0" presId="urn:microsoft.com/office/officeart/2009/3/layout/IncreasingArrowsProcess"/>
    <dgm:cxn modelId="{73E9AEFA-1AAD-415D-87A5-79476969DA96}" type="presParOf" srcId="{45CBD8FE-CB80-44E0-909D-46FD3ABBD117}" destId="{DE026AE2-7F99-4850-B735-D971686D816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54089-2338-4E08-87A1-9F3462276384}">
      <dsp:nvSpPr>
        <dsp:cNvPr id="0" name=""/>
        <dsp:cNvSpPr/>
      </dsp:nvSpPr>
      <dsp:spPr>
        <a:xfrm>
          <a:off x="23671" y="0"/>
          <a:ext cx="2926012" cy="1145319"/>
        </a:xfrm>
        <a:prstGeom prst="rightArrow">
          <a:avLst>
            <a:gd name="adj1" fmla="val 50000"/>
            <a:gd name="adj2" fmla="val 5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254000" bIns="181819" numCol="1" spcCol="1270" anchor="ctr" anchorCtr="0">
          <a:noAutofit/>
        </a:bodyPr>
        <a:lstStyle/>
        <a:p>
          <a:pPr marL="0" lvl="0" indent="0" algn="l" defTabSz="666750">
            <a:lnSpc>
              <a:spcPct val="90000"/>
            </a:lnSpc>
            <a:spcBef>
              <a:spcPct val="0"/>
            </a:spcBef>
            <a:spcAft>
              <a:spcPct val="35000"/>
            </a:spcAft>
            <a:buNone/>
          </a:pPr>
          <a:r>
            <a:rPr lang="fr-FR" sz="1500" b="1" kern="1200" dirty="0">
              <a:latin typeface="+mj-lt"/>
            </a:rPr>
            <a:t>Pilotage &amp; Préparation</a:t>
          </a:r>
        </a:p>
      </dsp:txBody>
      <dsp:txXfrm>
        <a:off x="23671" y="286330"/>
        <a:ext cx="2639682" cy="572659"/>
      </dsp:txXfrm>
    </dsp:sp>
    <dsp:sp modelId="{6301F88A-98C0-40D2-83A1-DF219103272A}">
      <dsp:nvSpPr>
        <dsp:cNvPr id="0" name=""/>
        <dsp:cNvSpPr/>
      </dsp:nvSpPr>
      <dsp:spPr>
        <a:xfrm>
          <a:off x="21981" y="822992"/>
          <a:ext cx="2422011" cy="3141361"/>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r-FR" sz="1100" b="1" kern="1200" dirty="0">
              <a:latin typeface="+mj-lt"/>
            </a:rPr>
            <a:t>Décembre 2023</a:t>
          </a:r>
        </a:p>
        <a:p>
          <a:pPr marL="0" lvl="0" indent="0" algn="l" defTabSz="488950">
            <a:lnSpc>
              <a:spcPct val="90000"/>
            </a:lnSpc>
            <a:spcBef>
              <a:spcPct val="0"/>
            </a:spcBef>
            <a:spcAft>
              <a:spcPct val="35000"/>
            </a:spcAft>
            <a:buNone/>
          </a:pPr>
          <a:r>
            <a:rPr lang="fr-FR" sz="1100" kern="1200" dirty="0">
              <a:latin typeface="+mj-lt"/>
            </a:rPr>
            <a:t>Synthèse des éléments du pré-diagnostic collectés par le Copil Formation-Accompagnement à l’origine du projet</a:t>
          </a:r>
        </a:p>
        <a:p>
          <a:pPr marL="0" lvl="0" indent="0" algn="l" defTabSz="488950">
            <a:lnSpc>
              <a:spcPct val="90000"/>
            </a:lnSpc>
            <a:spcBef>
              <a:spcPct val="0"/>
            </a:spcBef>
            <a:spcAft>
              <a:spcPct val="35000"/>
            </a:spcAft>
            <a:buNone/>
          </a:pPr>
          <a:r>
            <a:rPr lang="fr-FR" sz="1100" kern="1200" dirty="0">
              <a:latin typeface="+mj-lt"/>
            </a:rPr>
            <a:t>Affinage du périmètre du diagnostic</a:t>
          </a:r>
        </a:p>
        <a:p>
          <a:pPr marL="0" lvl="0" indent="0" algn="l" defTabSz="488950">
            <a:lnSpc>
              <a:spcPct val="90000"/>
            </a:lnSpc>
            <a:spcBef>
              <a:spcPct val="0"/>
            </a:spcBef>
            <a:spcAft>
              <a:spcPct val="35000"/>
            </a:spcAft>
            <a:buNone/>
          </a:pPr>
          <a:r>
            <a:rPr lang="fr-FR" sz="1100" kern="1200" dirty="0">
              <a:latin typeface="+mj-lt"/>
            </a:rPr>
            <a:t>Constitution de la base de données et de l’échantillon pour les entretiens</a:t>
          </a:r>
        </a:p>
        <a:p>
          <a:pPr marL="0" lvl="0" indent="0" algn="l" defTabSz="488950">
            <a:lnSpc>
              <a:spcPct val="90000"/>
            </a:lnSpc>
            <a:spcBef>
              <a:spcPct val="0"/>
            </a:spcBef>
            <a:spcAft>
              <a:spcPct val="35000"/>
            </a:spcAft>
            <a:buNone/>
          </a:pPr>
          <a:r>
            <a:rPr lang="fr-FR" sz="1100" kern="1200" dirty="0">
              <a:latin typeface="+mj-lt"/>
            </a:rPr>
            <a:t>Constitution des comités porteurs du projet</a:t>
          </a:r>
        </a:p>
        <a:p>
          <a:pPr marL="0" lvl="0" indent="0" algn="l" defTabSz="488950">
            <a:lnSpc>
              <a:spcPct val="90000"/>
            </a:lnSpc>
            <a:spcBef>
              <a:spcPct val="0"/>
            </a:spcBef>
            <a:spcAft>
              <a:spcPct val="35000"/>
            </a:spcAft>
            <a:buNone/>
          </a:pPr>
          <a:endParaRPr lang="fr-FR" sz="1100" b="1" kern="1200" dirty="0">
            <a:latin typeface="+mj-lt"/>
          </a:endParaRPr>
        </a:p>
        <a:p>
          <a:pPr marL="0" lvl="0" indent="0" algn="l" defTabSz="488950">
            <a:lnSpc>
              <a:spcPct val="90000"/>
            </a:lnSpc>
            <a:spcBef>
              <a:spcPct val="0"/>
            </a:spcBef>
            <a:spcAft>
              <a:spcPct val="35000"/>
            </a:spcAft>
            <a:buNone/>
          </a:pPr>
          <a:r>
            <a:rPr lang="fr-FR" sz="1100" b="1" kern="1200" dirty="0">
              <a:latin typeface="+mj-lt"/>
            </a:rPr>
            <a:t>Janvier-Février 2024</a:t>
          </a:r>
        </a:p>
        <a:p>
          <a:pPr marL="0" lvl="0" indent="0" algn="l" defTabSz="488950">
            <a:lnSpc>
              <a:spcPct val="90000"/>
            </a:lnSpc>
            <a:spcBef>
              <a:spcPct val="0"/>
            </a:spcBef>
            <a:spcAft>
              <a:spcPct val="35000"/>
            </a:spcAft>
            <a:buNone/>
          </a:pPr>
          <a:r>
            <a:rPr lang="fr-FR" sz="1100" kern="1200" dirty="0">
              <a:latin typeface="+mj-lt"/>
            </a:rPr>
            <a:t>Validation du périmètre et du cadrage du diagnostic par le comité de suivi inaugural</a:t>
          </a:r>
          <a:endParaRPr lang="fr-FR" sz="1100" b="1" kern="1200" dirty="0">
            <a:latin typeface="+mj-lt"/>
          </a:endParaRPr>
        </a:p>
        <a:p>
          <a:pPr marL="0" lvl="0" indent="0" algn="l" defTabSz="488950">
            <a:lnSpc>
              <a:spcPct val="90000"/>
            </a:lnSpc>
            <a:spcBef>
              <a:spcPct val="0"/>
            </a:spcBef>
            <a:spcAft>
              <a:spcPct val="35000"/>
            </a:spcAft>
            <a:buNone/>
          </a:pPr>
          <a:r>
            <a:rPr lang="fr-FR" sz="1100" kern="1200" dirty="0">
              <a:latin typeface="+mj-lt"/>
            </a:rPr>
            <a:t>Calibrage de la méthodologie par le prestataire, en lien avec le comité de suivi</a:t>
          </a:r>
        </a:p>
        <a:p>
          <a:pPr marL="0" lvl="0" indent="0" algn="l" defTabSz="444500">
            <a:lnSpc>
              <a:spcPct val="90000"/>
            </a:lnSpc>
            <a:spcBef>
              <a:spcPct val="0"/>
            </a:spcBef>
            <a:spcAft>
              <a:spcPct val="35000"/>
            </a:spcAft>
            <a:buNone/>
          </a:pPr>
          <a:endParaRPr lang="fr-FR" sz="1000" kern="1200" dirty="0"/>
        </a:p>
        <a:p>
          <a:pPr marL="0" lvl="0" indent="0" algn="l" defTabSz="444500">
            <a:lnSpc>
              <a:spcPct val="90000"/>
            </a:lnSpc>
            <a:spcBef>
              <a:spcPct val="0"/>
            </a:spcBef>
            <a:spcAft>
              <a:spcPct val="35000"/>
            </a:spcAft>
            <a:buNone/>
          </a:pPr>
          <a:endParaRPr lang="fr-FR" sz="1000" kern="1200" dirty="0"/>
        </a:p>
      </dsp:txBody>
      <dsp:txXfrm>
        <a:off x="21981" y="822992"/>
        <a:ext cx="2422011" cy="3141361"/>
      </dsp:txXfrm>
    </dsp:sp>
    <dsp:sp modelId="{6C9D4D39-1A98-4BD7-A8C1-23704CD7916B}">
      <dsp:nvSpPr>
        <dsp:cNvPr id="0" name=""/>
        <dsp:cNvSpPr/>
      </dsp:nvSpPr>
      <dsp:spPr>
        <a:xfrm>
          <a:off x="2443661" y="727290"/>
          <a:ext cx="2949394" cy="1145319"/>
        </a:xfrm>
        <a:prstGeom prst="rightArrow">
          <a:avLst>
            <a:gd name="adj1" fmla="val 50000"/>
            <a:gd name="adj2" fmla="val 5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254000" bIns="181819" numCol="1" spcCol="1270" anchor="ctr" anchorCtr="0">
          <a:noAutofit/>
        </a:bodyPr>
        <a:lstStyle/>
        <a:p>
          <a:pPr marL="0" lvl="0" indent="0" algn="l" defTabSz="666750">
            <a:lnSpc>
              <a:spcPct val="90000"/>
            </a:lnSpc>
            <a:spcBef>
              <a:spcPct val="0"/>
            </a:spcBef>
            <a:spcAft>
              <a:spcPct val="35000"/>
            </a:spcAft>
            <a:buNone/>
          </a:pPr>
          <a:r>
            <a:rPr lang="fr-FR" sz="1500" b="1" kern="1200" dirty="0">
              <a:latin typeface="+mj-lt"/>
            </a:rPr>
            <a:t>Réalisation</a:t>
          </a:r>
        </a:p>
      </dsp:txBody>
      <dsp:txXfrm>
        <a:off x="2443661" y="1013620"/>
        <a:ext cx="2663064" cy="572659"/>
      </dsp:txXfrm>
    </dsp:sp>
    <dsp:sp modelId="{41C36036-CABB-4D39-BD88-3CC441BBB243}">
      <dsp:nvSpPr>
        <dsp:cNvPr id="0" name=""/>
        <dsp:cNvSpPr/>
      </dsp:nvSpPr>
      <dsp:spPr>
        <a:xfrm>
          <a:off x="2443071" y="1463318"/>
          <a:ext cx="2422156" cy="4050734"/>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r-FR" sz="1100" b="1" kern="1200" dirty="0">
              <a:latin typeface="+mj-lt"/>
            </a:rPr>
            <a:t>Mars 2024</a:t>
          </a:r>
          <a:endParaRPr lang="fr-FR" sz="1100" kern="1200" dirty="0">
            <a:latin typeface="+mj-lt"/>
          </a:endParaRPr>
        </a:p>
        <a:p>
          <a:pPr marL="0" lvl="0" indent="0" algn="l" defTabSz="488950">
            <a:lnSpc>
              <a:spcPct val="90000"/>
            </a:lnSpc>
            <a:spcBef>
              <a:spcPct val="0"/>
            </a:spcBef>
            <a:spcAft>
              <a:spcPct val="35000"/>
            </a:spcAft>
            <a:buNone/>
          </a:pPr>
          <a:r>
            <a:rPr lang="fr-FR" sz="1100" kern="1200" dirty="0">
              <a:latin typeface="+mj-lt"/>
            </a:rPr>
            <a:t>Elaboration des grilles d’entretien et des questionnaires</a:t>
          </a:r>
        </a:p>
        <a:p>
          <a:pPr marL="0" lvl="0" indent="0" algn="l" defTabSz="488950">
            <a:lnSpc>
              <a:spcPct val="90000"/>
            </a:lnSpc>
            <a:spcBef>
              <a:spcPct val="0"/>
            </a:spcBef>
            <a:spcAft>
              <a:spcPct val="35000"/>
            </a:spcAft>
            <a:buNone/>
          </a:pPr>
          <a:r>
            <a:rPr lang="fr-FR" sz="1100" kern="1200" dirty="0">
              <a:latin typeface="+mj-lt"/>
            </a:rPr>
            <a:t>Test par le comité opérationnel</a:t>
          </a:r>
        </a:p>
        <a:p>
          <a:pPr marL="0" lvl="0" indent="0" algn="l" defTabSz="488950">
            <a:lnSpc>
              <a:spcPct val="90000"/>
            </a:lnSpc>
            <a:spcBef>
              <a:spcPct val="0"/>
            </a:spcBef>
            <a:spcAft>
              <a:spcPct val="35000"/>
            </a:spcAft>
            <a:buNone/>
          </a:pPr>
          <a:r>
            <a:rPr lang="fr-FR" sz="1100" kern="1200" dirty="0">
              <a:latin typeface="Calibri Light" panose="020F0302020204030204"/>
              <a:ea typeface="+mn-ea"/>
              <a:cs typeface="+mn-cs"/>
            </a:rPr>
            <a:t>Mise en place technique du recueil des données</a:t>
          </a:r>
        </a:p>
        <a:p>
          <a:pPr marL="0" lvl="0" indent="0" algn="l" defTabSz="488950">
            <a:lnSpc>
              <a:spcPct val="90000"/>
            </a:lnSpc>
            <a:spcBef>
              <a:spcPct val="0"/>
            </a:spcBef>
            <a:spcAft>
              <a:spcPct val="35000"/>
            </a:spcAft>
            <a:buNone/>
          </a:pPr>
          <a:r>
            <a:rPr lang="fr-FR" sz="1100" kern="1200" dirty="0">
              <a:latin typeface="Calibri Light" panose="020F0302020204030204"/>
              <a:ea typeface="+mn-ea"/>
              <a:cs typeface="+mn-cs"/>
            </a:rPr>
            <a:t>Réalisation de la cartographie de l’offre de formation en Hauts-de-France</a:t>
          </a:r>
        </a:p>
        <a:p>
          <a:pPr marL="0" lvl="0" indent="0" algn="l" defTabSz="488950">
            <a:lnSpc>
              <a:spcPct val="90000"/>
            </a:lnSpc>
            <a:spcBef>
              <a:spcPct val="0"/>
            </a:spcBef>
            <a:spcAft>
              <a:spcPct val="35000"/>
            </a:spcAft>
            <a:buNone/>
          </a:pPr>
          <a:endParaRPr lang="fr-FR" sz="1100" kern="1200" dirty="0">
            <a:latin typeface="+mj-lt"/>
          </a:endParaRPr>
        </a:p>
        <a:p>
          <a:pPr marL="0" lvl="0" indent="0" algn="l" defTabSz="488950">
            <a:lnSpc>
              <a:spcPct val="90000"/>
            </a:lnSpc>
            <a:spcBef>
              <a:spcPct val="0"/>
            </a:spcBef>
            <a:spcAft>
              <a:spcPct val="35000"/>
            </a:spcAft>
            <a:buNone/>
          </a:pPr>
          <a:r>
            <a:rPr lang="fr-FR" sz="1100" b="1" kern="1200" dirty="0">
              <a:latin typeface="+mj-lt"/>
            </a:rPr>
            <a:t>Avril à Juin 2024</a:t>
          </a:r>
        </a:p>
        <a:p>
          <a:pPr marL="0" lvl="0" indent="0" algn="l" defTabSz="488950">
            <a:lnSpc>
              <a:spcPct val="90000"/>
            </a:lnSpc>
            <a:spcBef>
              <a:spcPct val="0"/>
            </a:spcBef>
            <a:spcAft>
              <a:spcPct val="35000"/>
            </a:spcAft>
            <a:buNone/>
          </a:pPr>
          <a:r>
            <a:rPr lang="fr-FR" sz="1100" kern="1200" dirty="0">
              <a:latin typeface="+mj-lt"/>
            </a:rPr>
            <a:t>Collecte des données qualitatives</a:t>
          </a:r>
        </a:p>
        <a:p>
          <a:pPr marL="0" lvl="0" indent="0" algn="l" defTabSz="488950">
            <a:lnSpc>
              <a:spcPct val="90000"/>
            </a:lnSpc>
            <a:spcBef>
              <a:spcPct val="0"/>
            </a:spcBef>
            <a:spcAft>
              <a:spcPct val="35000"/>
            </a:spcAft>
            <a:buNone/>
          </a:pPr>
          <a:r>
            <a:rPr lang="fr-FR" sz="1100" kern="1200" dirty="0">
              <a:latin typeface="+mj-lt"/>
            </a:rPr>
            <a:t>Calibrage des outils de traitement et d’analyse</a:t>
          </a:r>
        </a:p>
        <a:p>
          <a:pPr marL="0" lvl="0" indent="0" algn="l" defTabSz="488950">
            <a:lnSpc>
              <a:spcPct val="90000"/>
            </a:lnSpc>
            <a:spcBef>
              <a:spcPct val="0"/>
            </a:spcBef>
            <a:spcAft>
              <a:spcPct val="35000"/>
            </a:spcAft>
            <a:buNone/>
          </a:pPr>
          <a:r>
            <a:rPr lang="fr-FR" sz="1100" kern="1200" dirty="0">
              <a:latin typeface="+mj-lt"/>
            </a:rPr>
            <a:t>Réunion des comités pour présentation des résultats intermédiaires</a:t>
          </a:r>
        </a:p>
        <a:p>
          <a:pPr marL="0" lvl="0" indent="0" algn="l" defTabSz="488950">
            <a:lnSpc>
              <a:spcPct val="90000"/>
            </a:lnSpc>
            <a:spcBef>
              <a:spcPct val="0"/>
            </a:spcBef>
            <a:spcAft>
              <a:spcPct val="35000"/>
            </a:spcAft>
            <a:buNone/>
          </a:pPr>
          <a:endParaRPr lang="fr-FR" sz="1100" b="1" kern="1200" dirty="0">
            <a:latin typeface="+mj-lt"/>
          </a:endParaRPr>
        </a:p>
        <a:p>
          <a:pPr marL="0" lvl="0" indent="0" algn="l" defTabSz="488950">
            <a:lnSpc>
              <a:spcPct val="90000"/>
            </a:lnSpc>
            <a:spcBef>
              <a:spcPct val="0"/>
            </a:spcBef>
            <a:spcAft>
              <a:spcPct val="35000"/>
            </a:spcAft>
            <a:buNone/>
          </a:pPr>
          <a:r>
            <a:rPr lang="fr-FR" sz="1100" b="1" kern="1200" dirty="0">
              <a:latin typeface="+mj-lt"/>
            </a:rPr>
            <a:t>Juillet-Août 2024</a:t>
          </a:r>
          <a:endParaRPr lang="fr-FR" sz="1100" kern="1200" dirty="0">
            <a:latin typeface="+mj-lt"/>
          </a:endParaRPr>
        </a:p>
        <a:p>
          <a:pPr marL="0" lvl="0" indent="0" algn="l" defTabSz="488950">
            <a:lnSpc>
              <a:spcPct val="90000"/>
            </a:lnSpc>
            <a:spcBef>
              <a:spcPct val="0"/>
            </a:spcBef>
            <a:spcAft>
              <a:spcPct val="35000"/>
            </a:spcAft>
            <a:buNone/>
          </a:pPr>
          <a:r>
            <a:rPr lang="fr-FR" sz="1100" kern="1200" dirty="0">
              <a:latin typeface="+mj-lt"/>
            </a:rPr>
            <a:t>Nettoyage, traitement et analyse des données</a:t>
          </a:r>
        </a:p>
        <a:p>
          <a:pPr marL="0" lvl="0" indent="0" algn="l" defTabSz="488950">
            <a:lnSpc>
              <a:spcPct val="90000"/>
            </a:lnSpc>
            <a:spcBef>
              <a:spcPct val="0"/>
            </a:spcBef>
            <a:spcAft>
              <a:spcPct val="35000"/>
            </a:spcAft>
            <a:buNone/>
          </a:pPr>
          <a:r>
            <a:rPr lang="fr-FR" sz="1100" kern="1200" dirty="0">
              <a:latin typeface="+mj-lt"/>
            </a:rPr>
            <a:t>Restitution des résultats au comité de suivi pour validation</a:t>
          </a:r>
        </a:p>
      </dsp:txBody>
      <dsp:txXfrm>
        <a:off x="2443071" y="1463318"/>
        <a:ext cx="2422156" cy="4050734"/>
      </dsp:txXfrm>
    </dsp:sp>
    <dsp:sp modelId="{3E06813F-58A4-40E1-A96C-F5B0E045A267}">
      <dsp:nvSpPr>
        <dsp:cNvPr id="0" name=""/>
        <dsp:cNvSpPr/>
      </dsp:nvSpPr>
      <dsp:spPr>
        <a:xfrm>
          <a:off x="4875040" y="1491772"/>
          <a:ext cx="2975802" cy="1145319"/>
        </a:xfrm>
        <a:prstGeom prst="rightArrow">
          <a:avLst>
            <a:gd name="adj1" fmla="val 50000"/>
            <a:gd name="adj2" fmla="val 5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254000" bIns="181819" numCol="1" spcCol="1270" anchor="ctr" anchorCtr="0">
          <a:noAutofit/>
        </a:bodyPr>
        <a:lstStyle/>
        <a:p>
          <a:pPr marL="0" lvl="0" indent="0" algn="l" defTabSz="666750">
            <a:lnSpc>
              <a:spcPct val="90000"/>
            </a:lnSpc>
            <a:spcBef>
              <a:spcPct val="0"/>
            </a:spcBef>
            <a:spcAft>
              <a:spcPct val="35000"/>
            </a:spcAft>
            <a:buNone/>
          </a:pPr>
          <a:r>
            <a:rPr lang="fr-FR" sz="1500" b="1" kern="1200" dirty="0">
              <a:latin typeface="+mj-lt"/>
            </a:rPr>
            <a:t>Valorisation &amp; Évaluation</a:t>
          </a:r>
        </a:p>
      </dsp:txBody>
      <dsp:txXfrm>
        <a:off x="4875040" y="1778102"/>
        <a:ext cx="2689472" cy="572659"/>
      </dsp:txXfrm>
    </dsp:sp>
    <dsp:sp modelId="{DE026AE2-7F99-4850-B735-D971686D816C}">
      <dsp:nvSpPr>
        <dsp:cNvPr id="0" name=""/>
        <dsp:cNvSpPr/>
      </dsp:nvSpPr>
      <dsp:spPr>
        <a:xfrm>
          <a:off x="4871284" y="2351699"/>
          <a:ext cx="2423997" cy="2716108"/>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r-FR" sz="1100" b="1" kern="1200" dirty="0">
              <a:latin typeface="+mj-lt"/>
            </a:rPr>
            <a:t>Septembre-Octobre 2024</a:t>
          </a:r>
          <a:endParaRPr lang="fr-FR" sz="1100" kern="1200" dirty="0">
            <a:latin typeface="+mj-lt"/>
          </a:endParaRPr>
        </a:p>
        <a:p>
          <a:pPr marL="0" lvl="0" indent="0" algn="l" defTabSz="488950">
            <a:lnSpc>
              <a:spcPct val="90000"/>
            </a:lnSpc>
            <a:spcBef>
              <a:spcPct val="0"/>
            </a:spcBef>
            <a:spcAft>
              <a:spcPct val="35000"/>
            </a:spcAft>
            <a:buNone/>
          </a:pPr>
          <a:r>
            <a:rPr lang="fr-FR" sz="1100" kern="1200" dirty="0">
              <a:latin typeface="+mj-lt"/>
            </a:rPr>
            <a:t>Rédaction du rapport final et de la synthèse par le prestataire</a:t>
          </a:r>
        </a:p>
        <a:p>
          <a:pPr marL="0" lvl="0" indent="0" algn="l" defTabSz="488950">
            <a:lnSpc>
              <a:spcPct val="90000"/>
            </a:lnSpc>
            <a:spcBef>
              <a:spcPct val="0"/>
            </a:spcBef>
            <a:spcAft>
              <a:spcPct val="35000"/>
            </a:spcAft>
            <a:buNone/>
          </a:pPr>
          <a:r>
            <a:rPr lang="fr-FR" sz="1100" kern="1200" dirty="0">
              <a:latin typeface="+mj-lt"/>
            </a:rPr>
            <a:t>Traitement graphique (et cartographique éventuel)</a:t>
          </a:r>
        </a:p>
        <a:p>
          <a:pPr marL="0" lvl="0" indent="0" algn="l" defTabSz="488950">
            <a:lnSpc>
              <a:spcPct val="90000"/>
            </a:lnSpc>
            <a:spcBef>
              <a:spcPct val="0"/>
            </a:spcBef>
            <a:spcAft>
              <a:spcPct val="35000"/>
            </a:spcAft>
            <a:buNone/>
          </a:pPr>
          <a:r>
            <a:rPr lang="fr-FR" sz="1100" kern="1200" dirty="0">
              <a:latin typeface="+mj-lt"/>
            </a:rPr>
            <a:t>Mise en page et impression</a:t>
          </a:r>
        </a:p>
        <a:p>
          <a:pPr marL="0" lvl="0" indent="0" algn="l" defTabSz="488950">
            <a:lnSpc>
              <a:spcPct val="90000"/>
            </a:lnSpc>
            <a:spcBef>
              <a:spcPct val="0"/>
            </a:spcBef>
            <a:spcAft>
              <a:spcPct val="35000"/>
            </a:spcAft>
            <a:buNone/>
          </a:pPr>
          <a:r>
            <a:rPr lang="fr-FR" sz="1100" kern="1200" dirty="0">
              <a:latin typeface="+mj-lt"/>
            </a:rPr>
            <a:t>Diffusion des résultats et des supports par les comités porteurs du projet et le prestataire (séminaire commun)</a:t>
          </a:r>
        </a:p>
        <a:p>
          <a:pPr marL="0" lvl="0" indent="0" algn="l" defTabSz="488950">
            <a:lnSpc>
              <a:spcPct val="90000"/>
            </a:lnSpc>
            <a:spcBef>
              <a:spcPct val="0"/>
            </a:spcBef>
            <a:spcAft>
              <a:spcPct val="35000"/>
            </a:spcAft>
            <a:buNone/>
          </a:pPr>
          <a:endParaRPr lang="fr-FR" sz="1100" kern="1200" dirty="0">
            <a:latin typeface="+mj-lt"/>
          </a:endParaRPr>
        </a:p>
        <a:p>
          <a:pPr marL="0" lvl="0" indent="0" algn="l" defTabSz="488950">
            <a:lnSpc>
              <a:spcPct val="90000"/>
            </a:lnSpc>
            <a:spcBef>
              <a:spcPct val="0"/>
            </a:spcBef>
            <a:spcAft>
              <a:spcPct val="35000"/>
            </a:spcAft>
            <a:buNone/>
          </a:pPr>
          <a:r>
            <a:rPr lang="fr-FR" sz="1100" b="1" kern="1200" dirty="0">
              <a:solidFill>
                <a:prstClr val="black">
                  <a:hueOff val="0"/>
                  <a:satOff val="0"/>
                  <a:lumOff val="0"/>
                  <a:alphaOff val="0"/>
                </a:prstClr>
              </a:solidFill>
              <a:latin typeface="Calibri Light" panose="020F0302020204030204"/>
              <a:ea typeface="+mn-ea"/>
              <a:cs typeface="+mn-cs"/>
            </a:rPr>
            <a:t>Novembre-Décembre 2024</a:t>
          </a:r>
        </a:p>
        <a:p>
          <a:pPr marL="0" lvl="0" indent="0" algn="l" defTabSz="488950">
            <a:lnSpc>
              <a:spcPct val="90000"/>
            </a:lnSpc>
            <a:spcBef>
              <a:spcPct val="0"/>
            </a:spcBef>
            <a:spcAft>
              <a:spcPct val="35000"/>
            </a:spcAft>
            <a:buNone/>
          </a:pPr>
          <a:r>
            <a:rPr lang="fr-FR" sz="1100" kern="1200" dirty="0">
              <a:latin typeface="+mj-lt"/>
            </a:rPr>
            <a:t>Evaluation collective du diagnostic</a:t>
          </a:r>
        </a:p>
        <a:p>
          <a:pPr marL="0" lvl="0" indent="0" algn="l" defTabSz="488950">
            <a:lnSpc>
              <a:spcPct val="90000"/>
            </a:lnSpc>
            <a:spcBef>
              <a:spcPct val="0"/>
            </a:spcBef>
            <a:spcAft>
              <a:spcPct val="35000"/>
            </a:spcAft>
            <a:buNone/>
          </a:pPr>
          <a:r>
            <a:rPr lang="fr-FR" sz="1100" kern="1200" dirty="0">
              <a:latin typeface="+mj-lt"/>
            </a:rPr>
            <a:t>Réflexion sur les prolongements potentiels</a:t>
          </a:r>
        </a:p>
      </dsp:txBody>
      <dsp:txXfrm>
        <a:off x="4871284" y="2351699"/>
        <a:ext cx="2423997" cy="271610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3C758-8975-460F-8A6A-009BE1356DF4}" type="datetimeFigureOut">
              <a:rPr lang="fr-FR" smtClean="0"/>
              <a:t>19/02/2024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03006-A64D-4788-B865-3187DD59D87C}" type="slidenum">
              <a:rPr lang="fr-FR" smtClean="0"/>
              <a:t>‹N°›</a:t>
            </a:fld>
            <a:endParaRPr lang="fr-FR"/>
          </a:p>
        </p:txBody>
      </p:sp>
    </p:spTree>
    <p:extLst>
      <p:ext uri="{BB962C8B-B14F-4D97-AF65-F5344CB8AC3E}">
        <p14:creationId xmlns:p14="http://schemas.microsoft.com/office/powerpoint/2010/main" val="285790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4323459-5451-4269-A70E-F5127A1F2905}" type="datetimeFigureOut">
              <a:rPr lang="fr-FR" smtClean="0"/>
              <a:t>19/02/2024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CC447A-97C8-474D-BAAF-C9018FC40926}" type="slidenum">
              <a:rPr lang="fr-FR" smtClean="0"/>
              <a:t>‹N°›</a:t>
            </a:fld>
            <a:endParaRPr lang="fr-FR"/>
          </a:p>
        </p:txBody>
      </p:sp>
    </p:spTree>
    <p:extLst>
      <p:ext uri="{BB962C8B-B14F-4D97-AF65-F5344CB8AC3E}">
        <p14:creationId xmlns:p14="http://schemas.microsoft.com/office/powerpoint/2010/main" val="385973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323459-5451-4269-A70E-F5127A1F2905}" type="datetimeFigureOut">
              <a:rPr lang="fr-FR" smtClean="0"/>
              <a:t>19/02/2024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CC447A-97C8-474D-BAAF-C9018FC40926}" type="slidenum">
              <a:rPr lang="fr-FR" smtClean="0"/>
              <a:t>‹N°›</a:t>
            </a:fld>
            <a:endParaRPr lang="fr-FR"/>
          </a:p>
        </p:txBody>
      </p:sp>
    </p:spTree>
    <p:extLst>
      <p:ext uri="{BB962C8B-B14F-4D97-AF65-F5344CB8AC3E}">
        <p14:creationId xmlns:p14="http://schemas.microsoft.com/office/powerpoint/2010/main" val="319555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323459-5451-4269-A70E-F5127A1F2905}" type="datetimeFigureOut">
              <a:rPr lang="fr-FR" smtClean="0"/>
              <a:t>19/02/2024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CC447A-97C8-474D-BAAF-C9018FC40926}" type="slidenum">
              <a:rPr lang="fr-FR" smtClean="0"/>
              <a:t>‹N°›</a:t>
            </a:fld>
            <a:endParaRPr lang="fr-FR"/>
          </a:p>
        </p:txBody>
      </p:sp>
    </p:spTree>
    <p:extLst>
      <p:ext uri="{BB962C8B-B14F-4D97-AF65-F5344CB8AC3E}">
        <p14:creationId xmlns:p14="http://schemas.microsoft.com/office/powerpoint/2010/main" val="267182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323459-5451-4269-A70E-F5127A1F2905}" type="datetimeFigureOut">
              <a:rPr lang="fr-FR" smtClean="0"/>
              <a:t>19/02/2024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CC447A-97C8-474D-BAAF-C9018FC40926}" type="slidenum">
              <a:rPr lang="fr-FR" smtClean="0"/>
              <a:t>‹N°›</a:t>
            </a:fld>
            <a:endParaRPr lang="fr-FR"/>
          </a:p>
        </p:txBody>
      </p:sp>
    </p:spTree>
    <p:extLst>
      <p:ext uri="{BB962C8B-B14F-4D97-AF65-F5344CB8AC3E}">
        <p14:creationId xmlns:p14="http://schemas.microsoft.com/office/powerpoint/2010/main" val="356136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4323459-5451-4269-A70E-F5127A1F2905}" type="datetimeFigureOut">
              <a:rPr lang="fr-FR" smtClean="0"/>
              <a:t>19/02/2024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8CC447A-97C8-474D-BAAF-C9018FC40926}" type="slidenum">
              <a:rPr lang="fr-FR" smtClean="0"/>
              <a:t>‹N°›</a:t>
            </a:fld>
            <a:endParaRPr lang="fr-FR"/>
          </a:p>
        </p:txBody>
      </p:sp>
    </p:spTree>
    <p:extLst>
      <p:ext uri="{BB962C8B-B14F-4D97-AF65-F5344CB8AC3E}">
        <p14:creationId xmlns:p14="http://schemas.microsoft.com/office/powerpoint/2010/main" val="149802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4323459-5451-4269-A70E-F5127A1F2905}" type="datetimeFigureOut">
              <a:rPr lang="fr-FR" smtClean="0"/>
              <a:t>19/02/2024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8CC447A-97C8-474D-BAAF-C9018FC40926}" type="slidenum">
              <a:rPr lang="fr-FR" smtClean="0"/>
              <a:t>‹N°›</a:t>
            </a:fld>
            <a:endParaRPr lang="fr-FR"/>
          </a:p>
        </p:txBody>
      </p:sp>
    </p:spTree>
    <p:extLst>
      <p:ext uri="{BB962C8B-B14F-4D97-AF65-F5344CB8AC3E}">
        <p14:creationId xmlns:p14="http://schemas.microsoft.com/office/powerpoint/2010/main" val="235833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323459-5451-4269-A70E-F5127A1F2905}" type="datetimeFigureOut">
              <a:rPr lang="fr-FR" smtClean="0"/>
              <a:t>19/02/2024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8CC447A-97C8-474D-BAAF-C9018FC40926}" type="slidenum">
              <a:rPr lang="fr-FR" smtClean="0"/>
              <a:t>‹N°›</a:t>
            </a:fld>
            <a:endParaRPr lang="fr-FR"/>
          </a:p>
        </p:txBody>
      </p:sp>
    </p:spTree>
    <p:extLst>
      <p:ext uri="{BB962C8B-B14F-4D97-AF65-F5344CB8AC3E}">
        <p14:creationId xmlns:p14="http://schemas.microsoft.com/office/powerpoint/2010/main" val="181953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4323459-5451-4269-A70E-F5127A1F2905}" type="datetimeFigureOut">
              <a:rPr lang="fr-FR" smtClean="0"/>
              <a:t>19/02/2024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8CC447A-97C8-474D-BAAF-C9018FC40926}" type="slidenum">
              <a:rPr lang="fr-FR" smtClean="0"/>
              <a:t>‹N°›</a:t>
            </a:fld>
            <a:endParaRPr lang="fr-FR"/>
          </a:p>
        </p:txBody>
      </p:sp>
    </p:spTree>
    <p:extLst>
      <p:ext uri="{BB962C8B-B14F-4D97-AF65-F5344CB8AC3E}">
        <p14:creationId xmlns:p14="http://schemas.microsoft.com/office/powerpoint/2010/main" val="205279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23459-5451-4269-A70E-F5127A1F2905}" type="datetimeFigureOut">
              <a:rPr lang="fr-FR" smtClean="0"/>
              <a:t>19/02/2024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8CC447A-97C8-474D-BAAF-C9018FC40926}" type="slidenum">
              <a:rPr lang="fr-FR" smtClean="0"/>
              <a:t>‹N°›</a:t>
            </a:fld>
            <a:endParaRPr lang="fr-FR"/>
          </a:p>
        </p:txBody>
      </p:sp>
    </p:spTree>
    <p:extLst>
      <p:ext uri="{BB962C8B-B14F-4D97-AF65-F5344CB8AC3E}">
        <p14:creationId xmlns:p14="http://schemas.microsoft.com/office/powerpoint/2010/main" val="158601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4323459-5451-4269-A70E-F5127A1F2905}" type="datetimeFigureOut">
              <a:rPr lang="fr-FR" smtClean="0"/>
              <a:t>19/02/2024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8CC447A-97C8-474D-BAAF-C9018FC40926}" type="slidenum">
              <a:rPr lang="fr-FR" smtClean="0"/>
              <a:t>‹N°›</a:t>
            </a:fld>
            <a:endParaRPr lang="fr-FR"/>
          </a:p>
        </p:txBody>
      </p:sp>
    </p:spTree>
    <p:extLst>
      <p:ext uri="{BB962C8B-B14F-4D97-AF65-F5344CB8AC3E}">
        <p14:creationId xmlns:p14="http://schemas.microsoft.com/office/powerpoint/2010/main" val="187327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4323459-5451-4269-A70E-F5127A1F2905}" type="datetimeFigureOut">
              <a:rPr lang="fr-FR" smtClean="0"/>
              <a:t>19/02/2024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8CC447A-97C8-474D-BAAF-C9018FC40926}" type="slidenum">
              <a:rPr lang="fr-FR" smtClean="0"/>
              <a:t>‹N°›</a:t>
            </a:fld>
            <a:endParaRPr lang="fr-FR"/>
          </a:p>
        </p:txBody>
      </p:sp>
    </p:spTree>
    <p:extLst>
      <p:ext uri="{BB962C8B-B14F-4D97-AF65-F5344CB8AC3E}">
        <p14:creationId xmlns:p14="http://schemas.microsoft.com/office/powerpoint/2010/main" val="306039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23459-5451-4269-A70E-F5127A1F2905}" type="datetimeFigureOut">
              <a:rPr lang="fr-FR" smtClean="0"/>
              <a:t>19/02/2024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C447A-97C8-474D-BAAF-C9018FC40926}" type="slidenum">
              <a:rPr lang="fr-FR" smtClean="0"/>
              <a:t>‹N°›</a:t>
            </a:fld>
            <a:endParaRPr lang="fr-FR"/>
          </a:p>
        </p:txBody>
      </p:sp>
    </p:spTree>
    <p:extLst>
      <p:ext uri="{BB962C8B-B14F-4D97-AF65-F5344CB8AC3E}">
        <p14:creationId xmlns:p14="http://schemas.microsoft.com/office/powerpoint/2010/main" val="54686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aute-fidelite.org/article-84-mobilisons-nous-pour-metiers.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haute-fidelite.org/medias/uploads/Haute%20Fid%C3%A9lit%C3%A9%20-%20Note%20d'intention%20DEFMA%20(sept%202023).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observatoires.afdas.com/sites/default/files/document-ressource/Afdas_Hauts-de-France_Prospective_Diagnostic_2022-12.pdf" TargetMode="External"/><Relationship Id="rId3" Type="http://schemas.openxmlformats.org/officeDocument/2006/relationships/hyperlink" Target="https://www.haute-fidelite.org/medias/uploads/Haute%20Fid%C3%A9lit%C3%A9%20-%20Note%20d'intention%20DEFMA%20(sept%202023).pdf" TargetMode="External"/><Relationship Id="rId7" Type="http://schemas.openxmlformats.org/officeDocument/2006/relationships/hyperlink" Target="https://www.haute-fidelite.org/article-73-panorama-adherents-haute-fidelite.html" TargetMode="External"/><Relationship Id="rId12" Type="http://schemas.openxmlformats.org/officeDocument/2006/relationships/hyperlink" Target="https://www.opale.asso.fr/IMG/pdf/synthese_etude_gpec_rama.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haute-fidelite.org/medias/uploads/HF_Panorama20_int_2911c_bassedef.pdf" TargetMode="External"/><Relationship Id="rId11" Type="http://schemas.openxmlformats.org/officeDocument/2006/relationships/hyperlink" Target="https://www.culture.gouv.fr/Thematiques/Industries-culturelles-et-creatives/Etats-Generaux-des-industries-culturelles-et-creatives/Etude-Panorama-des-Industries-Culturelles-et-Creatives" TargetMode="External"/><Relationship Id="rId5" Type="http://schemas.openxmlformats.org/officeDocument/2006/relationships/hyperlink" Target="https://dl.airtable.com/.attachments/2e048866ba7fbaf37d07666c5abf1d09/22413f72/HF_Panorama_web_2910.pdf" TargetMode="External"/><Relationship Id="rId10" Type="http://schemas.openxmlformats.org/officeDocument/2006/relationships/hyperlink" Target="https://lepole.asso.fr/library/file/file/2016/11/RAPPORT_CRCC_18102016.PDF" TargetMode="External"/><Relationship Id="rId4" Type="http://schemas.openxmlformats.org/officeDocument/2006/relationships/hyperlink" Target="https://music-hdf.org/medias/etudes/ETATDESLIEUX_FILIERE_2019_bd.pdf" TargetMode="External"/><Relationship Id="rId9" Type="http://schemas.openxmlformats.org/officeDocument/2006/relationships/hyperlink" Target="https://drive.google.com/file/d/14Cdycb8jj47wdd9_8IuA8ayE14ZIMjGv/view"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 Caractère coloré, motif, Rectangle&#10;&#10;Description générée automatiquement">
            <a:extLst>
              <a:ext uri="{FF2B5EF4-FFF2-40B4-BE49-F238E27FC236}">
                <a16:creationId xmlns:a16="http://schemas.microsoft.com/office/drawing/2014/main" id="{323027F4-FDE0-A141-19BE-94D794345D64}"/>
              </a:ext>
            </a:extLst>
          </p:cNvPr>
          <p:cNvPicPr>
            <a:picLocks noChangeAspect="1"/>
          </p:cNvPicPr>
          <p:nvPr/>
        </p:nvPicPr>
        <p:blipFill rotWithShape="1">
          <a:blip r:embed="rId2">
            <a:extLst>
              <a:ext uri="{28A0092B-C50C-407E-A947-70E740481C1C}">
                <a14:useLocalDpi xmlns:a14="http://schemas.microsoft.com/office/drawing/2010/main" val="0"/>
              </a:ext>
            </a:extLst>
          </a:blip>
          <a:srcRect t="31687"/>
          <a:stretch/>
        </p:blipFill>
        <p:spPr>
          <a:xfrm>
            <a:off x="0" y="0"/>
            <a:ext cx="9144000" cy="6858000"/>
          </a:xfrm>
          <a:prstGeom prst="rect">
            <a:avLst/>
          </a:prstGeom>
        </p:spPr>
      </p:pic>
      <p:sp>
        <p:nvSpPr>
          <p:cNvPr id="12" name="Rectangle 11"/>
          <p:cNvSpPr/>
          <p:nvPr/>
        </p:nvSpPr>
        <p:spPr>
          <a:xfrm>
            <a:off x="-441728" y="223132"/>
            <a:ext cx="3307805" cy="76944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w="0"/>
                <a:effectLst>
                  <a:outerShdw blurRad="38100" dist="19050" dir="2700000" algn="tl" rotWithShape="0">
                    <a:prstClr val="black">
                      <a:alpha val="40000"/>
                    </a:prstClr>
                  </a:outerShdw>
                </a:effectLst>
                <a:uLnTx/>
                <a:uFillTx/>
                <a:latin typeface="Lexend Deca" pitchFamily="2" charset="0"/>
                <a:ea typeface="+mn-ea"/>
                <a:cs typeface="Lexend Deca" pitchFamily="2" charset="0"/>
              </a:rPr>
              <a:t>Comité de suivi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w="0"/>
                <a:effectLst>
                  <a:outerShdw blurRad="38100" dist="19050" dir="2700000" algn="tl" rotWithShape="0">
                    <a:prstClr val="black">
                      <a:alpha val="40000"/>
                    </a:prstClr>
                  </a:outerShdw>
                </a:effectLst>
                <a:uLnTx/>
                <a:uFillTx/>
                <a:latin typeface="Lexend Deca" pitchFamily="2" charset="0"/>
                <a:ea typeface="+mn-ea"/>
                <a:cs typeface="Lexend Deca" pitchFamily="2" charset="0"/>
              </a:rPr>
              <a:t>DEFMA</a:t>
            </a:r>
          </a:p>
        </p:txBody>
      </p:sp>
      <p:sp>
        <p:nvSpPr>
          <p:cNvPr id="15" name="Rectangle 14"/>
          <p:cNvSpPr/>
          <p:nvPr/>
        </p:nvSpPr>
        <p:spPr>
          <a:xfrm>
            <a:off x="1722511" y="2169811"/>
            <a:ext cx="2550802" cy="492443"/>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Lexend Deca" pitchFamily="2" charset="0"/>
                <a:ea typeface="+mn-ea"/>
                <a:cs typeface="Lexend Deca" pitchFamily="2" charset="0"/>
              </a:rPr>
              <a:t>HAUTE FIDÉLITÉ</a:t>
            </a:r>
          </a:p>
        </p:txBody>
      </p:sp>
      <p:sp>
        <p:nvSpPr>
          <p:cNvPr id="16" name="Rectangle 15"/>
          <p:cNvSpPr/>
          <p:nvPr/>
        </p:nvSpPr>
        <p:spPr>
          <a:xfrm>
            <a:off x="148212" y="3641750"/>
            <a:ext cx="2717865" cy="58477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Lexend Deca" pitchFamily="2" charset="0"/>
                <a:ea typeface="+mn-ea"/>
                <a:cs typeface="Lexend Deca" pitchFamily="2" charset="0"/>
              </a:rPr>
              <a:t>pôle des musiques actuelles en Hauts-de-France</a:t>
            </a:r>
          </a:p>
        </p:txBody>
      </p:sp>
      <p:sp>
        <p:nvSpPr>
          <p:cNvPr id="14" name="Rectangle 13"/>
          <p:cNvSpPr/>
          <p:nvPr/>
        </p:nvSpPr>
        <p:spPr>
          <a:xfrm>
            <a:off x="4870688" y="3053334"/>
            <a:ext cx="3712832" cy="6463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Lexend Deca" pitchFamily="2" charset="0"/>
                <a:ea typeface="+mn-ea"/>
                <a:cs typeface="Lexend Deca" pitchFamily="2" charset="0"/>
              </a:rPr>
              <a:t>La Chaufferie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n w="0"/>
                <a:solidFill>
                  <a:prstClr val="black"/>
                </a:solidFill>
                <a:effectLst>
                  <a:outerShdw blurRad="38100" dist="19050" dir="2700000" algn="tl" rotWithShape="0">
                    <a:prstClr val="black">
                      <a:alpha val="40000"/>
                    </a:prstClr>
                  </a:outerShdw>
                </a:effectLst>
                <a:latin typeface="Lexend Deca" pitchFamily="2" charset="0"/>
                <a:cs typeface="Lexend Deca" pitchFamily="2" charset="0"/>
              </a:rPr>
              <a:t>(Hellemmes)</a:t>
            </a:r>
            <a:endParaRPr kumimoji="0" lang="fr-FR"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Lexend Deca" pitchFamily="2" charset="0"/>
              <a:ea typeface="+mn-ea"/>
              <a:cs typeface="Lexend Deca" pitchFamily="2" charset="0"/>
            </a:endParaRPr>
          </a:p>
        </p:txBody>
      </p:sp>
      <p:sp>
        <p:nvSpPr>
          <p:cNvPr id="17" name="Rectangle 16"/>
          <p:cNvSpPr/>
          <p:nvPr/>
        </p:nvSpPr>
        <p:spPr>
          <a:xfrm>
            <a:off x="3613858" y="5605427"/>
            <a:ext cx="2133600" cy="338554"/>
          </a:xfrm>
          <a:prstGeom prst="rect">
            <a:avLst/>
          </a:prstGeom>
          <a:solidFill>
            <a:schemeClr val="tx1"/>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Lexend Deca" pitchFamily="2" charset="0"/>
                <a:ea typeface="+mn-ea"/>
                <a:cs typeface="Lexend Deca" pitchFamily="2" charset="0"/>
              </a:rPr>
              <a:t>Lundi 19 février 2024</a:t>
            </a:r>
          </a:p>
        </p:txBody>
      </p:sp>
    </p:spTree>
    <p:extLst>
      <p:ext uri="{BB962C8B-B14F-4D97-AF65-F5344CB8AC3E}">
        <p14:creationId xmlns:p14="http://schemas.microsoft.com/office/powerpoint/2010/main" val="41907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D441F8E-B96C-3B22-3615-C21AA64F84EB}"/>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6951918-763C-C8E1-289C-92B50C5FE515}"/>
              </a:ext>
            </a:extLst>
          </p:cNvPr>
          <p:cNvSpPr txBox="1"/>
          <p:nvPr/>
        </p:nvSpPr>
        <p:spPr>
          <a:xfrm>
            <a:off x="919917" y="251309"/>
            <a:ext cx="7304167" cy="615553"/>
          </a:xfrm>
          <a:prstGeom prst="rect">
            <a:avLst/>
          </a:prstGeom>
          <a:noFill/>
        </p:spPr>
        <p:txBody>
          <a:bodyPr wrap="square" rtlCol="0">
            <a:spAutoFit/>
          </a:bodyPr>
          <a:lstStyle/>
          <a:p>
            <a:pPr algn="ctr"/>
            <a:r>
              <a:rPr lang="fr-FR" b="1" dirty="0">
                <a:latin typeface="Roboto" panose="02000000000000000000" pitchFamily="2" charset="0"/>
                <a:ea typeface="Roboto" panose="02000000000000000000" pitchFamily="2" charset="0"/>
              </a:rPr>
              <a:t>Présentation du 1</a:t>
            </a:r>
            <a:r>
              <a:rPr lang="fr-FR" b="1" baseline="30000" dirty="0">
                <a:latin typeface="Roboto" panose="02000000000000000000" pitchFamily="2" charset="0"/>
                <a:ea typeface="Roboto" panose="02000000000000000000" pitchFamily="2" charset="0"/>
              </a:rPr>
              <a:t>er</a:t>
            </a:r>
            <a:r>
              <a:rPr lang="fr-FR" b="1" dirty="0">
                <a:latin typeface="Roboto" panose="02000000000000000000" pitchFamily="2" charset="0"/>
                <a:ea typeface="Roboto" panose="02000000000000000000" pitchFamily="2" charset="0"/>
              </a:rPr>
              <a:t> bilan d’étape trimestriel</a:t>
            </a:r>
          </a:p>
          <a:p>
            <a:pPr algn="ct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Bilan opérationnel</a:t>
            </a:r>
            <a:endParaRPr lang="fr-FR" sz="1600" dirty="0">
              <a:latin typeface="Roboto" panose="02000000000000000000" pitchFamily="2" charset="0"/>
              <a:ea typeface="Roboto" panose="02000000000000000000" pitchFamily="2" charset="0"/>
            </a:endParaRPr>
          </a:p>
        </p:txBody>
      </p:sp>
      <p:graphicFrame>
        <p:nvGraphicFramePr>
          <p:cNvPr id="3" name="Tableau 2">
            <a:extLst>
              <a:ext uri="{FF2B5EF4-FFF2-40B4-BE49-F238E27FC236}">
                <a16:creationId xmlns:a16="http://schemas.microsoft.com/office/drawing/2014/main" id="{45CC6A82-7E67-3F46-1319-E8EE0D9B8E82}"/>
              </a:ext>
            </a:extLst>
          </p:cNvPr>
          <p:cNvGraphicFramePr>
            <a:graphicFrameLocks noGrp="1"/>
          </p:cNvGraphicFramePr>
          <p:nvPr>
            <p:extLst>
              <p:ext uri="{D42A27DB-BD31-4B8C-83A1-F6EECF244321}">
                <p14:modId xmlns:p14="http://schemas.microsoft.com/office/powerpoint/2010/main" val="2085274581"/>
              </p:ext>
            </p:extLst>
          </p:nvPr>
        </p:nvGraphicFramePr>
        <p:xfrm>
          <a:off x="1277413" y="1125337"/>
          <a:ext cx="6589174" cy="5290809"/>
        </p:xfrm>
        <a:graphic>
          <a:graphicData uri="http://schemas.openxmlformats.org/drawingml/2006/table">
            <a:tbl>
              <a:tblPr firstRow="1" firstCol="1">
                <a:tableStyleId>{5C22544A-7EE6-4342-B048-85BDC9FD1C3A}</a:tableStyleId>
              </a:tblPr>
              <a:tblGrid>
                <a:gridCol w="3294587">
                  <a:extLst>
                    <a:ext uri="{9D8B030D-6E8A-4147-A177-3AD203B41FA5}">
                      <a16:colId xmlns:a16="http://schemas.microsoft.com/office/drawing/2014/main" val="4170701457"/>
                    </a:ext>
                  </a:extLst>
                </a:gridCol>
                <a:gridCol w="3294587">
                  <a:extLst>
                    <a:ext uri="{9D8B030D-6E8A-4147-A177-3AD203B41FA5}">
                      <a16:colId xmlns:a16="http://schemas.microsoft.com/office/drawing/2014/main" val="720645730"/>
                    </a:ext>
                  </a:extLst>
                </a:gridCol>
              </a:tblGrid>
              <a:tr h="331184">
                <a:tc>
                  <a:txBody>
                    <a:bodyPr/>
                    <a:lstStyle/>
                    <a:p>
                      <a:pPr algn="ctr">
                        <a:lnSpc>
                          <a:spcPct val="107000"/>
                        </a:lnSpc>
                        <a:spcAft>
                          <a:spcPts val="800"/>
                        </a:spcAft>
                      </a:pPr>
                      <a:r>
                        <a:rPr lang="fr-FR" sz="1300" kern="0" dirty="0">
                          <a:effectLst/>
                        </a:rPr>
                        <a:t>DATE</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644" marR="43644" marT="0" marB="0" anchor="ctr">
                    <a:lnB w="12700" cap="flat" cmpd="sng" algn="ctr">
                      <a:solidFill>
                        <a:schemeClr val="bg1"/>
                      </a:solidFill>
                      <a:prstDash val="solid"/>
                      <a:round/>
                      <a:headEnd type="none" w="med" len="med"/>
                      <a:tailEnd type="none" w="med" len="med"/>
                    </a:lnB>
                    <a:gradFill>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tcPr>
                </a:tc>
                <a:tc>
                  <a:txBody>
                    <a:bodyPr/>
                    <a:lstStyle/>
                    <a:p>
                      <a:pPr algn="ctr">
                        <a:lnSpc>
                          <a:spcPct val="107000"/>
                        </a:lnSpc>
                        <a:spcAft>
                          <a:spcPts val="800"/>
                        </a:spcAft>
                      </a:pPr>
                      <a:r>
                        <a:rPr lang="fr-FR" sz="1300" kern="0" dirty="0">
                          <a:effectLst/>
                        </a:rPr>
                        <a:t>ACTIONS</a:t>
                      </a:r>
                      <a:endParaRPr lang="fr-FR"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644" marR="43644" marT="0" marB="0" anchor="ctr">
                    <a:lnB w="12700" cap="flat" cmpd="sng" algn="ctr">
                      <a:solidFill>
                        <a:schemeClr val="bg1"/>
                      </a:solidFill>
                      <a:prstDash val="solid"/>
                      <a:round/>
                      <a:headEnd type="none" w="med" len="med"/>
                      <a:tailEnd type="none" w="med" len="med"/>
                    </a:lnB>
                    <a:gradFill>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tcPr>
                </a:tc>
                <a:extLst>
                  <a:ext uri="{0D108BD9-81ED-4DB2-BD59-A6C34878D82A}">
                    <a16:rowId xmlns:a16="http://schemas.microsoft.com/office/drawing/2014/main" val="1565183383"/>
                  </a:ext>
                </a:extLst>
              </a:tr>
              <a:tr h="610512">
                <a:tc>
                  <a:txBody>
                    <a:bodyPr/>
                    <a:lstStyle/>
                    <a:p>
                      <a:pPr algn="ctr">
                        <a:lnSpc>
                          <a:spcPct val="107000"/>
                        </a:lnSpc>
                        <a:spcAft>
                          <a:spcPts val="800"/>
                        </a:spcAft>
                      </a:pPr>
                      <a:r>
                        <a:rPr lang="fr-FR" sz="1200" b="1" kern="0" dirty="0">
                          <a:solidFill>
                            <a:schemeClr val="tx1"/>
                          </a:solidFill>
                          <a:effectLst/>
                          <a:latin typeface="+mj-lt"/>
                        </a:rPr>
                        <a:t>Octobre-Novembre 2023</a:t>
                      </a:r>
                      <a:endParaRPr lang="fr-FR" sz="1200" b="1"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7E6E6"/>
                    </a:solidFill>
                  </a:tcPr>
                </a:tc>
                <a:tc>
                  <a:txBody>
                    <a:bodyPr/>
                    <a:lstStyle/>
                    <a:p>
                      <a:pPr>
                        <a:lnSpc>
                          <a:spcPct val="107000"/>
                        </a:lnSpc>
                        <a:spcAft>
                          <a:spcPts val="800"/>
                        </a:spcAft>
                      </a:pPr>
                      <a:r>
                        <a:rPr lang="fr-FR" sz="1100" b="0" kern="0" dirty="0">
                          <a:solidFill>
                            <a:schemeClr val="tx1"/>
                          </a:solidFill>
                          <a:effectLst/>
                          <a:latin typeface="+mj-lt"/>
                        </a:rPr>
                        <a:t>Echanges suivis avec la Région et la DREETS Hauts-de-France pour finaliser et transmettre les dossiers de demandes de subvention en vue de leur instruction</a:t>
                      </a:r>
                      <a:endParaRPr lang="fr-FR" sz="1100" b="0"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4154445584"/>
                  </a:ext>
                </a:extLst>
              </a:tr>
              <a:tr h="361987">
                <a:tc>
                  <a:txBody>
                    <a:bodyPr/>
                    <a:lstStyle/>
                    <a:p>
                      <a:pPr algn="ctr">
                        <a:lnSpc>
                          <a:spcPct val="107000"/>
                        </a:lnSpc>
                        <a:spcAft>
                          <a:spcPts val="800"/>
                        </a:spcAft>
                      </a:pPr>
                      <a:r>
                        <a:rPr lang="fr-FR" sz="1200" b="1" kern="0" dirty="0">
                          <a:solidFill>
                            <a:schemeClr val="tx1"/>
                          </a:solidFill>
                          <a:effectLst/>
                          <a:latin typeface="+mj-lt"/>
                        </a:rPr>
                        <a:t>16.11.2023</a:t>
                      </a:r>
                      <a:endParaRPr lang="fr-FR" sz="1200" b="1"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L w="12700" cap="flat" cmpd="sng" algn="ctr">
                      <a:solidFill>
                        <a:schemeClr val="bg1"/>
                      </a:solidFill>
                      <a:prstDash val="solid"/>
                      <a:round/>
                      <a:headEnd type="none" w="med" len="med"/>
                      <a:tailEnd type="none" w="med" len="med"/>
                    </a:lnL>
                    <a:solidFill>
                      <a:srgbClr val="E7E6E6"/>
                    </a:solidFill>
                  </a:tcPr>
                </a:tc>
                <a:tc>
                  <a:txBody>
                    <a:bodyPr/>
                    <a:lstStyle/>
                    <a:p>
                      <a:pPr>
                        <a:lnSpc>
                          <a:spcPct val="107000"/>
                        </a:lnSpc>
                        <a:spcAft>
                          <a:spcPts val="800"/>
                        </a:spcAft>
                      </a:pPr>
                      <a:r>
                        <a:rPr lang="fr-FR" sz="1100" b="0" kern="0" dirty="0">
                          <a:solidFill>
                            <a:schemeClr val="tx1"/>
                          </a:solidFill>
                          <a:effectLst/>
                          <a:latin typeface="+mj-lt"/>
                        </a:rPr>
                        <a:t>Visio HAUTE FIDELITE-ITEMM Le Mans pour cadrer méthodologie, montage et calendrier</a:t>
                      </a:r>
                      <a:endParaRPr lang="fr-FR" sz="1100" b="0"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R w="12700" cap="flat" cmpd="sng" algn="ctr">
                      <a:solidFill>
                        <a:schemeClr val="bg1"/>
                      </a:solidFill>
                      <a:prstDash val="solid"/>
                      <a:round/>
                      <a:headEnd type="none" w="med" len="med"/>
                      <a:tailEnd type="none" w="med" len="med"/>
                    </a:lnR>
                    <a:solidFill>
                      <a:srgbClr val="E7E6E6"/>
                    </a:solidFill>
                  </a:tcPr>
                </a:tc>
                <a:extLst>
                  <a:ext uri="{0D108BD9-81ED-4DB2-BD59-A6C34878D82A}">
                    <a16:rowId xmlns:a16="http://schemas.microsoft.com/office/drawing/2014/main" val="2926467493"/>
                  </a:ext>
                </a:extLst>
              </a:tr>
              <a:tr h="361987">
                <a:tc>
                  <a:txBody>
                    <a:bodyPr/>
                    <a:lstStyle/>
                    <a:p>
                      <a:pPr algn="ctr">
                        <a:lnSpc>
                          <a:spcPct val="107000"/>
                        </a:lnSpc>
                        <a:spcAft>
                          <a:spcPts val="800"/>
                        </a:spcAft>
                      </a:pPr>
                      <a:r>
                        <a:rPr lang="fr-FR" sz="1200" b="1" kern="0" dirty="0">
                          <a:solidFill>
                            <a:schemeClr val="tx1"/>
                          </a:solidFill>
                          <a:effectLst/>
                          <a:latin typeface="+mj-lt"/>
                        </a:rPr>
                        <a:t>16.11.2023</a:t>
                      </a:r>
                      <a:endParaRPr lang="fr-FR" sz="1200" b="1"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L w="12700" cap="flat" cmpd="sng" algn="ctr">
                      <a:solidFill>
                        <a:schemeClr val="bg1"/>
                      </a:solidFill>
                      <a:prstDash val="solid"/>
                      <a:round/>
                      <a:headEnd type="none" w="med" len="med"/>
                      <a:tailEnd type="none" w="med" len="med"/>
                    </a:lnL>
                    <a:solidFill>
                      <a:srgbClr val="E7E6E6"/>
                    </a:solidFill>
                  </a:tcPr>
                </a:tc>
                <a:tc>
                  <a:txBody>
                    <a:bodyPr/>
                    <a:lstStyle/>
                    <a:p>
                      <a:pPr>
                        <a:lnSpc>
                          <a:spcPct val="107000"/>
                        </a:lnSpc>
                        <a:spcAft>
                          <a:spcPts val="800"/>
                        </a:spcAft>
                      </a:pPr>
                      <a:r>
                        <a:rPr lang="fr-FR" sz="1100" b="0" kern="0" dirty="0">
                          <a:solidFill>
                            <a:schemeClr val="tx1"/>
                          </a:solidFill>
                          <a:effectLst/>
                          <a:latin typeface="+mj-lt"/>
                        </a:rPr>
                        <a:t>Communication ciblée aux adhérents du pôle (newsletter HAUT BULLETIN #1)</a:t>
                      </a:r>
                      <a:endParaRPr lang="fr-FR" sz="1100" b="0"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R w="12700" cap="flat" cmpd="sng" algn="ctr">
                      <a:solidFill>
                        <a:schemeClr val="bg1"/>
                      </a:solidFill>
                      <a:prstDash val="solid"/>
                      <a:round/>
                      <a:headEnd type="none" w="med" len="med"/>
                      <a:tailEnd type="none" w="med" len="med"/>
                    </a:lnR>
                    <a:solidFill>
                      <a:srgbClr val="E7E6E6"/>
                    </a:solidFill>
                  </a:tcPr>
                </a:tc>
                <a:extLst>
                  <a:ext uri="{0D108BD9-81ED-4DB2-BD59-A6C34878D82A}">
                    <a16:rowId xmlns:a16="http://schemas.microsoft.com/office/drawing/2014/main" val="958490165"/>
                  </a:ext>
                </a:extLst>
              </a:tr>
              <a:tr h="786054">
                <a:tc>
                  <a:txBody>
                    <a:bodyPr/>
                    <a:lstStyle/>
                    <a:p>
                      <a:pPr algn="ctr">
                        <a:lnSpc>
                          <a:spcPct val="107000"/>
                        </a:lnSpc>
                        <a:spcAft>
                          <a:spcPts val="800"/>
                        </a:spcAft>
                      </a:pPr>
                      <a:r>
                        <a:rPr lang="fr-FR" sz="1200" b="1" kern="0" dirty="0">
                          <a:solidFill>
                            <a:schemeClr val="tx1"/>
                          </a:solidFill>
                          <a:effectLst/>
                          <a:latin typeface="+mj-lt"/>
                        </a:rPr>
                        <a:t>Novembre 2023</a:t>
                      </a:r>
                      <a:endParaRPr lang="fr-FR" sz="1200" b="1"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L w="12700" cap="flat" cmpd="sng" algn="ctr">
                      <a:solidFill>
                        <a:schemeClr val="bg1"/>
                      </a:solidFill>
                      <a:prstDash val="solid"/>
                      <a:round/>
                      <a:headEnd type="none" w="med" len="med"/>
                      <a:tailEnd type="none" w="med" len="med"/>
                    </a:lnL>
                    <a:solidFill>
                      <a:srgbClr val="E7E6E6"/>
                    </a:solidFill>
                  </a:tcPr>
                </a:tc>
                <a:tc>
                  <a:txBody>
                    <a:bodyPr/>
                    <a:lstStyle/>
                    <a:p>
                      <a:pPr>
                        <a:lnSpc>
                          <a:spcPct val="107000"/>
                        </a:lnSpc>
                        <a:spcAft>
                          <a:spcPts val="800"/>
                        </a:spcAft>
                      </a:pPr>
                      <a:r>
                        <a:rPr lang="fr-FR" sz="1100" b="0" kern="0" dirty="0">
                          <a:solidFill>
                            <a:schemeClr val="tx1"/>
                          </a:solidFill>
                          <a:effectLst/>
                          <a:latin typeface="+mj-lt"/>
                        </a:rPr>
                        <a:t>Réflexion et échanges internes pour constituer le Comité opérationnel (acteurs de la filière ayant vocation à participer à l’élaboration de la phase qualitative de l’enquête et à sa mise en discussion)</a:t>
                      </a:r>
                      <a:endParaRPr lang="fr-FR" sz="1100" b="0"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R w="12700" cap="flat" cmpd="sng" algn="ctr">
                      <a:solidFill>
                        <a:schemeClr val="bg1"/>
                      </a:solidFill>
                      <a:prstDash val="solid"/>
                      <a:round/>
                      <a:headEnd type="none" w="med" len="med"/>
                      <a:tailEnd type="none" w="med" len="med"/>
                    </a:lnR>
                    <a:solidFill>
                      <a:srgbClr val="E7E6E6"/>
                    </a:solidFill>
                  </a:tcPr>
                </a:tc>
                <a:extLst>
                  <a:ext uri="{0D108BD9-81ED-4DB2-BD59-A6C34878D82A}">
                    <a16:rowId xmlns:a16="http://schemas.microsoft.com/office/drawing/2014/main" val="1326940300"/>
                  </a:ext>
                </a:extLst>
              </a:tr>
              <a:tr h="361987">
                <a:tc>
                  <a:txBody>
                    <a:bodyPr/>
                    <a:lstStyle/>
                    <a:p>
                      <a:pPr algn="ctr">
                        <a:lnSpc>
                          <a:spcPct val="107000"/>
                        </a:lnSpc>
                        <a:spcAft>
                          <a:spcPts val="800"/>
                        </a:spcAft>
                      </a:pPr>
                      <a:r>
                        <a:rPr lang="fr-FR" sz="1200" b="1" kern="0" dirty="0">
                          <a:solidFill>
                            <a:schemeClr val="tx1"/>
                          </a:solidFill>
                          <a:effectLst/>
                          <a:latin typeface="+mj-lt"/>
                        </a:rPr>
                        <a:t>Novembre-Décembre 2023</a:t>
                      </a:r>
                      <a:endParaRPr lang="fr-FR" sz="1200" b="1"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L w="12700" cap="flat" cmpd="sng" algn="ctr">
                      <a:solidFill>
                        <a:schemeClr val="bg1"/>
                      </a:solidFill>
                      <a:prstDash val="solid"/>
                      <a:round/>
                      <a:headEnd type="none" w="med" len="med"/>
                      <a:tailEnd type="none" w="med" len="med"/>
                    </a:lnL>
                    <a:solidFill>
                      <a:srgbClr val="E7E6E6"/>
                    </a:solidFill>
                  </a:tcPr>
                </a:tc>
                <a:tc>
                  <a:txBody>
                    <a:bodyPr/>
                    <a:lstStyle/>
                    <a:p>
                      <a:pPr>
                        <a:lnSpc>
                          <a:spcPct val="107000"/>
                        </a:lnSpc>
                        <a:spcAft>
                          <a:spcPts val="800"/>
                        </a:spcAft>
                      </a:pPr>
                      <a:r>
                        <a:rPr lang="fr-FR" sz="1100" b="0" kern="0" dirty="0">
                          <a:solidFill>
                            <a:schemeClr val="tx1"/>
                          </a:solidFill>
                          <a:effectLst/>
                          <a:latin typeface="+mj-lt"/>
                        </a:rPr>
                        <a:t>Echantillonnage du panel de structures pour les entretiens (n = 33)</a:t>
                      </a:r>
                      <a:endParaRPr lang="fr-FR" sz="1100" b="0"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R w="12700" cap="flat" cmpd="sng" algn="ctr">
                      <a:solidFill>
                        <a:schemeClr val="bg1"/>
                      </a:solidFill>
                      <a:prstDash val="solid"/>
                      <a:round/>
                      <a:headEnd type="none" w="med" len="med"/>
                      <a:tailEnd type="none" w="med" len="med"/>
                    </a:lnR>
                    <a:solidFill>
                      <a:srgbClr val="E7E6E6"/>
                    </a:solidFill>
                  </a:tcPr>
                </a:tc>
                <a:extLst>
                  <a:ext uri="{0D108BD9-81ED-4DB2-BD59-A6C34878D82A}">
                    <a16:rowId xmlns:a16="http://schemas.microsoft.com/office/drawing/2014/main" val="3565575628"/>
                  </a:ext>
                </a:extLst>
              </a:tr>
              <a:tr h="610512">
                <a:tc>
                  <a:txBody>
                    <a:bodyPr/>
                    <a:lstStyle/>
                    <a:p>
                      <a:pPr algn="ctr">
                        <a:lnSpc>
                          <a:spcPct val="107000"/>
                        </a:lnSpc>
                        <a:spcAft>
                          <a:spcPts val="800"/>
                        </a:spcAft>
                      </a:pPr>
                      <a:r>
                        <a:rPr lang="fr-FR" sz="1200" b="1" kern="0" dirty="0">
                          <a:solidFill>
                            <a:schemeClr val="tx1"/>
                          </a:solidFill>
                          <a:effectLst/>
                          <a:latin typeface="+mj-lt"/>
                        </a:rPr>
                        <a:t>4.12.2023</a:t>
                      </a:r>
                      <a:endParaRPr lang="fr-FR" sz="1200" b="1"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L w="12700" cap="flat" cmpd="sng" algn="ctr">
                      <a:solidFill>
                        <a:schemeClr val="bg1"/>
                      </a:solidFill>
                      <a:prstDash val="solid"/>
                      <a:round/>
                      <a:headEnd type="none" w="med" len="med"/>
                      <a:tailEnd type="none" w="med" len="med"/>
                    </a:lnL>
                    <a:solidFill>
                      <a:srgbClr val="E7E6E6"/>
                    </a:solidFill>
                  </a:tcPr>
                </a:tc>
                <a:tc>
                  <a:txBody>
                    <a:bodyPr/>
                    <a:lstStyle/>
                    <a:p>
                      <a:pPr>
                        <a:lnSpc>
                          <a:spcPct val="107000"/>
                        </a:lnSpc>
                        <a:spcAft>
                          <a:spcPts val="800"/>
                        </a:spcAft>
                      </a:pPr>
                      <a:r>
                        <a:rPr lang="fr-FR" sz="1100" b="0" kern="0" dirty="0">
                          <a:solidFill>
                            <a:schemeClr val="tx1"/>
                          </a:solidFill>
                          <a:effectLst/>
                          <a:latin typeface="+mj-lt"/>
                        </a:rPr>
                        <a:t>Consultation de la DREETS Hauts-de-France pour obligations relatives à la communication autour du projet et mise à disposition du logo de la DREETS</a:t>
                      </a:r>
                      <a:endParaRPr lang="fr-FR" sz="1100" b="0"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R w="12700" cap="flat" cmpd="sng" algn="ctr">
                      <a:solidFill>
                        <a:schemeClr val="bg1"/>
                      </a:solidFill>
                      <a:prstDash val="solid"/>
                      <a:round/>
                      <a:headEnd type="none" w="med" len="med"/>
                      <a:tailEnd type="none" w="med" len="med"/>
                    </a:lnR>
                    <a:solidFill>
                      <a:srgbClr val="E7E6E6"/>
                    </a:solidFill>
                  </a:tcPr>
                </a:tc>
                <a:extLst>
                  <a:ext uri="{0D108BD9-81ED-4DB2-BD59-A6C34878D82A}">
                    <a16:rowId xmlns:a16="http://schemas.microsoft.com/office/drawing/2014/main" val="758868255"/>
                  </a:ext>
                </a:extLst>
              </a:tr>
              <a:tr h="361987">
                <a:tc>
                  <a:txBody>
                    <a:bodyPr/>
                    <a:lstStyle/>
                    <a:p>
                      <a:pPr algn="ctr">
                        <a:lnSpc>
                          <a:spcPct val="107000"/>
                        </a:lnSpc>
                        <a:spcAft>
                          <a:spcPts val="800"/>
                        </a:spcAft>
                      </a:pPr>
                      <a:r>
                        <a:rPr lang="fr-FR" sz="1200" b="1" kern="0" dirty="0">
                          <a:solidFill>
                            <a:schemeClr val="tx1"/>
                          </a:solidFill>
                          <a:effectLst/>
                          <a:latin typeface="+mj-lt"/>
                        </a:rPr>
                        <a:t>Décembre 2023</a:t>
                      </a:r>
                      <a:endParaRPr lang="fr-FR" sz="1200" b="1"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L w="12700" cap="flat" cmpd="sng" algn="ctr">
                      <a:solidFill>
                        <a:schemeClr val="bg1"/>
                      </a:solidFill>
                      <a:prstDash val="solid"/>
                      <a:round/>
                      <a:headEnd type="none" w="med" len="med"/>
                      <a:tailEnd type="none" w="med" len="med"/>
                    </a:lnL>
                    <a:solidFill>
                      <a:srgbClr val="E7E6E6"/>
                    </a:solidFill>
                  </a:tcPr>
                </a:tc>
                <a:tc>
                  <a:txBody>
                    <a:bodyPr/>
                    <a:lstStyle/>
                    <a:p>
                      <a:pPr>
                        <a:lnSpc>
                          <a:spcPct val="107000"/>
                        </a:lnSpc>
                        <a:spcAft>
                          <a:spcPts val="800"/>
                        </a:spcAft>
                      </a:pPr>
                      <a:r>
                        <a:rPr lang="fr-FR" sz="1100" b="0" kern="0" dirty="0">
                          <a:solidFill>
                            <a:schemeClr val="tx1"/>
                          </a:solidFill>
                          <a:effectLst/>
                          <a:latin typeface="+mj-lt"/>
                        </a:rPr>
                        <a:t>Communication publique pour inaugurer le lancement de DEFMA</a:t>
                      </a:r>
                      <a:endParaRPr lang="fr-FR" sz="1100" b="0"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R w="12700" cap="flat" cmpd="sng" algn="ctr">
                      <a:solidFill>
                        <a:schemeClr val="bg1"/>
                      </a:solidFill>
                      <a:prstDash val="solid"/>
                      <a:round/>
                      <a:headEnd type="none" w="med" len="med"/>
                      <a:tailEnd type="none" w="med" len="med"/>
                    </a:lnR>
                    <a:solidFill>
                      <a:srgbClr val="E7E6E6"/>
                    </a:solidFill>
                  </a:tcPr>
                </a:tc>
                <a:extLst>
                  <a:ext uri="{0D108BD9-81ED-4DB2-BD59-A6C34878D82A}">
                    <a16:rowId xmlns:a16="http://schemas.microsoft.com/office/drawing/2014/main" val="3607364387"/>
                  </a:ext>
                </a:extLst>
              </a:tr>
              <a:tr h="434970">
                <a:tc>
                  <a:txBody>
                    <a:bodyPr/>
                    <a:lstStyle/>
                    <a:p>
                      <a:pPr algn="ctr">
                        <a:lnSpc>
                          <a:spcPct val="107000"/>
                        </a:lnSpc>
                        <a:spcAft>
                          <a:spcPts val="800"/>
                        </a:spcAft>
                      </a:pPr>
                      <a:r>
                        <a:rPr lang="fr-FR" sz="1200" b="1" kern="0" dirty="0">
                          <a:solidFill>
                            <a:schemeClr val="tx1"/>
                          </a:solidFill>
                          <a:effectLst/>
                          <a:latin typeface="+mj-lt"/>
                        </a:rPr>
                        <a:t>Décembre 2023-Janvier 2024</a:t>
                      </a:r>
                      <a:endParaRPr lang="fr-FR" sz="1200" b="1"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L w="12700" cap="flat" cmpd="sng" algn="ctr">
                      <a:solidFill>
                        <a:schemeClr val="bg1"/>
                      </a:solidFill>
                      <a:prstDash val="solid"/>
                      <a:round/>
                      <a:headEnd type="none" w="med" len="med"/>
                      <a:tailEnd type="none" w="med" len="med"/>
                    </a:lnL>
                    <a:solidFill>
                      <a:srgbClr val="E7E6E6"/>
                    </a:solidFill>
                  </a:tcPr>
                </a:tc>
                <a:tc>
                  <a:txBody>
                    <a:bodyPr/>
                    <a:lstStyle/>
                    <a:p>
                      <a:pPr>
                        <a:lnSpc>
                          <a:spcPct val="107000"/>
                        </a:lnSpc>
                        <a:spcAft>
                          <a:spcPts val="800"/>
                        </a:spcAft>
                      </a:pPr>
                      <a:r>
                        <a:rPr lang="fr-FR" sz="1100" b="0" kern="0" dirty="0">
                          <a:solidFill>
                            <a:schemeClr val="tx1"/>
                          </a:solidFill>
                          <a:effectLst/>
                          <a:latin typeface="+mj-lt"/>
                        </a:rPr>
                        <a:t>Analyse du devis ITEMM Le Mans et derniers ajustements sur le budget et sur la méthodologie</a:t>
                      </a:r>
                      <a:endParaRPr lang="fr-FR" sz="1100" b="0"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R w="12700" cap="flat" cmpd="sng" algn="ctr">
                      <a:solidFill>
                        <a:schemeClr val="bg1"/>
                      </a:solidFill>
                      <a:prstDash val="solid"/>
                      <a:round/>
                      <a:headEnd type="none" w="med" len="med"/>
                      <a:tailEnd type="none" w="med" len="med"/>
                    </a:lnR>
                    <a:solidFill>
                      <a:srgbClr val="E7E6E6"/>
                    </a:solidFill>
                  </a:tcPr>
                </a:tc>
                <a:extLst>
                  <a:ext uri="{0D108BD9-81ED-4DB2-BD59-A6C34878D82A}">
                    <a16:rowId xmlns:a16="http://schemas.microsoft.com/office/drawing/2014/main" val="390891229"/>
                  </a:ext>
                </a:extLst>
              </a:tr>
              <a:tr h="356543">
                <a:tc>
                  <a:txBody>
                    <a:bodyPr/>
                    <a:lstStyle/>
                    <a:p>
                      <a:pPr algn="ctr">
                        <a:lnSpc>
                          <a:spcPct val="107000"/>
                        </a:lnSpc>
                        <a:spcAft>
                          <a:spcPts val="800"/>
                        </a:spcAft>
                      </a:pPr>
                      <a:r>
                        <a:rPr lang="fr-FR" sz="1200" b="1" kern="0" dirty="0">
                          <a:solidFill>
                            <a:schemeClr val="tx1"/>
                          </a:solidFill>
                          <a:effectLst/>
                          <a:latin typeface="+mj-lt"/>
                        </a:rPr>
                        <a:t>Début Janvier 2024</a:t>
                      </a:r>
                      <a:endParaRPr lang="fr-FR" sz="1200" b="1"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L w="12700" cap="flat" cmpd="sng" algn="ctr">
                      <a:solidFill>
                        <a:schemeClr val="bg1"/>
                      </a:solidFill>
                      <a:prstDash val="solid"/>
                      <a:round/>
                      <a:headEnd type="none" w="med" len="med"/>
                      <a:tailEnd type="none" w="med" len="med"/>
                    </a:lnL>
                    <a:solidFill>
                      <a:srgbClr val="E7E6E6"/>
                    </a:solidFill>
                  </a:tcPr>
                </a:tc>
                <a:tc>
                  <a:txBody>
                    <a:bodyPr/>
                    <a:lstStyle/>
                    <a:p>
                      <a:pPr>
                        <a:lnSpc>
                          <a:spcPct val="107000"/>
                        </a:lnSpc>
                        <a:spcAft>
                          <a:spcPts val="800"/>
                        </a:spcAft>
                      </a:pPr>
                      <a:r>
                        <a:rPr lang="fr-FR" sz="1100" b="0" kern="0" dirty="0">
                          <a:solidFill>
                            <a:schemeClr val="tx1"/>
                          </a:solidFill>
                          <a:effectLst/>
                          <a:latin typeface="+mj-lt"/>
                        </a:rPr>
                        <a:t>Rédaction et présentation du 1</a:t>
                      </a:r>
                      <a:r>
                        <a:rPr lang="fr-FR" sz="1100" b="0" kern="0" baseline="30000" dirty="0">
                          <a:solidFill>
                            <a:schemeClr val="tx1"/>
                          </a:solidFill>
                          <a:effectLst/>
                          <a:latin typeface="+mj-lt"/>
                        </a:rPr>
                        <a:t>er</a:t>
                      </a:r>
                      <a:r>
                        <a:rPr lang="fr-FR" sz="1100" b="0" kern="0" dirty="0">
                          <a:solidFill>
                            <a:schemeClr val="tx1"/>
                          </a:solidFill>
                          <a:effectLst/>
                          <a:latin typeface="+mj-lt"/>
                        </a:rPr>
                        <a:t> bilan trimestriel aux partenaires</a:t>
                      </a:r>
                      <a:endParaRPr lang="fr-FR" sz="1100" b="0"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R w="12700" cap="flat" cmpd="sng" algn="ctr">
                      <a:solidFill>
                        <a:schemeClr val="bg1"/>
                      </a:solidFill>
                      <a:prstDash val="solid"/>
                      <a:round/>
                      <a:headEnd type="none" w="med" len="med"/>
                      <a:tailEnd type="none" w="med" len="med"/>
                    </a:lnR>
                    <a:solidFill>
                      <a:srgbClr val="E7E6E6"/>
                    </a:solidFill>
                  </a:tcPr>
                </a:tc>
                <a:extLst>
                  <a:ext uri="{0D108BD9-81ED-4DB2-BD59-A6C34878D82A}">
                    <a16:rowId xmlns:a16="http://schemas.microsoft.com/office/drawing/2014/main" val="3927476437"/>
                  </a:ext>
                </a:extLst>
              </a:tr>
              <a:tr h="356543">
                <a:tc>
                  <a:txBody>
                    <a:bodyPr/>
                    <a:lstStyle/>
                    <a:p>
                      <a:pPr algn="ctr">
                        <a:lnSpc>
                          <a:spcPct val="107000"/>
                        </a:lnSpc>
                        <a:spcAft>
                          <a:spcPts val="800"/>
                        </a:spcAft>
                      </a:pPr>
                      <a:r>
                        <a:rPr lang="fr-FR" sz="1200" b="1" kern="100" dirty="0">
                          <a:solidFill>
                            <a:schemeClr val="tx1"/>
                          </a:solidFill>
                          <a:effectLst/>
                          <a:latin typeface="+mj-lt"/>
                          <a:ea typeface="Calibri" panose="020F0502020204030204" pitchFamily="34" charset="0"/>
                          <a:cs typeface="Times New Roman" panose="02020603050405020304" pitchFamily="18" charset="0"/>
                        </a:rPr>
                        <a:t>Janvier 2024</a:t>
                      </a:r>
                    </a:p>
                  </a:txBody>
                  <a:tcPr marL="43644" marR="43644" marT="0" marB="0" anchor="ctr">
                    <a:lnL w="12700" cap="flat" cmpd="sng" algn="ctr">
                      <a:solidFill>
                        <a:schemeClr val="bg1"/>
                      </a:solidFill>
                      <a:prstDash val="solid"/>
                      <a:round/>
                      <a:headEnd type="none" w="med" len="med"/>
                      <a:tailEnd type="none" w="med" len="med"/>
                    </a:lnL>
                    <a:solidFill>
                      <a:srgbClr val="E7E6E6"/>
                    </a:solidFill>
                  </a:tcPr>
                </a:tc>
                <a:tc>
                  <a:txBody>
                    <a:bodyPr/>
                    <a:lstStyle/>
                    <a:p>
                      <a:pPr>
                        <a:lnSpc>
                          <a:spcPct val="107000"/>
                        </a:lnSpc>
                        <a:spcAft>
                          <a:spcPts val="800"/>
                        </a:spcAft>
                      </a:pPr>
                      <a:r>
                        <a:rPr lang="fr-FR" sz="1100" b="0" kern="100" dirty="0">
                          <a:solidFill>
                            <a:schemeClr val="tx1"/>
                          </a:solidFill>
                          <a:effectLst/>
                          <a:latin typeface="+mj-lt"/>
                          <a:ea typeface="Calibri" panose="020F0502020204030204" pitchFamily="34" charset="0"/>
                          <a:cs typeface="Times New Roman" panose="02020603050405020304" pitchFamily="18" charset="0"/>
                        </a:rPr>
                        <a:t>Travail préparatoire autour </a:t>
                      </a:r>
                      <a:r>
                        <a:rPr lang="fr-FR" sz="1100" b="0" kern="100">
                          <a:solidFill>
                            <a:schemeClr val="tx1"/>
                          </a:solidFill>
                          <a:effectLst/>
                          <a:latin typeface="+mj-lt"/>
                          <a:ea typeface="Calibri" panose="020F0502020204030204" pitchFamily="34" charset="0"/>
                          <a:cs typeface="Times New Roman" panose="02020603050405020304" pitchFamily="18" charset="0"/>
                        </a:rPr>
                        <a:t>des questionnaires</a:t>
                      </a:r>
                      <a:endParaRPr lang="fr-FR" sz="1100" b="0"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R w="12700" cap="flat" cmpd="sng" algn="ctr">
                      <a:solidFill>
                        <a:schemeClr val="bg1"/>
                      </a:solidFill>
                      <a:prstDash val="solid"/>
                      <a:round/>
                      <a:headEnd type="none" w="med" len="med"/>
                      <a:tailEnd type="none" w="med" len="med"/>
                    </a:lnR>
                    <a:solidFill>
                      <a:srgbClr val="E7E6E6"/>
                    </a:solidFill>
                  </a:tcPr>
                </a:tc>
                <a:extLst>
                  <a:ext uri="{0D108BD9-81ED-4DB2-BD59-A6C34878D82A}">
                    <a16:rowId xmlns:a16="http://schemas.microsoft.com/office/drawing/2014/main" val="694967671"/>
                  </a:ext>
                </a:extLst>
              </a:tr>
              <a:tr h="356543">
                <a:tc>
                  <a:txBody>
                    <a:bodyPr/>
                    <a:lstStyle/>
                    <a:p>
                      <a:pPr algn="ctr">
                        <a:lnSpc>
                          <a:spcPct val="107000"/>
                        </a:lnSpc>
                        <a:spcAft>
                          <a:spcPts val="800"/>
                        </a:spcAft>
                      </a:pPr>
                      <a:r>
                        <a:rPr lang="fr-FR" sz="1200" b="1" kern="0" dirty="0">
                          <a:solidFill>
                            <a:schemeClr val="tx1"/>
                          </a:solidFill>
                          <a:effectLst/>
                          <a:latin typeface="+mj-lt"/>
                        </a:rPr>
                        <a:t>Janvier-Février 2024</a:t>
                      </a:r>
                      <a:endParaRPr lang="fr-FR" sz="1200" b="1"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7E6E6"/>
                    </a:solidFill>
                  </a:tcPr>
                </a:tc>
                <a:tc>
                  <a:txBody>
                    <a:bodyPr/>
                    <a:lstStyle/>
                    <a:p>
                      <a:pPr>
                        <a:lnSpc>
                          <a:spcPct val="107000"/>
                        </a:lnSpc>
                        <a:spcAft>
                          <a:spcPts val="800"/>
                        </a:spcAft>
                      </a:pPr>
                      <a:r>
                        <a:rPr lang="fr-FR" sz="1100" b="0" kern="0" dirty="0">
                          <a:solidFill>
                            <a:schemeClr val="tx1"/>
                          </a:solidFill>
                          <a:effectLst/>
                          <a:latin typeface="+mj-lt"/>
                        </a:rPr>
                        <a:t>Organisation et préparation des comités de suivi et opérationnel inauguraux</a:t>
                      </a:r>
                      <a:endParaRPr lang="fr-FR" sz="1100" b="0" kern="100" dirty="0">
                        <a:solidFill>
                          <a:schemeClr val="tx1"/>
                        </a:solidFill>
                        <a:effectLst/>
                        <a:latin typeface="+mj-lt"/>
                        <a:ea typeface="Calibri" panose="020F0502020204030204" pitchFamily="34" charset="0"/>
                        <a:cs typeface="Times New Roman" panose="02020603050405020304" pitchFamily="18" charset="0"/>
                      </a:endParaRPr>
                    </a:p>
                  </a:txBody>
                  <a:tcPr marL="43644" marR="43644"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536789179"/>
                  </a:ext>
                </a:extLst>
              </a:tr>
            </a:tbl>
          </a:graphicData>
        </a:graphic>
      </p:graphicFrame>
    </p:spTree>
    <p:extLst>
      <p:ext uri="{BB962C8B-B14F-4D97-AF65-F5344CB8AC3E}">
        <p14:creationId xmlns:p14="http://schemas.microsoft.com/office/powerpoint/2010/main" val="178912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FACACE2-D52D-948E-6336-05FDEBCD213E}"/>
              </a:ext>
            </a:extLst>
          </p:cNvPr>
          <p:cNvSpPr/>
          <p:nvPr/>
        </p:nvSpPr>
        <p:spPr>
          <a:xfrm>
            <a:off x="587829" y="2397949"/>
            <a:ext cx="7968343" cy="1815882"/>
          </a:xfrm>
          <a:prstGeom prst="rect">
            <a:avLst/>
          </a:prstGeom>
          <a:noFill/>
          <a:ln>
            <a:noFill/>
          </a:ln>
        </p:spPr>
        <p:txBody>
          <a:bodyPr wrap="square">
            <a:spAutoFit/>
          </a:bodyPr>
          <a:lstStyle/>
          <a:p>
            <a:pPr marL="285750" indent="-285750" algn="just">
              <a:buFont typeface="Wingdings" panose="05000000000000000000" pitchFamily="2" charset="2"/>
              <a:buChar char="Ø"/>
            </a:pPr>
            <a:r>
              <a:rPr lang="fr-FR" sz="1400" dirty="0">
                <a:latin typeface="Roboto" panose="02000000000000000000" pitchFamily="2" charset="0"/>
                <a:ea typeface="Roboto" panose="02000000000000000000" pitchFamily="2" charset="0"/>
              </a:rPr>
              <a:t>Un </a:t>
            </a:r>
            <a:r>
              <a:rPr lang="fr-FR" sz="1400" b="1" dirty="0">
                <a:latin typeface="Roboto" panose="02000000000000000000" pitchFamily="2" charset="0"/>
                <a:ea typeface="Roboto" panose="02000000000000000000" pitchFamily="2" charset="0"/>
              </a:rPr>
              <a:t>lancement de la phase qualitative du diagnostic en mars 2024</a:t>
            </a:r>
            <a:r>
              <a:rPr lang="fr-FR" sz="1400" dirty="0">
                <a:latin typeface="Roboto" panose="02000000000000000000" pitchFamily="2" charset="0"/>
                <a:ea typeface="Roboto" panose="02000000000000000000" pitchFamily="2" charset="0"/>
              </a:rPr>
              <a:t> pour une durée estimée de 9 mois maximum</a:t>
            </a:r>
          </a:p>
          <a:p>
            <a:pPr marL="285750" indent="-285750" algn="just">
              <a:buFont typeface="Wingdings" panose="05000000000000000000" pitchFamily="2" charset="2"/>
              <a:buChar char="Ø"/>
            </a:pPr>
            <a:endParaRPr lang="fr-FR" sz="1400" dirty="0">
              <a:latin typeface="Roboto" panose="02000000000000000000" pitchFamily="2" charset="0"/>
              <a:ea typeface="Roboto" panose="02000000000000000000" pitchFamily="2" charset="0"/>
            </a:endParaRPr>
          </a:p>
          <a:p>
            <a:pPr marL="285750" indent="-285750" algn="just">
              <a:buFont typeface="Wingdings" panose="05000000000000000000" pitchFamily="2" charset="2"/>
              <a:buChar char="Ø"/>
            </a:pPr>
            <a:r>
              <a:rPr lang="fr-FR" sz="1400" dirty="0">
                <a:latin typeface="Roboto" panose="02000000000000000000" pitchFamily="2" charset="0"/>
                <a:ea typeface="Roboto" panose="02000000000000000000" pitchFamily="2" charset="0"/>
              </a:rPr>
              <a:t>Plus d’informations disponibles sur </a:t>
            </a:r>
            <a:r>
              <a:rPr lang="fr-FR" sz="1400" dirty="0">
                <a:latin typeface="Roboto" panose="02000000000000000000" pitchFamily="2" charset="0"/>
                <a:ea typeface="Roboto" panose="02000000000000000000" pitchFamily="2" charset="0"/>
                <a:hlinkClick r:id="rId3"/>
              </a:rPr>
              <a:t>notre site</a:t>
            </a:r>
            <a:r>
              <a:rPr lang="fr-FR" sz="1400" dirty="0">
                <a:latin typeface="Roboto" panose="02000000000000000000" pitchFamily="2" charset="0"/>
                <a:ea typeface="Roboto" panose="02000000000000000000" pitchFamily="2" charset="0"/>
              </a:rPr>
              <a:t>, avec </a:t>
            </a:r>
            <a:r>
              <a:rPr lang="fr-FR" sz="1400" dirty="0">
                <a:latin typeface="Roboto" panose="02000000000000000000" pitchFamily="2" charset="0"/>
                <a:ea typeface="Roboto" panose="02000000000000000000" pitchFamily="2" charset="0"/>
                <a:hlinkClick r:id="rId4"/>
              </a:rPr>
              <a:t>une note d’intention</a:t>
            </a:r>
            <a:r>
              <a:rPr lang="fr-FR" sz="1400" dirty="0">
                <a:latin typeface="Roboto" panose="02000000000000000000" pitchFamily="2" charset="0"/>
                <a:ea typeface="Roboto" panose="02000000000000000000" pitchFamily="2" charset="0"/>
              </a:rPr>
              <a:t> synthétisant le projet et ses ambitions !</a:t>
            </a:r>
          </a:p>
          <a:p>
            <a:pPr marL="285750" indent="-285750" algn="just">
              <a:buFont typeface="Wingdings" panose="05000000000000000000" pitchFamily="2" charset="2"/>
              <a:buChar char="Ø"/>
            </a:pPr>
            <a:endParaRPr lang="fr-FR" sz="1400" dirty="0">
              <a:latin typeface="Roboto" panose="02000000000000000000" pitchFamily="2" charset="0"/>
              <a:ea typeface="Roboto" panose="02000000000000000000" pitchFamily="2" charset="0"/>
            </a:endParaRPr>
          </a:p>
          <a:p>
            <a:pPr marL="285750" indent="-285750" algn="just">
              <a:buFont typeface="Wingdings" panose="05000000000000000000" pitchFamily="2" charset="2"/>
              <a:buChar char="Ø"/>
            </a:pPr>
            <a:r>
              <a:rPr lang="fr-FR" sz="1400" b="1" dirty="0">
                <a:latin typeface="Roboto" panose="02000000000000000000" pitchFamily="2" charset="0"/>
                <a:ea typeface="Roboto" panose="02000000000000000000" pitchFamily="2" charset="0"/>
              </a:rPr>
              <a:t>Des inconnues </a:t>
            </a:r>
            <a:r>
              <a:rPr lang="fr-FR" sz="1400" dirty="0">
                <a:latin typeface="Roboto" panose="02000000000000000000" pitchFamily="2" charset="0"/>
                <a:ea typeface="Roboto" panose="02000000000000000000" pitchFamily="2" charset="0"/>
              </a:rPr>
              <a:t>: financement de la Région Hauts-de-France sur le volet RH de HAUTE FIDÉLITÉ (commission initialement prévue mi-février, décalée au 4 avril)</a:t>
            </a:r>
          </a:p>
        </p:txBody>
      </p:sp>
      <p:sp>
        <p:nvSpPr>
          <p:cNvPr id="3" name="ZoneTexte 2">
            <a:extLst>
              <a:ext uri="{FF2B5EF4-FFF2-40B4-BE49-F238E27FC236}">
                <a16:creationId xmlns:a16="http://schemas.microsoft.com/office/drawing/2014/main" id="{0CBC2F01-3FB3-E6AB-3A64-5F3896F8F71C}"/>
              </a:ext>
            </a:extLst>
          </p:cNvPr>
          <p:cNvSpPr txBox="1"/>
          <p:nvPr/>
        </p:nvSpPr>
        <p:spPr>
          <a:xfrm>
            <a:off x="919917" y="251309"/>
            <a:ext cx="7304167" cy="646331"/>
          </a:xfrm>
          <a:prstGeom prst="rect">
            <a:avLst/>
          </a:prstGeom>
          <a:noFill/>
        </p:spPr>
        <p:txBody>
          <a:bodyPr wrap="square" rtlCol="0">
            <a:spAutoFit/>
          </a:bodyPr>
          <a:lstStyle/>
          <a:p>
            <a:pPr algn="ctr"/>
            <a:r>
              <a:rPr lang="fr-FR" b="1" dirty="0">
                <a:latin typeface="Roboto" panose="02000000000000000000" pitchFamily="2" charset="0"/>
                <a:ea typeface="Roboto" panose="02000000000000000000" pitchFamily="2" charset="0"/>
              </a:rPr>
              <a:t>Pour conclure…</a:t>
            </a:r>
            <a:endPar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endParaRPr lang="fr-FR" dirty="0"/>
          </a:p>
        </p:txBody>
      </p:sp>
    </p:spTree>
    <p:extLst>
      <p:ext uri="{BB962C8B-B14F-4D97-AF65-F5344CB8AC3E}">
        <p14:creationId xmlns:p14="http://schemas.microsoft.com/office/powerpoint/2010/main" val="25725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53C8B12C-E3FD-79A1-DBD8-53AAB9B3B5F6}"/>
              </a:ext>
            </a:extLst>
          </p:cNvPr>
          <p:cNvSpPr txBox="1"/>
          <p:nvPr/>
        </p:nvSpPr>
        <p:spPr>
          <a:xfrm>
            <a:off x="744071" y="228328"/>
            <a:ext cx="7655859" cy="369332"/>
          </a:xfrm>
          <a:prstGeom prst="rect">
            <a:avLst/>
          </a:prstGeom>
          <a:noFill/>
        </p:spPr>
        <p:txBody>
          <a:bodyPr wrap="square" rtlCol="0">
            <a:spAutoFit/>
          </a:bodyPr>
          <a:lstStyle/>
          <a:p>
            <a:pPr algn="ctr"/>
            <a:r>
              <a:rPr lang="fr-FR" b="1" dirty="0">
                <a:latin typeface="Roboto" panose="02000000000000000000" pitchFamily="2" charset="0"/>
                <a:ea typeface="Roboto" panose="02000000000000000000" pitchFamily="2" charset="0"/>
              </a:rPr>
              <a:t>Ressources</a:t>
            </a:r>
            <a:endParaRPr lang="fr-FR" sz="1600" b="1"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ZoneTexte 2">
            <a:extLst>
              <a:ext uri="{FF2B5EF4-FFF2-40B4-BE49-F238E27FC236}">
                <a16:creationId xmlns:a16="http://schemas.microsoft.com/office/drawing/2014/main" id="{0F946E12-4435-AB6B-E031-B43D2861DD76}"/>
              </a:ext>
            </a:extLst>
          </p:cNvPr>
          <p:cNvSpPr txBox="1"/>
          <p:nvPr/>
        </p:nvSpPr>
        <p:spPr>
          <a:xfrm>
            <a:off x="159328" y="766430"/>
            <a:ext cx="8825345" cy="5773375"/>
          </a:xfrm>
          <a:prstGeom prst="rect">
            <a:avLst/>
          </a:prstGeom>
          <a:noFill/>
        </p:spPr>
        <p:txBody>
          <a:bodyPr wrap="square" rtlCol="0">
            <a:spAutoFit/>
          </a:bodyPr>
          <a:lstStyle/>
          <a:p>
            <a:pPr algn="just">
              <a:lnSpc>
                <a:spcPct val="107000"/>
              </a:lnSpc>
              <a:spcAft>
                <a:spcPts val="800"/>
              </a:spcAft>
            </a:pPr>
            <a:r>
              <a:rPr lang="fr-FR" sz="1400" b="1" dirty="0">
                <a:effectLst/>
                <a:latin typeface="Roboto" panose="02000000000000000000" pitchFamily="2" charset="0"/>
                <a:ea typeface="Roboto" panose="02000000000000000000" pitchFamily="2" charset="0"/>
                <a:cs typeface="Roboto" panose="02000000000000000000" pitchFamily="2" charset="0"/>
              </a:rPr>
              <a:t>HAUTE FIDÉLITÉ</a:t>
            </a:r>
          </a:p>
          <a:p>
            <a:pPr marL="342900" indent="-342900" algn="just">
              <a:lnSpc>
                <a:spcPct val="107000"/>
              </a:lnSpc>
              <a:buFont typeface="Roboto Lt"/>
              <a:buChar char="-"/>
            </a:pPr>
            <a:r>
              <a:rPr lang="fr-FR" sz="1400" dirty="0">
                <a:latin typeface="Roboto" panose="02000000000000000000" pitchFamily="2" charset="0"/>
                <a:ea typeface="Roboto" panose="02000000000000000000" pitchFamily="2" charset="0"/>
                <a:cs typeface="Roboto" panose="02000000000000000000" pitchFamily="2" charset="0"/>
                <a:hlinkClick r:id="rId3"/>
              </a:rPr>
              <a:t>DEFMA Hauts-de-France - Note d’intention </a:t>
            </a:r>
            <a:r>
              <a:rPr lang="fr-FR" sz="1400" dirty="0">
                <a:latin typeface="Roboto" panose="02000000000000000000" pitchFamily="2" charset="0"/>
                <a:ea typeface="Roboto" panose="02000000000000000000" pitchFamily="2" charset="0"/>
                <a:cs typeface="Roboto" panose="02000000000000000000" pitchFamily="2" charset="0"/>
              </a:rPr>
              <a:t>(sept. 2023, 26 p.)</a:t>
            </a:r>
            <a:endParaRPr lang="fr-FR" sz="1400" dirty="0">
              <a:latin typeface="Roboto" panose="02000000000000000000" pitchFamily="2" charset="0"/>
              <a:ea typeface="Roboto" panose="02000000000000000000" pitchFamily="2" charset="0"/>
              <a:cs typeface="Roboto" panose="02000000000000000000" pitchFamily="2" charset="0"/>
              <a:hlinkClick r:id="rId4"/>
            </a:endParaRPr>
          </a:p>
          <a:p>
            <a:pPr marL="342900" lvl="0" indent="-342900" algn="just">
              <a:lnSpc>
                <a:spcPct val="107000"/>
              </a:lnSpc>
              <a:buFont typeface="Roboto Lt"/>
              <a:buChar char="-"/>
            </a:pPr>
            <a:r>
              <a:rPr lang="fr-FR" sz="1400" dirty="0">
                <a:latin typeface="Roboto" panose="02000000000000000000" pitchFamily="2" charset="0"/>
                <a:ea typeface="Roboto" panose="02000000000000000000" pitchFamily="2" charset="0"/>
                <a:cs typeface="Roboto" panose="02000000000000000000" pitchFamily="2" charset="0"/>
                <a:hlinkClick r:id="rId4"/>
              </a:rPr>
              <a:t>Etat des lieux territorial de la filière des musiques actuelles en Hauts-de-France. Données 2017</a:t>
            </a:r>
            <a:r>
              <a:rPr lang="fr-FR" sz="1400" dirty="0">
                <a:latin typeface="Roboto" panose="02000000000000000000" pitchFamily="2" charset="0"/>
                <a:ea typeface="Roboto" panose="02000000000000000000" pitchFamily="2" charset="0"/>
                <a:cs typeface="Roboto" panose="02000000000000000000" pitchFamily="2" charset="0"/>
              </a:rPr>
              <a:t> (sept. 2019, 71 p.)</a:t>
            </a:r>
            <a:endParaRPr lang="fr-FR" sz="1400" dirty="0">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endParaRPr>
          </a:p>
          <a:p>
            <a:pPr marL="342900" lvl="0" indent="-342900" algn="just">
              <a:lnSpc>
                <a:spcPct val="107000"/>
              </a:lnSpc>
              <a:buFont typeface="Roboto Lt"/>
              <a:buChar char="-"/>
            </a:pPr>
            <a:r>
              <a:rPr lang="fr-FR" sz="1400" u="sng" dirty="0">
                <a:solidFill>
                  <a:srgbClr val="0563C1"/>
                </a:solidFill>
                <a:effectLst/>
                <a:latin typeface="Roboto" panose="02000000000000000000" pitchFamily="2" charset="0"/>
                <a:ea typeface="Roboto" panose="02000000000000000000" pitchFamily="2" charset="0"/>
                <a:cs typeface="Roboto" panose="02000000000000000000" pitchFamily="2" charset="0"/>
                <a:hlinkClick r:id="rId6"/>
              </a:rPr>
              <a:t>Panorama 2020 des adhérents du pôle Haute Fidélité</a:t>
            </a:r>
            <a:r>
              <a:rPr lang="fr-FR" sz="1400" dirty="0">
                <a:effectLst/>
                <a:latin typeface="Roboto" panose="02000000000000000000" pitchFamily="2" charset="0"/>
                <a:ea typeface="Roboto" panose="02000000000000000000" pitchFamily="2" charset="0"/>
                <a:cs typeface="Roboto" panose="02000000000000000000" pitchFamily="2" charset="0"/>
              </a:rPr>
              <a:t> (nov. 2022, 26 p.)</a:t>
            </a:r>
          </a:p>
          <a:p>
            <a:pPr marL="342900" lvl="0" indent="-342900" algn="just">
              <a:lnSpc>
                <a:spcPct val="107000"/>
              </a:lnSpc>
              <a:buFont typeface="Roboto Lt"/>
              <a:buChar char="-"/>
            </a:pPr>
            <a:r>
              <a:rPr lang="fr-FR" sz="1400" dirty="0">
                <a:effectLst/>
                <a:latin typeface="Roboto" panose="02000000000000000000" pitchFamily="2" charset="0"/>
                <a:ea typeface="Roboto" panose="02000000000000000000" pitchFamily="2" charset="0"/>
                <a:cs typeface="Roboto" panose="02000000000000000000" pitchFamily="2" charset="0"/>
                <a:hlinkClick r:id="rId7"/>
              </a:rPr>
              <a:t>Panorama 2019 à 2021 des adhérents du pôle Haute Fidélité – Infographie-synthèse </a:t>
            </a:r>
            <a:r>
              <a:rPr lang="fr-FR" sz="1400" dirty="0">
                <a:effectLst/>
                <a:latin typeface="Roboto" panose="02000000000000000000" pitchFamily="2" charset="0"/>
                <a:ea typeface="Roboto" panose="02000000000000000000" pitchFamily="2" charset="0"/>
                <a:cs typeface="Roboto" panose="02000000000000000000" pitchFamily="2" charset="0"/>
              </a:rPr>
              <a:t>(juillet 2023)</a:t>
            </a:r>
          </a:p>
          <a:p>
            <a:pPr algn="just">
              <a:lnSpc>
                <a:spcPct val="107000"/>
              </a:lnSpc>
              <a:spcAft>
                <a:spcPts val="800"/>
              </a:spcAft>
            </a:pPr>
            <a:r>
              <a:rPr lang="fr-FR" sz="1400" u="none" strike="noStrike" dirty="0">
                <a:effectLst/>
                <a:latin typeface="Roboto" panose="02000000000000000000" pitchFamily="2" charset="0"/>
                <a:ea typeface="Roboto" panose="02000000000000000000" pitchFamily="2" charset="0"/>
                <a:cs typeface="Roboto" panose="02000000000000000000" pitchFamily="2" charset="0"/>
              </a:rPr>
              <a:t> </a:t>
            </a:r>
            <a:endParaRPr lang="fr-FR" sz="1400" dirty="0">
              <a:effectLst/>
              <a:latin typeface="Roboto" panose="02000000000000000000" pitchFamily="2" charset="0"/>
              <a:ea typeface="Roboto" panose="02000000000000000000" pitchFamily="2" charset="0"/>
              <a:cs typeface="Roboto" panose="02000000000000000000" pitchFamily="2" charset="0"/>
            </a:endParaRPr>
          </a:p>
          <a:p>
            <a:pPr algn="just">
              <a:lnSpc>
                <a:spcPct val="107000"/>
              </a:lnSpc>
              <a:spcAft>
                <a:spcPts val="800"/>
              </a:spcAft>
            </a:pPr>
            <a:r>
              <a:rPr lang="fr-FR" sz="1400" b="1" dirty="0">
                <a:effectLst/>
                <a:latin typeface="Roboto" panose="02000000000000000000" pitchFamily="2" charset="0"/>
                <a:ea typeface="Roboto" panose="02000000000000000000" pitchFamily="2" charset="0"/>
                <a:cs typeface="Roboto" panose="02000000000000000000" pitchFamily="2" charset="0"/>
              </a:rPr>
              <a:t>Autres ressources</a:t>
            </a:r>
          </a:p>
          <a:p>
            <a:pPr marL="342900" indent="-342900" algn="just">
              <a:spcAft>
                <a:spcPts val="800"/>
              </a:spcAft>
              <a:buFont typeface="Roboto Lt"/>
              <a:buChar char="-"/>
            </a:pPr>
            <a:r>
              <a:rPr lang="fr-FR" sz="1400" kern="100" dirty="0">
                <a:effectLst/>
                <a:latin typeface="Roboto" panose="02000000000000000000" pitchFamily="2" charset="0"/>
                <a:ea typeface="Roboto" panose="02000000000000000000" pitchFamily="2" charset="0"/>
                <a:cs typeface="Roboto" panose="02000000000000000000" pitchFamily="2" charset="0"/>
              </a:rPr>
              <a:t>AFDAS, </a:t>
            </a:r>
            <a:r>
              <a:rPr lang="fr-FR" sz="1400" kern="100" dirty="0">
                <a:effectLst/>
                <a:latin typeface="Roboto" panose="02000000000000000000" pitchFamily="2" charset="0"/>
                <a:ea typeface="Roboto" panose="02000000000000000000" pitchFamily="2" charset="0"/>
                <a:cs typeface="Roboto" panose="02000000000000000000" pitchFamily="2" charset="0"/>
                <a:hlinkClick r:id="rId8"/>
              </a:rPr>
              <a:t>Etude prospective emploi-formation. Culture, industries créatives, médias, communication, télécommunications, sport, tourisme, loisirs et divertissement</a:t>
            </a:r>
            <a:r>
              <a:rPr lang="fr-FR" sz="1400" kern="100" dirty="0">
                <a:effectLst/>
                <a:latin typeface="Roboto" panose="02000000000000000000" pitchFamily="2" charset="0"/>
                <a:ea typeface="Roboto" panose="02000000000000000000" pitchFamily="2" charset="0"/>
                <a:cs typeface="Roboto" panose="02000000000000000000" pitchFamily="2" charset="0"/>
              </a:rPr>
              <a:t>, </a:t>
            </a:r>
            <a:r>
              <a:rPr lang="fr-FR" sz="1400" kern="100" dirty="0" err="1">
                <a:effectLst/>
                <a:latin typeface="Roboto" panose="02000000000000000000" pitchFamily="2" charset="0"/>
                <a:ea typeface="Roboto" panose="02000000000000000000" pitchFamily="2" charset="0"/>
                <a:cs typeface="Roboto" panose="02000000000000000000" pitchFamily="2" charset="0"/>
              </a:rPr>
              <a:t>Sauléa</a:t>
            </a:r>
            <a:r>
              <a:rPr lang="fr-FR" sz="1400" kern="100" dirty="0">
                <a:effectLst/>
                <a:latin typeface="Roboto" panose="02000000000000000000" pitchFamily="2" charset="0"/>
                <a:ea typeface="Roboto" panose="02000000000000000000" pitchFamily="2" charset="0"/>
                <a:cs typeface="Roboto" panose="02000000000000000000" pitchFamily="2" charset="0"/>
              </a:rPr>
              <a:t>/</a:t>
            </a:r>
            <a:r>
              <a:rPr lang="fr-FR" sz="1400" kern="100" dirty="0" err="1">
                <a:effectLst/>
                <a:latin typeface="Roboto" panose="02000000000000000000" pitchFamily="2" charset="0"/>
                <a:ea typeface="Roboto" panose="02000000000000000000" pitchFamily="2" charset="0"/>
                <a:cs typeface="Roboto" panose="02000000000000000000" pitchFamily="2" charset="0"/>
              </a:rPr>
              <a:t>actéhis</a:t>
            </a:r>
            <a:r>
              <a:rPr lang="fr-FR" sz="1400" kern="100" dirty="0">
                <a:latin typeface="Roboto" panose="02000000000000000000" pitchFamily="2" charset="0"/>
                <a:ea typeface="Roboto" panose="02000000000000000000" pitchFamily="2" charset="0"/>
                <a:cs typeface="Roboto" panose="02000000000000000000" pitchFamily="2" charset="0"/>
              </a:rPr>
              <a:t> (</a:t>
            </a:r>
            <a:r>
              <a:rPr lang="fr-FR" sz="1400" kern="100" dirty="0">
                <a:effectLst/>
                <a:latin typeface="Roboto" panose="02000000000000000000" pitchFamily="2" charset="0"/>
                <a:ea typeface="Roboto" panose="02000000000000000000" pitchFamily="2" charset="0"/>
                <a:cs typeface="Roboto" panose="02000000000000000000" pitchFamily="2" charset="0"/>
              </a:rPr>
              <a:t>déc. 2022, 115 p.)</a:t>
            </a:r>
          </a:p>
          <a:p>
            <a:pPr marL="342900" indent="-342900" algn="just">
              <a:spcAft>
                <a:spcPts val="800"/>
              </a:spcAft>
              <a:buFont typeface="Roboto Lt"/>
              <a:buChar char="-"/>
            </a:pPr>
            <a:r>
              <a:rPr lang="fr-FR" sz="1400" kern="100" dirty="0">
                <a:effectLst/>
                <a:latin typeface="Roboto" panose="02000000000000000000" pitchFamily="2" charset="0"/>
                <a:ea typeface="Roboto" panose="02000000000000000000" pitchFamily="2" charset="0"/>
                <a:cs typeface="Roboto" panose="02000000000000000000" pitchFamily="2" charset="0"/>
              </a:rPr>
              <a:t>C2RP CARIF-OREF HAUTS-DE-FRANCE, </a:t>
            </a:r>
            <a:r>
              <a:rPr lang="fr-FR" sz="1400" kern="100" dirty="0">
                <a:effectLst/>
                <a:latin typeface="Roboto" panose="02000000000000000000" pitchFamily="2" charset="0"/>
                <a:ea typeface="Roboto" panose="02000000000000000000" pitchFamily="2" charset="0"/>
                <a:cs typeface="Roboto" panose="02000000000000000000" pitchFamily="2" charset="0"/>
                <a:hlinkClick r:id="rId9"/>
              </a:rPr>
              <a:t>Les secteurs d’activité et les métiers de l’hôtellerie, la restauration, les activités touristiques et sportives, arts et spectacles</a:t>
            </a:r>
            <a:r>
              <a:rPr lang="fr-FR" sz="1400" kern="100" dirty="0">
                <a:effectLst/>
                <a:latin typeface="Roboto" panose="02000000000000000000" pitchFamily="2" charset="0"/>
                <a:ea typeface="Roboto" panose="02000000000000000000" pitchFamily="2" charset="0"/>
                <a:cs typeface="Roboto" panose="02000000000000000000" pitchFamily="2" charset="0"/>
              </a:rPr>
              <a:t>, contribution sectorielle au CPRDFOP en région Hauts-de-France</a:t>
            </a:r>
            <a:r>
              <a:rPr lang="fr-FR" sz="1400" kern="100" dirty="0">
                <a:latin typeface="Roboto" panose="02000000000000000000" pitchFamily="2" charset="0"/>
                <a:ea typeface="Roboto" panose="02000000000000000000" pitchFamily="2" charset="0"/>
                <a:cs typeface="Roboto" panose="02000000000000000000" pitchFamily="2" charset="0"/>
              </a:rPr>
              <a:t> (</a:t>
            </a:r>
            <a:r>
              <a:rPr lang="fr-FR" sz="1400" kern="100" dirty="0">
                <a:effectLst/>
                <a:latin typeface="Roboto" panose="02000000000000000000" pitchFamily="2" charset="0"/>
                <a:ea typeface="Roboto" panose="02000000000000000000" pitchFamily="2" charset="0"/>
                <a:cs typeface="Roboto" panose="02000000000000000000" pitchFamily="2" charset="0"/>
              </a:rPr>
              <a:t>2022, 141 p.)</a:t>
            </a:r>
          </a:p>
          <a:p>
            <a:pPr marL="342900" indent="-342900" algn="just">
              <a:spcAft>
                <a:spcPts val="800"/>
              </a:spcAft>
              <a:buFont typeface="Roboto Lt"/>
              <a:buChar char="-"/>
            </a:pPr>
            <a:r>
              <a:rPr lang="fr-FR" sz="1400" kern="100" dirty="0">
                <a:effectLst/>
                <a:latin typeface="Roboto" panose="02000000000000000000" pitchFamily="2" charset="0"/>
                <a:ea typeface="Roboto" panose="02000000000000000000" pitchFamily="2" charset="0"/>
                <a:cs typeface="Roboto" panose="02000000000000000000" pitchFamily="2" charset="0"/>
              </a:rPr>
              <a:t>DUGUÉ Mélanie et LE RENDU-LIZÉE Carole, </a:t>
            </a:r>
            <a:r>
              <a:rPr lang="fr-FR" sz="1400" kern="100" dirty="0">
                <a:effectLst/>
                <a:latin typeface="Roboto" panose="02000000000000000000" pitchFamily="2" charset="0"/>
                <a:ea typeface="Roboto" panose="02000000000000000000" pitchFamily="2" charset="0"/>
                <a:cs typeface="Roboto" panose="02000000000000000000" pitchFamily="2" charset="0"/>
                <a:hlinkClick r:id="rId10"/>
              </a:rPr>
              <a:t>Rapport de l’étude emploi-compétences auprès des filières de la C.R.C.C Pays de la Loire</a:t>
            </a:r>
            <a:r>
              <a:rPr lang="fr-FR" sz="1400" kern="100" dirty="0">
                <a:effectLst/>
                <a:latin typeface="Roboto" panose="02000000000000000000" pitchFamily="2" charset="0"/>
                <a:ea typeface="Roboto" panose="02000000000000000000" pitchFamily="2" charset="0"/>
                <a:cs typeface="Roboto" panose="02000000000000000000" pitchFamily="2" charset="0"/>
              </a:rPr>
              <a:t> (oct. 2016, 96 p.)</a:t>
            </a:r>
          </a:p>
          <a:p>
            <a:pPr marL="342900" indent="-342900" algn="just">
              <a:spcAft>
                <a:spcPts val="800"/>
              </a:spcAft>
              <a:buFont typeface="Roboto Lt"/>
              <a:buChar char="-"/>
            </a:pPr>
            <a:r>
              <a:rPr lang="fr-FR" sz="1400" dirty="0">
                <a:effectLst/>
                <a:latin typeface="Roboto" panose="02000000000000000000" pitchFamily="2" charset="0"/>
                <a:ea typeface="Roboto" panose="02000000000000000000" pitchFamily="2" charset="0"/>
                <a:cs typeface="Roboto" panose="02000000000000000000" pitchFamily="2" charset="0"/>
              </a:rPr>
              <a:t>EY, </a:t>
            </a:r>
            <a:r>
              <a:rPr lang="fr-FR" sz="1400" i="1" dirty="0">
                <a:effectLst/>
                <a:latin typeface="Roboto" panose="02000000000000000000" pitchFamily="2" charset="0"/>
                <a:ea typeface="Roboto" panose="02000000000000000000" pitchFamily="2" charset="0"/>
                <a:cs typeface="Roboto" panose="02000000000000000000" pitchFamily="2" charset="0"/>
              </a:rPr>
              <a:t>L’économie mosaïque, </a:t>
            </a:r>
            <a:r>
              <a:rPr lang="fr-FR" sz="1400" dirty="0">
                <a:effectLst/>
                <a:latin typeface="Roboto" panose="02000000000000000000" pitchFamily="2" charset="0"/>
                <a:ea typeface="Roboto" panose="02000000000000000000" pitchFamily="2" charset="0"/>
                <a:cs typeface="Roboto" panose="02000000000000000000" pitchFamily="2" charset="0"/>
                <a:hlinkClick r:id="rId11"/>
              </a:rPr>
              <a:t>3</a:t>
            </a:r>
            <a:r>
              <a:rPr lang="fr-FR" sz="1400" baseline="30000" dirty="0">
                <a:effectLst/>
                <a:latin typeface="Roboto" panose="02000000000000000000" pitchFamily="2" charset="0"/>
                <a:ea typeface="Roboto" panose="02000000000000000000" pitchFamily="2" charset="0"/>
                <a:cs typeface="Roboto" panose="02000000000000000000" pitchFamily="2" charset="0"/>
                <a:hlinkClick r:id="rId11"/>
              </a:rPr>
              <a:t>ème</a:t>
            </a:r>
            <a:r>
              <a:rPr lang="fr-FR" sz="1400" dirty="0">
                <a:effectLst/>
                <a:latin typeface="Roboto" panose="02000000000000000000" pitchFamily="2" charset="0"/>
                <a:ea typeface="Roboto" panose="02000000000000000000" pitchFamily="2" charset="0"/>
                <a:cs typeface="Roboto" panose="02000000000000000000" pitchFamily="2" charset="0"/>
                <a:hlinkClick r:id="rId11"/>
              </a:rPr>
              <a:t> Panorama des Industries Culturelles et Créatives en France, EY/France Créative/ministère de la Culture</a:t>
            </a:r>
            <a:r>
              <a:rPr lang="fr-FR" sz="1400" dirty="0">
                <a:latin typeface="Roboto" panose="02000000000000000000" pitchFamily="2" charset="0"/>
                <a:ea typeface="Roboto" panose="02000000000000000000" pitchFamily="2" charset="0"/>
                <a:cs typeface="Roboto" panose="02000000000000000000" pitchFamily="2" charset="0"/>
              </a:rPr>
              <a:t> (</a:t>
            </a:r>
            <a:r>
              <a:rPr lang="fr-FR" sz="1400" dirty="0">
                <a:effectLst/>
                <a:latin typeface="Roboto" panose="02000000000000000000" pitchFamily="2" charset="0"/>
                <a:ea typeface="Roboto" panose="02000000000000000000" pitchFamily="2" charset="0"/>
                <a:cs typeface="Roboto" panose="02000000000000000000" pitchFamily="2" charset="0"/>
              </a:rPr>
              <a:t>nov. 2019, 108 p.)</a:t>
            </a:r>
            <a:endParaRPr lang="fr-FR" sz="1400" dirty="0">
              <a:latin typeface="Roboto" panose="02000000000000000000" pitchFamily="2" charset="0"/>
              <a:ea typeface="Roboto" panose="02000000000000000000" pitchFamily="2" charset="0"/>
              <a:cs typeface="Roboto" panose="02000000000000000000" pitchFamily="2" charset="0"/>
            </a:endParaRPr>
          </a:p>
          <a:p>
            <a:pPr marL="342900" indent="-342900" algn="just">
              <a:spcAft>
                <a:spcPts val="800"/>
              </a:spcAft>
              <a:buFont typeface="Roboto Lt"/>
              <a:buChar char="-"/>
            </a:pPr>
            <a:r>
              <a:rPr lang="fr-FR" sz="1400" dirty="0">
                <a:latin typeface="Roboto" panose="02000000000000000000" pitchFamily="2" charset="0"/>
                <a:ea typeface="Roboto" panose="02000000000000000000" pitchFamily="2" charset="0"/>
                <a:cs typeface="Roboto" panose="02000000000000000000" pitchFamily="2" charset="0"/>
              </a:rPr>
              <a:t>GUIBERT Gérôme et LE RENDU-LIZÉE Carole, </a:t>
            </a:r>
            <a:r>
              <a:rPr lang="fr-FR" sz="1400" dirty="0">
                <a:latin typeface="Roboto" panose="02000000000000000000" pitchFamily="2" charset="0"/>
                <a:ea typeface="Roboto" panose="02000000000000000000" pitchFamily="2" charset="0"/>
                <a:cs typeface="Roboto" panose="02000000000000000000" pitchFamily="2" charset="0"/>
                <a:hlinkClick r:id="rId12"/>
              </a:rPr>
              <a:t>Etude sur la Gestion Prévisionnelle des Emplois et Compétences au sein du Réseau Aquitain des Musiques Actuelles</a:t>
            </a:r>
            <a:r>
              <a:rPr lang="fr-FR" sz="1400" dirty="0">
                <a:latin typeface="Roboto" panose="02000000000000000000" pitchFamily="2" charset="0"/>
                <a:ea typeface="Roboto" panose="02000000000000000000" pitchFamily="2" charset="0"/>
                <a:cs typeface="Roboto" panose="02000000000000000000" pitchFamily="2" charset="0"/>
              </a:rPr>
              <a:t>, CRESS Aquitaine, Bordeaux (nov. 2007, 113 p.)</a:t>
            </a:r>
          </a:p>
          <a:p>
            <a:pPr marL="342900" indent="-342900" algn="just">
              <a:spcAft>
                <a:spcPts val="800"/>
              </a:spcAft>
              <a:buFont typeface="Roboto Lt"/>
              <a:buChar char="-"/>
            </a:pPr>
            <a:r>
              <a:rPr lang="fr-FR" sz="1400" dirty="0">
                <a:latin typeface="Roboto" panose="02000000000000000000" pitchFamily="2" charset="0"/>
                <a:ea typeface="Roboto" panose="02000000000000000000" pitchFamily="2" charset="0"/>
                <a:cs typeface="Roboto" panose="02000000000000000000" pitchFamily="2" charset="0"/>
              </a:rPr>
              <a:t>LE RENDU-LIZÉE Carole, Etude sur la Gestion Prévisionnelle des Emplois et Compétences au sein du Réseau Avant-Mardi. Synthèse (nov. 2009, 26 p.)</a:t>
            </a:r>
          </a:p>
        </p:txBody>
      </p:sp>
    </p:spTree>
    <p:extLst>
      <p:ext uri="{BB962C8B-B14F-4D97-AF65-F5344CB8AC3E}">
        <p14:creationId xmlns:p14="http://schemas.microsoft.com/office/powerpoint/2010/main" val="339308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83EE2658-74B3-5950-8E40-076F41052ECA}"/>
              </a:ext>
            </a:extLst>
          </p:cNvPr>
          <p:cNvSpPr txBox="1"/>
          <p:nvPr/>
        </p:nvSpPr>
        <p:spPr>
          <a:xfrm>
            <a:off x="1291671" y="3259723"/>
            <a:ext cx="6560659" cy="338554"/>
          </a:xfrm>
          <a:prstGeom prst="rect">
            <a:avLst/>
          </a:prstGeom>
          <a:noFill/>
        </p:spPr>
        <p:txBody>
          <a:bodyPr wrap="square" rtlCol="0">
            <a:spAutoFit/>
          </a:bodyPr>
          <a:lstStyle/>
          <a:p>
            <a:pPr algn="ctr"/>
            <a:r>
              <a:rPr lang="fr-FR" sz="1600" b="1" dirty="0">
                <a:latin typeface="Roboto" panose="02000000000000000000" pitchFamily="2" charset="0"/>
                <a:ea typeface="Roboto" panose="02000000000000000000" pitchFamily="2" charset="0"/>
                <a:cs typeface="Roboto" panose="02000000000000000000" pitchFamily="2" charset="0"/>
              </a:rPr>
              <a:t>Un grand merci à </a:t>
            </a:r>
            <a:r>
              <a:rPr lang="fr-FR" sz="1600" b="1" dirty="0" err="1">
                <a:latin typeface="Roboto" panose="02000000000000000000" pitchFamily="2" charset="0"/>
                <a:ea typeface="Roboto" panose="02000000000000000000" pitchFamily="2" charset="0"/>
                <a:cs typeface="Roboto" panose="02000000000000000000" pitchFamily="2" charset="0"/>
              </a:rPr>
              <a:t>tou·te·s</a:t>
            </a:r>
            <a:r>
              <a:rPr lang="fr-FR" sz="1600" b="1" dirty="0">
                <a:latin typeface="Roboto" panose="02000000000000000000" pitchFamily="2" charset="0"/>
                <a:ea typeface="Roboto" panose="02000000000000000000" pitchFamily="2" charset="0"/>
                <a:cs typeface="Roboto" panose="02000000000000000000" pitchFamily="2" charset="0"/>
              </a:rPr>
              <a:t> pour votre participation à ces échanges !</a:t>
            </a:r>
          </a:p>
        </p:txBody>
      </p:sp>
    </p:spTree>
    <p:extLst>
      <p:ext uri="{BB962C8B-B14F-4D97-AF65-F5344CB8AC3E}">
        <p14:creationId xmlns:p14="http://schemas.microsoft.com/office/powerpoint/2010/main" val="151559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71E3008-FCB8-E68E-36FE-4F389B59E024}"/>
              </a:ext>
            </a:extLst>
          </p:cNvPr>
          <p:cNvSpPr/>
          <p:nvPr/>
        </p:nvSpPr>
        <p:spPr>
          <a:xfrm>
            <a:off x="1565694" y="542934"/>
            <a:ext cx="6012611" cy="492443"/>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Roboto" panose="02000000000000000000" pitchFamily="2" charset="0"/>
                <a:ea typeface="Roboto" panose="02000000000000000000" pitchFamily="2" charset="0"/>
                <a:cs typeface="Roboto" panose="02000000000000000000" pitchFamily="2" charset="0"/>
              </a:rPr>
              <a:t>ORDRE DU JOUR</a:t>
            </a:r>
          </a:p>
        </p:txBody>
      </p:sp>
      <p:sp>
        <p:nvSpPr>
          <p:cNvPr id="7" name="Rectangle 6">
            <a:extLst>
              <a:ext uri="{FF2B5EF4-FFF2-40B4-BE49-F238E27FC236}">
                <a16:creationId xmlns:a16="http://schemas.microsoft.com/office/drawing/2014/main" id="{30C66827-073E-45EB-D7DA-A7B729B14E02}"/>
              </a:ext>
            </a:extLst>
          </p:cNvPr>
          <p:cNvSpPr/>
          <p:nvPr/>
        </p:nvSpPr>
        <p:spPr>
          <a:xfrm>
            <a:off x="587829" y="1934561"/>
            <a:ext cx="7968343" cy="3200876"/>
          </a:xfrm>
          <a:prstGeom prst="rect">
            <a:avLst/>
          </a:prstGeom>
          <a:noFill/>
          <a:ln>
            <a:noFill/>
          </a:ln>
        </p:spPr>
        <p:txBody>
          <a:bodyPr wrap="square">
            <a:spAutoFit/>
          </a:bodyPr>
          <a:lstStyle/>
          <a:p>
            <a:r>
              <a:rPr lang="fr-FR" b="1" dirty="0">
                <a:latin typeface="Roboto" panose="02000000000000000000" pitchFamily="2" charset="0"/>
                <a:ea typeface="Roboto" panose="02000000000000000000" pitchFamily="2" charset="0"/>
              </a:rPr>
              <a:t>Mot d’introduction </a:t>
            </a:r>
            <a:r>
              <a:rPr lang="fr-FR" sz="1600" i="1" dirty="0">
                <a:latin typeface="Roboto Condensed" panose="02000000000000000000" pitchFamily="2" charset="0"/>
                <a:ea typeface="Roboto Condensed" panose="02000000000000000000" pitchFamily="2" charset="0"/>
                <a:cs typeface="Roboto Condensed" panose="02000000000000000000" pitchFamily="2" charset="0"/>
              </a:rPr>
              <a:t>par Johann SCHULZ</a:t>
            </a:r>
          </a:p>
          <a:p>
            <a:endParaRPr lang="fr-FR" b="1" dirty="0">
              <a:latin typeface="Roboto" panose="02000000000000000000" pitchFamily="2" charset="0"/>
              <a:ea typeface="Roboto" panose="02000000000000000000" pitchFamily="2" charset="0"/>
            </a:endParaRPr>
          </a:p>
          <a:p>
            <a:pPr marL="400050" indent="-400050">
              <a:buAutoNum type="romanUcPeriod"/>
            </a:pPr>
            <a:r>
              <a:rPr lang="fr-FR" b="1" dirty="0">
                <a:latin typeface="Roboto" panose="02000000000000000000" pitchFamily="2" charset="0"/>
                <a:ea typeface="Roboto" panose="02000000000000000000" pitchFamily="2" charset="0"/>
              </a:rPr>
              <a:t>Présentation du Diagnostic Emploi-Formation Musiques Actuelles en Hauts-de-France</a:t>
            </a:r>
          </a:p>
          <a:p>
            <a:pPr marL="857250" lvl="1" indent="-400050">
              <a:buFont typeface="+mj-lt"/>
              <a:buAutoNum type="alphaLcPeriod"/>
            </a:pP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Rappel des constats de départ et des enjeux principaux</a:t>
            </a:r>
          </a:p>
          <a:p>
            <a:pPr marL="857250" lvl="1" indent="-400050">
              <a:buFont typeface="+mj-lt"/>
              <a:buAutoNum type="alphaLcPeriod"/>
            </a:pP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Montage, calendrier et méthodologie</a:t>
            </a:r>
          </a:p>
          <a:p>
            <a:pPr marL="857250" lvl="1" indent="-400050">
              <a:buFont typeface="+mj-lt"/>
              <a:buAutoNum type="alphaLcPeriod"/>
            </a:pP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Echanges et questions</a:t>
            </a:r>
          </a:p>
          <a:p>
            <a:pPr lvl="1"/>
            <a:endParaRPr lang="fr-FR" sz="1600" b="1" dirty="0">
              <a:latin typeface="Roboto" panose="02000000000000000000" pitchFamily="2" charset="0"/>
              <a:ea typeface="Roboto" panose="02000000000000000000" pitchFamily="2" charset="0"/>
            </a:endParaRPr>
          </a:p>
          <a:p>
            <a:pPr marL="400050" indent="-400050">
              <a:buFont typeface="+mj-lt"/>
              <a:buAutoNum type="romanUcPeriod"/>
            </a:pPr>
            <a:r>
              <a:rPr lang="fr-FR" b="1" dirty="0">
                <a:latin typeface="Roboto" panose="02000000000000000000" pitchFamily="2" charset="0"/>
                <a:ea typeface="Roboto" panose="02000000000000000000" pitchFamily="2" charset="0"/>
              </a:rPr>
              <a:t>Présentation succincte du 1</a:t>
            </a:r>
            <a:r>
              <a:rPr lang="fr-FR" b="1" baseline="30000" dirty="0">
                <a:latin typeface="Roboto" panose="02000000000000000000" pitchFamily="2" charset="0"/>
                <a:ea typeface="Roboto" panose="02000000000000000000" pitchFamily="2" charset="0"/>
              </a:rPr>
              <a:t>er</a:t>
            </a:r>
            <a:r>
              <a:rPr lang="fr-FR" b="1" dirty="0">
                <a:latin typeface="Roboto" panose="02000000000000000000" pitchFamily="2" charset="0"/>
                <a:ea typeface="Roboto" panose="02000000000000000000" pitchFamily="2" charset="0"/>
              </a:rPr>
              <a:t> bilan d’étape trimestriel</a:t>
            </a:r>
          </a:p>
          <a:p>
            <a:pPr marL="857250" lvl="1" indent="-400050">
              <a:buFont typeface="+mj-lt"/>
              <a:buAutoNum type="alphaLcPeriod"/>
            </a:pP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Bilan financier</a:t>
            </a:r>
          </a:p>
          <a:p>
            <a:pPr marL="857250" lvl="1" indent="-400050">
              <a:buFont typeface="+mj-lt"/>
              <a:buAutoNum type="alphaLcPeriod"/>
            </a:pP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Bilan opérationnel</a:t>
            </a:r>
            <a:endParaRPr kumimoji="0" lang="fr-FR" sz="1600" i="0" u="none" strike="noStrike" kern="1200" cap="none" spc="0" normalizeH="0" baseline="0" noProof="0" dirty="0">
              <a:ln w="0"/>
              <a:solidFill>
                <a:prstClr val="black"/>
              </a:solidFill>
              <a:effectLst/>
              <a:uLnTx/>
              <a:uFillTx/>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w="0"/>
              <a:solidFill>
                <a:prstClr val="black"/>
              </a:solidFill>
              <a:effectLst/>
              <a:uLnTx/>
              <a:uFillTx/>
              <a:latin typeface="Roboto" pitchFamily="2" charset="0"/>
              <a:ea typeface="Roboto" pitchFamily="2" charset="0"/>
              <a:cs typeface="Lexend Deca" pitchFamily="2" charset="0"/>
            </a:endParaRPr>
          </a:p>
        </p:txBody>
      </p:sp>
    </p:spTree>
    <p:extLst>
      <p:ext uri="{BB962C8B-B14F-4D97-AF65-F5344CB8AC3E}">
        <p14:creationId xmlns:p14="http://schemas.microsoft.com/office/powerpoint/2010/main" val="29894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D441F8E-B96C-3B22-3615-C21AA64F84EB}"/>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9EC4E9A-9590-CB16-F4EC-7ADAB62AB906}"/>
              </a:ext>
            </a:extLst>
          </p:cNvPr>
          <p:cNvSpPr/>
          <p:nvPr/>
        </p:nvSpPr>
        <p:spPr>
          <a:xfrm>
            <a:off x="587829" y="1366897"/>
            <a:ext cx="7968343" cy="4329390"/>
          </a:xfrm>
          <a:prstGeom prst="rect">
            <a:avLst/>
          </a:prstGeom>
          <a:noFill/>
          <a:ln>
            <a:noFill/>
          </a:ln>
        </p:spPr>
        <p:txBody>
          <a:bodyPr wrap="square">
            <a:spAutoFit/>
          </a:bodyPr>
          <a:lstStyle/>
          <a:p>
            <a:pPr marL="285750" indent="-285750" algn="just">
              <a:spcAft>
                <a:spcPts val="600"/>
              </a:spcAft>
              <a:buFont typeface="Wingdings" panose="05000000000000000000" pitchFamily="2" charset="2"/>
              <a:buChar char="Ø"/>
            </a:pPr>
            <a:r>
              <a:rPr lang="fr-FR" sz="1400" b="1" dirty="0">
                <a:latin typeface="Roboto" panose="02000000000000000000" pitchFamily="2" charset="0"/>
                <a:ea typeface="Roboto" panose="02000000000000000000" pitchFamily="2" charset="0"/>
              </a:rPr>
              <a:t>Pourquoi un diagnostic sur l’emploi et la formation dans les musiques actuelles en région ?</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Un constat de départ attestant d’un déficit de vision claire et objectivée de la situation</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Une concertation avec des partenaires du territoire riche menée sur une année</a:t>
            </a:r>
          </a:p>
          <a:p>
            <a:pPr marL="742950" lvl="1" indent="-285750" algn="just">
              <a:buFont typeface="Arial" panose="020B0604020202020204" pitchFamily="34" charset="0"/>
              <a:buChar char="•"/>
            </a:pPr>
            <a:endParaRPr lang="fr-FR" sz="1400" dirty="0">
              <a:latin typeface="Roboto" panose="02000000000000000000" pitchFamily="2" charset="0"/>
              <a:ea typeface="Roboto" panose="02000000000000000000" pitchFamily="2" charset="0"/>
            </a:endParaRPr>
          </a:p>
          <a:p>
            <a:pPr marL="285750" indent="-285750" algn="just">
              <a:spcAft>
                <a:spcPts val="600"/>
              </a:spcAft>
              <a:buFont typeface="Wingdings" panose="05000000000000000000" pitchFamily="2" charset="2"/>
              <a:buChar char="Ø"/>
            </a:pPr>
            <a:r>
              <a:rPr lang="fr-FR" sz="1400" b="1" dirty="0">
                <a:latin typeface="Roboto" panose="02000000000000000000" pitchFamily="2" charset="0"/>
                <a:ea typeface="Roboto" panose="02000000000000000000" pitchFamily="2" charset="0"/>
              </a:rPr>
              <a:t>Un diagnostic en deux volets (Emploi/Formation), avec 5 objectifs prioritaires répondant aux ambitions de prospective, d’opérationnalité et d’attractivité :</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Avoir une vision claire et la plus complète possible de l’offre de formation initiale et continue en musiques actuelles, et de son adéquation par rapport aux réalités professionnelles et aux besoins en région ;</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Dresser un état des lieux des pratiques en termes de ressources humaines au sein des structures de la filière musiques actuelles ;</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Identifier les grandes tendances en termes d’emploi en région pour ce secteur d’activités : métiers en tension, en évolution et émergents ;</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Anticiper à moyen et long terme les besoins en emplois et en termes d’adaptation des compétences, au regard des enjeux principaux impactant le secteur (technologiques, économiques, environnementaux…) ;</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Etablir des scenarii prospectifs pour avoir des préconisations et des propositions de leviers d’action visant à répondre aux besoins identifiés.</a:t>
            </a:r>
          </a:p>
        </p:txBody>
      </p:sp>
      <p:sp>
        <p:nvSpPr>
          <p:cNvPr id="8" name="ZoneTexte 7">
            <a:extLst>
              <a:ext uri="{FF2B5EF4-FFF2-40B4-BE49-F238E27FC236}">
                <a16:creationId xmlns:a16="http://schemas.microsoft.com/office/drawing/2014/main" id="{96951918-763C-C8E1-289C-92B50C5FE515}"/>
              </a:ext>
            </a:extLst>
          </p:cNvPr>
          <p:cNvSpPr txBox="1"/>
          <p:nvPr/>
        </p:nvSpPr>
        <p:spPr>
          <a:xfrm>
            <a:off x="919917" y="251309"/>
            <a:ext cx="7304167" cy="615553"/>
          </a:xfrm>
          <a:prstGeom prst="rect">
            <a:avLst/>
          </a:prstGeom>
          <a:noFill/>
        </p:spPr>
        <p:txBody>
          <a:bodyPr wrap="square" rtlCol="0">
            <a:spAutoFit/>
          </a:bodyPr>
          <a:lstStyle/>
          <a:p>
            <a:pPr algn="ctr"/>
            <a:r>
              <a:rPr lang="fr-FR" b="1" dirty="0">
                <a:latin typeface="Roboto" panose="02000000000000000000" pitchFamily="2" charset="0"/>
                <a:ea typeface="Roboto" panose="02000000000000000000" pitchFamily="2" charset="0"/>
              </a:rPr>
              <a:t>Présentation du DEFMA Hauts-de-France</a:t>
            </a:r>
          </a:p>
          <a:p>
            <a:pPr algn="ct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Les constats de départ et enjeux principaux</a:t>
            </a:r>
            <a:endParaRPr lang="fr-FR" sz="16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3477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D441F8E-B96C-3B22-3615-C21AA64F84EB}"/>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9EC4E9A-9590-CB16-F4EC-7ADAB62AB906}"/>
              </a:ext>
            </a:extLst>
          </p:cNvPr>
          <p:cNvSpPr/>
          <p:nvPr/>
        </p:nvSpPr>
        <p:spPr>
          <a:xfrm>
            <a:off x="587829" y="1287781"/>
            <a:ext cx="7968343" cy="5191165"/>
          </a:xfrm>
          <a:prstGeom prst="rect">
            <a:avLst/>
          </a:prstGeom>
          <a:noFill/>
          <a:ln>
            <a:noFill/>
          </a:ln>
        </p:spPr>
        <p:txBody>
          <a:bodyPr wrap="square">
            <a:spAutoFit/>
          </a:bodyPr>
          <a:lstStyle/>
          <a:p>
            <a:pPr marL="285750" indent="-285750" algn="just">
              <a:spcAft>
                <a:spcPts val="800"/>
              </a:spcAft>
              <a:buFont typeface="Wingdings" panose="05000000000000000000" pitchFamily="2" charset="2"/>
              <a:buChar char="Ø"/>
              <a:tabLst>
                <a:tab pos="457200" algn="l"/>
              </a:tabLst>
            </a:pPr>
            <a:r>
              <a:rPr lang="fr-FR" sz="1400" b="1" dirty="0">
                <a:latin typeface="Roboto" panose="02000000000000000000" pitchFamily="2" charset="0"/>
                <a:ea typeface="Roboto" panose="02000000000000000000" pitchFamily="2" charset="0"/>
              </a:rPr>
              <a:t>Une plus-value importante : </a:t>
            </a:r>
            <a:r>
              <a:rPr lang="fr-FR" sz="1400" dirty="0">
                <a:latin typeface="Roboto" panose="02000000000000000000" pitchFamily="2" charset="0"/>
                <a:ea typeface="Roboto" panose="02000000000000000000" pitchFamily="2" charset="0"/>
              </a:rPr>
              <a:t>donner des éléments de connaissance, chiffrés et qualitatifs, sur l’emploi et la formation dans un contexte charnière d’incertitudes et de transformations de l’écosystème</a:t>
            </a:r>
          </a:p>
          <a:p>
            <a:pPr marL="285750" indent="-285750" algn="just">
              <a:spcAft>
                <a:spcPts val="600"/>
              </a:spcAft>
              <a:buFont typeface="Wingdings" panose="05000000000000000000" pitchFamily="2" charset="2"/>
              <a:buChar char="Ø"/>
              <a:tabLst>
                <a:tab pos="457200" algn="l"/>
              </a:tabLst>
            </a:pPr>
            <a:r>
              <a:rPr lang="fr-FR" sz="1400" b="1" dirty="0">
                <a:latin typeface="Roboto" panose="02000000000000000000" pitchFamily="2" charset="0"/>
                <a:ea typeface="Roboto" panose="02000000000000000000" pitchFamily="2" charset="0"/>
              </a:rPr>
              <a:t>Différentes retombées attendues :</a:t>
            </a:r>
          </a:p>
          <a:p>
            <a:pPr marL="800100" lvl="1" indent="-342900" algn="just">
              <a:spcAft>
                <a:spcPts val="60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Rendre lisible l’offre existante de formations, identifier les lacunes (territoriales, </a:t>
            </a:r>
            <a:r>
              <a:rPr lang="fr-FR" sz="1400" dirty="0" err="1">
                <a:latin typeface="Roboto" panose="02000000000000000000" pitchFamily="2" charset="0"/>
                <a:ea typeface="Roboto" panose="02000000000000000000" pitchFamily="2" charset="0"/>
              </a:rPr>
              <a:t>intrasectorielles</a:t>
            </a:r>
            <a:r>
              <a:rPr lang="fr-FR" sz="1400" dirty="0">
                <a:latin typeface="Roboto" panose="02000000000000000000" pitchFamily="2" charset="0"/>
                <a:ea typeface="Roboto" panose="02000000000000000000" pitchFamily="2" charset="0"/>
              </a:rPr>
              <a:t>), pour améliorer l’accompagnement des structures employeuses et des </a:t>
            </a:r>
            <a:r>
              <a:rPr lang="fr-FR" sz="1400" dirty="0" err="1">
                <a:latin typeface="Roboto" panose="02000000000000000000" pitchFamily="2" charset="0"/>
                <a:ea typeface="Roboto" panose="02000000000000000000" pitchFamily="2" charset="0"/>
                <a:cs typeface="Roboto" panose="02000000000000000000" pitchFamily="2" charset="0"/>
              </a:rPr>
              <a:t>professionnel</a:t>
            </a:r>
            <a:r>
              <a:rPr lang="fr-FR" sz="1400" b="0" i="0" dirty="0" err="1">
                <a:solidFill>
                  <a:srgbClr val="4D5156"/>
                </a:solidFill>
                <a:effectLst/>
                <a:latin typeface="Roboto" panose="02000000000000000000" pitchFamily="2" charset="0"/>
                <a:ea typeface="Roboto" panose="02000000000000000000" pitchFamily="2" charset="0"/>
                <a:cs typeface="Roboto" panose="02000000000000000000" pitchFamily="2" charset="0"/>
              </a:rPr>
              <a:t>·</a:t>
            </a:r>
            <a:r>
              <a:rPr lang="fr-FR" sz="1400" dirty="0" err="1">
                <a:latin typeface="Roboto" panose="02000000000000000000" pitchFamily="2" charset="0"/>
                <a:ea typeface="Roboto" panose="02000000000000000000" pitchFamily="2" charset="0"/>
                <a:cs typeface="Roboto" panose="02000000000000000000" pitchFamily="2" charset="0"/>
              </a:rPr>
              <a:t>le</a:t>
            </a:r>
            <a:r>
              <a:rPr lang="fr-FR" sz="1400" b="0" i="0" dirty="0" err="1">
                <a:solidFill>
                  <a:srgbClr val="4D5156"/>
                </a:solidFill>
                <a:effectLst/>
                <a:latin typeface="Roboto" panose="02000000000000000000" pitchFamily="2" charset="0"/>
                <a:ea typeface="Roboto" panose="02000000000000000000" pitchFamily="2" charset="0"/>
                <a:cs typeface="Roboto" panose="02000000000000000000" pitchFamily="2" charset="0"/>
              </a:rPr>
              <a:t>·</a:t>
            </a:r>
            <a:r>
              <a:rPr lang="fr-FR" sz="1400" dirty="0" err="1">
                <a:latin typeface="Roboto" panose="02000000000000000000" pitchFamily="2" charset="0"/>
                <a:ea typeface="Roboto" panose="02000000000000000000" pitchFamily="2" charset="0"/>
                <a:cs typeface="Roboto" panose="02000000000000000000" pitchFamily="2" charset="0"/>
              </a:rPr>
              <a:t>s</a:t>
            </a:r>
            <a:r>
              <a:rPr lang="fr-FR" sz="1400" dirty="0">
                <a:latin typeface="Roboto" panose="02000000000000000000" pitchFamily="2" charset="0"/>
                <a:ea typeface="Roboto" panose="02000000000000000000" pitchFamily="2" charset="0"/>
                <a:cs typeface="Roboto" panose="02000000000000000000" pitchFamily="2" charset="0"/>
              </a:rPr>
              <a:t> </a:t>
            </a:r>
            <a:r>
              <a:rPr lang="fr-FR" sz="1400" dirty="0">
                <a:latin typeface="Roboto" panose="02000000000000000000" pitchFamily="2" charset="0"/>
                <a:ea typeface="Roboto" panose="02000000000000000000" pitchFamily="2" charset="0"/>
              </a:rPr>
              <a:t>de la filière ;</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Favoriser l’appropriation de la démarche GPEC par les acteurs de la filière, afin de leur donner des clés pour répondre aux besoins en emplois et en compétences à l’aune des évolutions du secteur ;</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Se saisir pleinement d’un sujet où les Hauts-de-France accusent un retard par rapport à d’autres régions pour la filière musiques actuelles (Centre-Val de Loire, Pays de la Loire, Occitanie), afin de renforcer son attractivité auprès des jeunes générations souhaitant l’intégrer, mais aussi pour y maintenir celles et ceux qui y travaillent déjà ;</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Préfigurer une réflexion intersectorielle sur l’emploi et la formation, en lien avec les politiques régionales et les nouveaux espaces de concertation dédiés à ces questions en et hors région (nouvelle mouture du CPRDFOP de la Région Hauts-de-France signée en février 2023, COREPS lancé en octobre 2023, réflexion en chantier au sein du GTMA sur l’insertion professionnelle et la formation) ;</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Planifier stratégiquement les politiques de formation vers des métiers et des compétences ajustés aux besoins actuels et à venir des structures employeuses ;</a:t>
            </a:r>
          </a:p>
          <a:p>
            <a:pPr marL="800100" lvl="1" indent="-342900" algn="just">
              <a:spcAft>
                <a:spcPts val="160"/>
              </a:spcAft>
              <a:buFont typeface="Arial" panose="020B0604020202020204" pitchFamily="34" charset="0"/>
              <a:buChar char="•"/>
              <a:tabLst>
                <a:tab pos="449580" algn="l"/>
                <a:tab pos="899160" algn="l"/>
                <a:tab pos="1348740" algn="l"/>
                <a:tab pos="1798320" algn="l"/>
                <a:tab pos="2247900" algn="l"/>
                <a:tab pos="2697480" algn="l"/>
                <a:tab pos="3147060" algn="l"/>
                <a:tab pos="3596640" algn="l"/>
                <a:tab pos="4046220" algn="l"/>
                <a:tab pos="4495800" algn="l"/>
                <a:tab pos="4945380" algn="l"/>
                <a:tab pos="5394960" algn="l"/>
              </a:tabLst>
            </a:pPr>
            <a:r>
              <a:rPr lang="fr-FR" sz="1400" dirty="0">
                <a:latin typeface="Roboto" panose="02000000000000000000" pitchFamily="2" charset="0"/>
                <a:ea typeface="Roboto" panose="02000000000000000000" pitchFamily="2" charset="0"/>
              </a:rPr>
              <a:t>Favoriser un développement économique vertueux de la filière musicale régionale.</a:t>
            </a:r>
          </a:p>
        </p:txBody>
      </p:sp>
      <p:sp>
        <p:nvSpPr>
          <p:cNvPr id="8" name="ZoneTexte 7">
            <a:extLst>
              <a:ext uri="{FF2B5EF4-FFF2-40B4-BE49-F238E27FC236}">
                <a16:creationId xmlns:a16="http://schemas.microsoft.com/office/drawing/2014/main" id="{96951918-763C-C8E1-289C-92B50C5FE515}"/>
              </a:ext>
            </a:extLst>
          </p:cNvPr>
          <p:cNvSpPr txBox="1"/>
          <p:nvPr/>
        </p:nvSpPr>
        <p:spPr>
          <a:xfrm>
            <a:off x="919917" y="251309"/>
            <a:ext cx="7304167" cy="615553"/>
          </a:xfrm>
          <a:prstGeom prst="rect">
            <a:avLst/>
          </a:prstGeom>
          <a:noFill/>
        </p:spPr>
        <p:txBody>
          <a:bodyPr wrap="square" rtlCol="0">
            <a:spAutoFit/>
          </a:bodyPr>
          <a:lstStyle/>
          <a:p>
            <a:pPr algn="ctr"/>
            <a:r>
              <a:rPr lang="fr-FR" b="1" dirty="0">
                <a:latin typeface="Roboto" panose="02000000000000000000" pitchFamily="2" charset="0"/>
                <a:ea typeface="Roboto" panose="02000000000000000000" pitchFamily="2" charset="0"/>
              </a:rPr>
              <a:t>Présentation du DEFMA Hauts-de-France</a:t>
            </a:r>
          </a:p>
          <a:p>
            <a:pPr algn="ct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Les constats de départ et enjeux principaux</a:t>
            </a:r>
            <a:endParaRPr lang="fr-FR" sz="16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3444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234FD0E-EDC9-3B63-7D3F-6F93E7F9C28E}"/>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5A976481-F7E5-84C0-0895-FCC6DB618995}"/>
              </a:ext>
            </a:extLst>
          </p:cNvPr>
          <p:cNvSpPr txBox="1"/>
          <p:nvPr/>
        </p:nvSpPr>
        <p:spPr>
          <a:xfrm>
            <a:off x="744071" y="228328"/>
            <a:ext cx="7655859" cy="615553"/>
          </a:xfrm>
          <a:prstGeom prst="rect">
            <a:avLst/>
          </a:prstGeom>
          <a:noFill/>
        </p:spPr>
        <p:txBody>
          <a:bodyPr wrap="square" rtlCol="0">
            <a:spAutoFit/>
          </a:bodyPr>
          <a:lstStyle/>
          <a:p>
            <a:pPr algn="ctr"/>
            <a:r>
              <a:rPr lang="fr-FR" b="1" dirty="0">
                <a:latin typeface="Roboto" panose="02000000000000000000" pitchFamily="2" charset="0"/>
                <a:ea typeface="Roboto" panose="02000000000000000000" pitchFamily="2" charset="0"/>
              </a:rPr>
              <a:t>Présentation du DEFMA Hauts-de-France</a:t>
            </a:r>
          </a:p>
          <a:p>
            <a:pPr algn="ct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Un montage tripartite</a:t>
            </a:r>
            <a:endParaRPr lang="fr-FR" sz="1600" dirty="0">
              <a:latin typeface="Roboto" panose="02000000000000000000" pitchFamily="2" charset="0"/>
              <a:ea typeface="Roboto" panose="02000000000000000000" pitchFamily="2" charset="0"/>
            </a:endParaRPr>
          </a:p>
        </p:txBody>
      </p:sp>
      <p:sp>
        <p:nvSpPr>
          <p:cNvPr id="6" name="Flèche : courbe vers le haut 5">
            <a:extLst>
              <a:ext uri="{FF2B5EF4-FFF2-40B4-BE49-F238E27FC236}">
                <a16:creationId xmlns:a16="http://schemas.microsoft.com/office/drawing/2014/main" id="{644AF6EB-ADA9-6E68-D848-5C62A7724F0C}"/>
              </a:ext>
            </a:extLst>
          </p:cNvPr>
          <p:cNvSpPr/>
          <p:nvPr/>
        </p:nvSpPr>
        <p:spPr>
          <a:xfrm>
            <a:off x="2952402" y="4024194"/>
            <a:ext cx="3516680" cy="1203446"/>
          </a:xfrm>
          <a:prstGeom prst="curvedUpArrow">
            <a:avLst/>
          </a:prstGeom>
          <a:solidFill>
            <a:schemeClr val="bg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lèche : courbe vers le haut 6">
            <a:extLst>
              <a:ext uri="{FF2B5EF4-FFF2-40B4-BE49-F238E27FC236}">
                <a16:creationId xmlns:a16="http://schemas.microsoft.com/office/drawing/2014/main" id="{E06D0EC2-C280-462A-3804-39DEB421120B}"/>
              </a:ext>
            </a:extLst>
          </p:cNvPr>
          <p:cNvSpPr/>
          <p:nvPr/>
        </p:nvSpPr>
        <p:spPr>
          <a:xfrm rot="10800000">
            <a:off x="2824179" y="1653445"/>
            <a:ext cx="3516680" cy="1203446"/>
          </a:xfrm>
          <a:prstGeom prst="curvedUpArrow">
            <a:avLst/>
          </a:prstGeom>
          <a:solidFill>
            <a:schemeClr val="bg2">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llipse 7">
            <a:extLst>
              <a:ext uri="{FF2B5EF4-FFF2-40B4-BE49-F238E27FC236}">
                <a16:creationId xmlns:a16="http://schemas.microsoft.com/office/drawing/2014/main" id="{9D922BE6-3137-0456-2118-F0609CD40F85}"/>
              </a:ext>
            </a:extLst>
          </p:cNvPr>
          <p:cNvSpPr/>
          <p:nvPr/>
        </p:nvSpPr>
        <p:spPr>
          <a:xfrm>
            <a:off x="3891914" y="2814185"/>
            <a:ext cx="1353715" cy="119659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F4CD1AF-B9B2-AA87-5776-7D2D36915891}"/>
              </a:ext>
            </a:extLst>
          </p:cNvPr>
          <p:cNvSpPr txBox="1"/>
          <p:nvPr/>
        </p:nvSpPr>
        <p:spPr>
          <a:xfrm>
            <a:off x="159327" y="1603794"/>
            <a:ext cx="8825345" cy="523220"/>
          </a:xfrm>
          <a:prstGeom prst="rect">
            <a:avLst/>
          </a:prstGeom>
          <a:noFill/>
        </p:spPr>
        <p:txBody>
          <a:bodyPr wrap="square" rtlCol="0">
            <a:spAutoFit/>
          </a:bodyPr>
          <a:lstStyle/>
          <a:p>
            <a:endParaRPr lang="fr-FR" sz="1400" b="1" dirty="0">
              <a:effectLst/>
              <a:latin typeface="Roboto" panose="02000000000000000000" pitchFamily="2" charset="0"/>
              <a:ea typeface="Roboto" panose="02000000000000000000" pitchFamily="2" charset="0"/>
              <a:cs typeface="Roboto" panose="02000000000000000000" pitchFamily="2" charset="0"/>
            </a:endParaRPr>
          </a:p>
          <a:p>
            <a:endParaRPr lang="fr-FR" sz="1400" dirty="0">
              <a:effectLst/>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BC2951AE-ADA5-15A5-2259-65746A8EF226}"/>
              </a:ext>
            </a:extLst>
          </p:cNvPr>
          <p:cNvSpPr/>
          <p:nvPr/>
        </p:nvSpPr>
        <p:spPr>
          <a:xfrm>
            <a:off x="3997408" y="3183807"/>
            <a:ext cx="1149179" cy="52322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Roboto" panose="02000000000000000000" pitchFamily="2" charset="0"/>
                <a:ea typeface="Roboto" panose="02000000000000000000" pitchFamily="2" charset="0"/>
                <a:cs typeface="Roboto" panose="02000000000000000000" pitchFamily="2" charset="0"/>
              </a:rPr>
              <a:t>HAUTE</a:t>
            </a:r>
          </a:p>
          <a:p>
            <a:pPr algn="ctr"/>
            <a:r>
              <a:rPr lang="fr-FR" b="1" dirty="0">
                <a:solidFill>
                  <a:schemeClr val="tx1"/>
                </a:solidFill>
                <a:latin typeface="Roboto" panose="02000000000000000000" pitchFamily="2" charset="0"/>
                <a:ea typeface="Roboto" panose="02000000000000000000" pitchFamily="2" charset="0"/>
                <a:cs typeface="Roboto" panose="02000000000000000000" pitchFamily="2" charset="0"/>
              </a:rPr>
              <a:t>FIDÉLITÉ</a:t>
            </a:r>
          </a:p>
        </p:txBody>
      </p:sp>
      <p:sp>
        <p:nvSpPr>
          <p:cNvPr id="28" name="Rectangle 27">
            <a:extLst>
              <a:ext uri="{FF2B5EF4-FFF2-40B4-BE49-F238E27FC236}">
                <a16:creationId xmlns:a16="http://schemas.microsoft.com/office/drawing/2014/main" id="{474AC226-AA2F-1494-1488-12C60CB7D6FC}"/>
              </a:ext>
            </a:extLst>
          </p:cNvPr>
          <p:cNvSpPr/>
          <p:nvPr/>
        </p:nvSpPr>
        <p:spPr>
          <a:xfrm>
            <a:off x="436776" y="3024321"/>
            <a:ext cx="2716956" cy="1701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lgn="l">
              <a:buFont typeface="Wingdings" panose="05000000000000000000" pitchFamily="2" charset="2"/>
              <a:buChar char="§"/>
            </a:pP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Discuter et valider les enjeux stratégiques du projet, effectuer un suivi de son avancée</a:t>
            </a:r>
          </a:p>
          <a:p>
            <a:pPr marL="285750" lvl="0" indent="-285750" algn="l">
              <a:buFont typeface="Wingdings" panose="05000000000000000000" pitchFamily="2" charset="2"/>
              <a:buChar char="§"/>
            </a:pP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3 à 4 réunions pour séquencer le projet : lancement du diagnostic, validation des résultats intermédiaires et ajustements éventuels, validation et valorisation du diagnostic finalisé, évaluation et prolongements possibles</a:t>
            </a:r>
          </a:p>
        </p:txBody>
      </p:sp>
      <p:sp>
        <p:nvSpPr>
          <p:cNvPr id="29" name="Rectangle 28">
            <a:extLst>
              <a:ext uri="{FF2B5EF4-FFF2-40B4-BE49-F238E27FC236}">
                <a16:creationId xmlns:a16="http://schemas.microsoft.com/office/drawing/2014/main" id="{82815C87-3C1D-AA3E-7FB8-AB6BFB285526}"/>
              </a:ext>
            </a:extLst>
          </p:cNvPr>
          <p:cNvSpPr/>
          <p:nvPr/>
        </p:nvSpPr>
        <p:spPr>
          <a:xfrm>
            <a:off x="5999535" y="2057411"/>
            <a:ext cx="2716956" cy="14953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Participer à la conception de la phase qualitative de l'enquête</a:t>
            </a:r>
          </a:p>
          <a:p>
            <a:pPr marL="285750" indent="-285750">
              <a:buFont typeface="Wingdings" panose="05000000000000000000" pitchFamily="2" charset="2"/>
              <a:buChar char="§"/>
            </a:pP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3 réunions sur la durée du projet : test grilles d'entretiens et questionnaires, restitution intermédiaire des 1</a:t>
            </a:r>
            <a:r>
              <a:rPr lang="fr-FR" sz="1100" baseline="300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ers</a:t>
            </a: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 résultats, discussion autour des résultats finaux</a:t>
            </a:r>
          </a:p>
        </p:txBody>
      </p:sp>
      <p:sp>
        <p:nvSpPr>
          <p:cNvPr id="31" name="Rectangle 30">
            <a:extLst>
              <a:ext uri="{FF2B5EF4-FFF2-40B4-BE49-F238E27FC236}">
                <a16:creationId xmlns:a16="http://schemas.microsoft.com/office/drawing/2014/main" id="{212781FF-1B2B-39AE-97A8-4E95385FC523}"/>
              </a:ext>
            </a:extLst>
          </p:cNvPr>
          <p:cNvSpPr/>
          <p:nvPr/>
        </p:nvSpPr>
        <p:spPr>
          <a:xfrm>
            <a:off x="4799758" y="4874895"/>
            <a:ext cx="3916733" cy="174087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
            </a:pP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Élaboration des grilles d’entretien et des questionnaires</a:t>
            </a:r>
          </a:p>
          <a:p>
            <a:pPr marL="285750" indent="-285750">
              <a:buFont typeface="Wingdings" panose="05000000000000000000" pitchFamily="2" charset="2"/>
              <a:buChar char="§"/>
            </a:pP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Mise en place technique et collecte des données (entretiens et questionnaires)</a:t>
            </a:r>
          </a:p>
          <a:p>
            <a:pPr marL="285750" indent="-285750">
              <a:buFont typeface="Wingdings" panose="05000000000000000000" pitchFamily="2" charset="2"/>
              <a:buChar char="§"/>
            </a:pP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Réalisation de la cartographie de l’offre de formation en Hauts-de-France</a:t>
            </a:r>
          </a:p>
          <a:p>
            <a:pPr marL="285750" indent="-285750">
              <a:buFont typeface="Wingdings" panose="05000000000000000000" pitchFamily="2" charset="2"/>
              <a:buChar char="§"/>
            </a:pP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Nettoyage, traitement et analyse des données</a:t>
            </a:r>
          </a:p>
          <a:p>
            <a:pPr marL="285750" indent="-285750">
              <a:buFont typeface="Wingdings" panose="05000000000000000000" pitchFamily="2" charset="2"/>
              <a:buChar char="§"/>
            </a:pP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Restitution des résultats aux comités et rédaction des livrables (rapport final et synthèse)</a:t>
            </a:r>
          </a:p>
          <a:p>
            <a:pPr marL="285750" indent="-285750">
              <a:buFont typeface="Wingdings" panose="05000000000000000000" pitchFamily="2" charset="2"/>
              <a:buChar char="§"/>
            </a:pP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Valorisation des résultats (stratégie de présentation, organisation d’un séminaire de restitution)</a:t>
            </a:r>
          </a:p>
        </p:txBody>
      </p:sp>
      <p:sp>
        <p:nvSpPr>
          <p:cNvPr id="12" name="Rectangle 11">
            <a:extLst>
              <a:ext uri="{FF2B5EF4-FFF2-40B4-BE49-F238E27FC236}">
                <a16:creationId xmlns:a16="http://schemas.microsoft.com/office/drawing/2014/main" id="{1C2012CB-1062-FDCB-E4EA-DB6A1933CB23}"/>
              </a:ext>
            </a:extLst>
          </p:cNvPr>
          <p:cNvSpPr/>
          <p:nvPr/>
        </p:nvSpPr>
        <p:spPr>
          <a:xfrm>
            <a:off x="3480327" y="2231276"/>
            <a:ext cx="2183134" cy="207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tx1"/>
                </a:solidFill>
                <a:latin typeface="Roboto" panose="02000000000000000000" pitchFamily="2" charset="0"/>
                <a:ea typeface="Roboto" panose="02000000000000000000" pitchFamily="2" charset="0"/>
                <a:cs typeface="Roboto" panose="02000000000000000000" pitchFamily="2" charset="0"/>
              </a:rPr>
              <a:t>Portage technique et administratif</a:t>
            </a:r>
          </a:p>
        </p:txBody>
      </p:sp>
      <p:sp>
        <p:nvSpPr>
          <p:cNvPr id="13" name="Rectangle 12">
            <a:extLst>
              <a:ext uri="{FF2B5EF4-FFF2-40B4-BE49-F238E27FC236}">
                <a16:creationId xmlns:a16="http://schemas.microsoft.com/office/drawing/2014/main" id="{3B604CE4-00A9-6E7A-16E1-D8124331B440}"/>
              </a:ext>
            </a:extLst>
          </p:cNvPr>
          <p:cNvSpPr/>
          <p:nvPr/>
        </p:nvSpPr>
        <p:spPr>
          <a:xfrm>
            <a:off x="3491719" y="4314490"/>
            <a:ext cx="2181600" cy="226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i="1" dirty="0">
                <a:solidFill>
                  <a:schemeClr val="tx1"/>
                </a:solidFill>
                <a:latin typeface="Roboto" panose="02000000000000000000" pitchFamily="2" charset="0"/>
                <a:ea typeface="Roboto" panose="02000000000000000000" pitchFamily="2" charset="0"/>
                <a:cs typeface="Roboto" panose="02000000000000000000" pitchFamily="2" charset="0"/>
              </a:rPr>
              <a:t>Animation-coordination</a:t>
            </a:r>
          </a:p>
        </p:txBody>
      </p:sp>
      <p:sp>
        <p:nvSpPr>
          <p:cNvPr id="16" name="Rectangle 15">
            <a:extLst>
              <a:ext uri="{FF2B5EF4-FFF2-40B4-BE49-F238E27FC236}">
                <a16:creationId xmlns:a16="http://schemas.microsoft.com/office/drawing/2014/main" id="{B98E68EF-A756-F5EA-B0EB-BF68355E4482}"/>
              </a:ext>
            </a:extLst>
          </p:cNvPr>
          <p:cNvSpPr/>
          <p:nvPr/>
        </p:nvSpPr>
        <p:spPr>
          <a:xfrm>
            <a:off x="337994" y="2137022"/>
            <a:ext cx="2420035" cy="88959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lgn="l">
              <a:buFont typeface="Wingdings" panose="05000000000000000000" pitchFamily="2" charset="2"/>
              <a:buChar char="v"/>
            </a:pPr>
            <a:r>
              <a:rPr lang="fr-FR" sz="11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Services et établissements de l’Etat : DREETS, DRAC, CNM</a:t>
            </a:r>
          </a:p>
          <a:p>
            <a:pPr marL="285750" lvl="0" indent="-285750" algn="l">
              <a:buFont typeface="Wingdings" panose="05000000000000000000" pitchFamily="2" charset="2"/>
              <a:buChar char="v"/>
            </a:pPr>
            <a:r>
              <a:rPr lang="fr-FR" sz="11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Région Hauts-de-France</a:t>
            </a:r>
          </a:p>
          <a:p>
            <a:pPr marL="285750" lvl="0" indent="-285750" algn="l">
              <a:buFont typeface="Wingdings" panose="05000000000000000000" pitchFamily="2" charset="2"/>
              <a:buChar char="v"/>
            </a:pPr>
            <a:r>
              <a:rPr lang="fr-FR" sz="11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Acteurs emploi/formation : </a:t>
            </a:r>
            <a:r>
              <a:rPr lang="fr-FR" sz="1100" b="1" dirty="0" err="1">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Afdas</a:t>
            </a:r>
            <a:r>
              <a:rPr lang="fr-FR" sz="11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 TOTEM Pôle Emploi</a:t>
            </a:r>
          </a:p>
        </p:txBody>
      </p:sp>
      <p:sp>
        <p:nvSpPr>
          <p:cNvPr id="23" name="Rectangle 22">
            <a:extLst>
              <a:ext uri="{FF2B5EF4-FFF2-40B4-BE49-F238E27FC236}">
                <a16:creationId xmlns:a16="http://schemas.microsoft.com/office/drawing/2014/main" id="{47EA5915-2697-F58A-C567-2E857C52921B}"/>
              </a:ext>
            </a:extLst>
          </p:cNvPr>
          <p:cNvSpPr/>
          <p:nvPr/>
        </p:nvSpPr>
        <p:spPr>
          <a:xfrm>
            <a:off x="293235" y="1864108"/>
            <a:ext cx="1353715" cy="292969"/>
          </a:xfrm>
          <a:prstGeom prst="rect">
            <a:avLst/>
          </a:prstGeom>
          <a:solidFill>
            <a:srgbClr val="69C3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dirty="0">
                <a:solidFill>
                  <a:schemeClr val="bg1"/>
                </a:solidFill>
                <a:latin typeface="Roboto" panose="02000000000000000000" pitchFamily="2" charset="0"/>
                <a:ea typeface="Roboto" panose="02000000000000000000" pitchFamily="2" charset="0"/>
                <a:cs typeface="Roboto" panose="02000000000000000000" pitchFamily="2" charset="0"/>
              </a:rPr>
              <a:t>Comité de suivi</a:t>
            </a:r>
          </a:p>
        </p:txBody>
      </p:sp>
      <p:sp>
        <p:nvSpPr>
          <p:cNvPr id="18" name="Rectangle 17">
            <a:extLst>
              <a:ext uri="{FF2B5EF4-FFF2-40B4-BE49-F238E27FC236}">
                <a16:creationId xmlns:a16="http://schemas.microsoft.com/office/drawing/2014/main" id="{ED970BED-C55C-2AD3-DE85-73940FC2E5C6}"/>
              </a:ext>
            </a:extLst>
          </p:cNvPr>
          <p:cNvSpPr/>
          <p:nvPr/>
        </p:nvSpPr>
        <p:spPr>
          <a:xfrm>
            <a:off x="5809488" y="1207192"/>
            <a:ext cx="2991690" cy="87056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lgn="l">
              <a:buFont typeface="Wingdings" panose="05000000000000000000" pitchFamily="2" charset="2"/>
              <a:buChar char="v"/>
            </a:pPr>
            <a:r>
              <a:rPr lang="fr-FR" sz="11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Une dizaine de structures des musiques actuelles, avec un souci</a:t>
            </a:r>
            <a:r>
              <a:rPr lang="fr-FR" sz="1100"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 </a:t>
            </a:r>
            <a:r>
              <a:rPr lang="fr-FR" sz="11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de triple diversité : secteurs d'activités, territoires, modèles économiques</a:t>
            </a:r>
          </a:p>
        </p:txBody>
      </p:sp>
      <p:sp>
        <p:nvSpPr>
          <p:cNvPr id="22" name="Rectangle 21">
            <a:extLst>
              <a:ext uri="{FF2B5EF4-FFF2-40B4-BE49-F238E27FC236}">
                <a16:creationId xmlns:a16="http://schemas.microsoft.com/office/drawing/2014/main" id="{4385B10C-0AA6-7EA0-0B4D-F21FCB36BF06}"/>
              </a:ext>
            </a:extLst>
          </p:cNvPr>
          <p:cNvSpPr/>
          <p:nvPr/>
        </p:nvSpPr>
        <p:spPr>
          <a:xfrm>
            <a:off x="6152915" y="921139"/>
            <a:ext cx="2707116" cy="2860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dirty="0">
                <a:solidFill>
                  <a:schemeClr val="bg1"/>
                </a:solidFill>
                <a:latin typeface="Roboto" panose="02000000000000000000" pitchFamily="2" charset="0"/>
                <a:ea typeface="Roboto" panose="02000000000000000000" pitchFamily="2" charset="0"/>
                <a:cs typeface="Roboto" panose="02000000000000000000" pitchFamily="2" charset="0"/>
              </a:rPr>
              <a:t>Comité opérationnel</a:t>
            </a:r>
          </a:p>
        </p:txBody>
      </p:sp>
      <p:sp>
        <p:nvSpPr>
          <p:cNvPr id="15" name="Rectangle 14">
            <a:extLst>
              <a:ext uri="{FF2B5EF4-FFF2-40B4-BE49-F238E27FC236}">
                <a16:creationId xmlns:a16="http://schemas.microsoft.com/office/drawing/2014/main" id="{FCE82095-E28D-3772-123D-938E4449D007}"/>
              </a:ext>
            </a:extLst>
          </p:cNvPr>
          <p:cNvSpPr/>
          <p:nvPr/>
        </p:nvSpPr>
        <p:spPr>
          <a:xfrm>
            <a:off x="6405547" y="4280292"/>
            <a:ext cx="2386800" cy="600052"/>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lgn="l">
              <a:buFont typeface="Wingdings" panose="05000000000000000000" pitchFamily="2" charset="2"/>
              <a:buChar char="v"/>
            </a:pPr>
            <a:r>
              <a:rPr lang="fr-FR" sz="1100" b="1" dirty="0">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Institut technologique européen des métiers de la musique (ITEMM) Le Mans</a:t>
            </a:r>
          </a:p>
        </p:txBody>
      </p:sp>
      <p:sp>
        <p:nvSpPr>
          <p:cNvPr id="21" name="ZoneTexte 20">
            <a:extLst>
              <a:ext uri="{FF2B5EF4-FFF2-40B4-BE49-F238E27FC236}">
                <a16:creationId xmlns:a16="http://schemas.microsoft.com/office/drawing/2014/main" id="{B559963F-7F24-AD5E-CA6B-6F91D26C51FE}"/>
              </a:ext>
            </a:extLst>
          </p:cNvPr>
          <p:cNvSpPr txBox="1"/>
          <p:nvPr/>
        </p:nvSpPr>
        <p:spPr>
          <a:xfrm>
            <a:off x="6620339" y="4010780"/>
            <a:ext cx="2221305" cy="292388"/>
          </a:xfrm>
          <a:prstGeom prst="rect">
            <a:avLst/>
          </a:prstGeom>
          <a:solidFill>
            <a:schemeClr val="accent4"/>
          </a:solidFill>
        </p:spPr>
        <p:txBody>
          <a:bodyPr wrap="square">
            <a:spAutoFit/>
          </a:bodyPr>
          <a:lstStyle/>
          <a:p>
            <a:pPr algn="ctr"/>
            <a:r>
              <a:rPr lang="fr-FR" sz="1300" b="1" dirty="0">
                <a:solidFill>
                  <a:schemeClr val="bg1"/>
                </a:solidFill>
                <a:latin typeface="Roboto" panose="02000000000000000000" pitchFamily="2" charset="0"/>
                <a:ea typeface="Roboto" panose="02000000000000000000" pitchFamily="2" charset="0"/>
                <a:cs typeface="Roboto" panose="02000000000000000000" pitchFamily="2" charset="0"/>
              </a:rPr>
              <a:t>Prestataire du diagnostic</a:t>
            </a:r>
          </a:p>
        </p:txBody>
      </p:sp>
    </p:spTree>
    <p:extLst>
      <p:ext uri="{BB962C8B-B14F-4D97-AF65-F5344CB8AC3E}">
        <p14:creationId xmlns:p14="http://schemas.microsoft.com/office/powerpoint/2010/main" val="414898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D441F8E-B96C-3B22-3615-C21AA64F84EB}"/>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6951918-763C-C8E1-289C-92B50C5FE515}"/>
              </a:ext>
            </a:extLst>
          </p:cNvPr>
          <p:cNvSpPr txBox="1"/>
          <p:nvPr/>
        </p:nvSpPr>
        <p:spPr>
          <a:xfrm>
            <a:off x="919917" y="251309"/>
            <a:ext cx="7304167" cy="615553"/>
          </a:xfrm>
          <a:prstGeom prst="rect">
            <a:avLst/>
          </a:prstGeom>
          <a:noFill/>
        </p:spPr>
        <p:txBody>
          <a:bodyPr wrap="square" rtlCol="0">
            <a:spAutoFit/>
          </a:bodyPr>
          <a:lstStyle/>
          <a:p>
            <a:pPr algn="ctr"/>
            <a:r>
              <a:rPr lang="fr-FR" b="1" dirty="0">
                <a:latin typeface="Roboto" panose="02000000000000000000" pitchFamily="2" charset="0"/>
                <a:ea typeface="Roboto" panose="02000000000000000000" pitchFamily="2" charset="0"/>
              </a:rPr>
              <a:t>Présentation du DEFMA Hauts-de-France</a:t>
            </a:r>
          </a:p>
          <a:p>
            <a:pPr algn="ct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Le calendrier prévisionnel</a:t>
            </a:r>
            <a:endParaRPr lang="fr-FR" sz="1600" dirty="0">
              <a:latin typeface="Roboto" panose="02000000000000000000" pitchFamily="2" charset="0"/>
              <a:ea typeface="Roboto" panose="02000000000000000000" pitchFamily="2" charset="0"/>
            </a:endParaRPr>
          </a:p>
        </p:txBody>
      </p:sp>
      <p:graphicFrame>
        <p:nvGraphicFramePr>
          <p:cNvPr id="11" name="Diagramme 10">
            <a:extLst>
              <a:ext uri="{FF2B5EF4-FFF2-40B4-BE49-F238E27FC236}">
                <a16:creationId xmlns:a16="http://schemas.microsoft.com/office/drawing/2014/main" id="{A22E2F95-4AD8-AAB7-47FE-B37628FB9519}"/>
              </a:ext>
            </a:extLst>
          </p:cNvPr>
          <p:cNvGraphicFramePr/>
          <p:nvPr>
            <p:extLst>
              <p:ext uri="{D42A27DB-BD31-4B8C-83A1-F6EECF244321}">
                <p14:modId xmlns:p14="http://schemas.microsoft.com/office/powerpoint/2010/main" val="3488998211"/>
              </p:ext>
            </p:extLst>
          </p:nvPr>
        </p:nvGraphicFramePr>
        <p:xfrm>
          <a:off x="617122" y="949401"/>
          <a:ext cx="7909757" cy="5514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596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D441F8E-B96C-3B22-3615-C21AA64F84EB}"/>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9EC4E9A-9590-CB16-F4EC-7ADAB62AB906}"/>
              </a:ext>
            </a:extLst>
          </p:cNvPr>
          <p:cNvSpPr/>
          <p:nvPr/>
        </p:nvSpPr>
        <p:spPr>
          <a:xfrm>
            <a:off x="587829" y="1551563"/>
            <a:ext cx="7968343" cy="4555093"/>
          </a:xfrm>
          <a:prstGeom prst="rect">
            <a:avLst/>
          </a:prstGeom>
          <a:noFill/>
          <a:ln>
            <a:noFill/>
          </a:ln>
        </p:spPr>
        <p:txBody>
          <a:bodyPr wrap="square">
            <a:spAutoFit/>
          </a:bodyPr>
          <a:lstStyle/>
          <a:p>
            <a:pPr marL="285750" indent="-285750" algn="just">
              <a:spcAft>
                <a:spcPts val="600"/>
              </a:spcAft>
              <a:buFont typeface="Wingdings" panose="05000000000000000000" pitchFamily="2" charset="2"/>
              <a:buChar char="Ø"/>
            </a:pPr>
            <a:r>
              <a:rPr lang="fr-FR" sz="1400" b="1" dirty="0">
                <a:latin typeface="Roboto" panose="02000000000000000000" pitchFamily="2" charset="0"/>
                <a:ea typeface="Roboto" panose="02000000000000000000" pitchFamily="2" charset="0"/>
                <a:cs typeface="Roboto" panose="02000000000000000000" pitchFamily="2" charset="0"/>
              </a:rPr>
              <a:t>L’élaboration concertée d’une méthodologie variée avec des modes d’investigation complémentaires :</a:t>
            </a:r>
          </a:p>
          <a:p>
            <a:pPr marL="742950" lvl="1" indent="-285750" algn="just">
              <a:spcAft>
                <a:spcPts val="600"/>
              </a:spcAft>
              <a:buFont typeface="Arial" panose="020B0604020202020204" pitchFamily="34" charset="0"/>
              <a:buChar char="•"/>
            </a:pPr>
            <a:r>
              <a:rPr lang="fr-FR" sz="1400" dirty="0">
                <a:latin typeface="Roboto" panose="02000000000000000000" pitchFamily="2" charset="0"/>
                <a:ea typeface="Roboto" panose="02000000000000000000" pitchFamily="2" charset="0"/>
                <a:cs typeface="Roboto" panose="02000000000000000000" pitchFamily="2" charset="0"/>
              </a:rPr>
              <a:t>35 entretiens semi-directifs avec des </a:t>
            </a:r>
            <a:r>
              <a:rPr lang="fr-FR" sz="1400" dirty="0" err="1">
                <a:latin typeface="Roboto" panose="02000000000000000000" pitchFamily="2" charset="0"/>
                <a:ea typeface="Roboto" panose="02000000000000000000" pitchFamily="2" charset="0"/>
                <a:cs typeface="Roboto" panose="02000000000000000000" pitchFamily="2" charset="0"/>
              </a:rPr>
              <a:t>professionnel</a:t>
            </a:r>
            <a:r>
              <a:rPr lang="fr-FR" sz="1400" b="0" i="0" dirty="0" err="1">
                <a:solidFill>
                  <a:srgbClr val="4D5156"/>
                </a:solidFill>
                <a:effectLst/>
                <a:latin typeface="Roboto" panose="02000000000000000000" pitchFamily="2" charset="0"/>
                <a:ea typeface="Roboto" panose="02000000000000000000" pitchFamily="2" charset="0"/>
                <a:cs typeface="Roboto" panose="02000000000000000000" pitchFamily="2" charset="0"/>
              </a:rPr>
              <a:t>·</a:t>
            </a:r>
            <a:r>
              <a:rPr lang="fr-FR" sz="1400" dirty="0" err="1">
                <a:latin typeface="Roboto" panose="02000000000000000000" pitchFamily="2" charset="0"/>
                <a:ea typeface="Roboto" panose="02000000000000000000" pitchFamily="2" charset="0"/>
                <a:cs typeface="Roboto" panose="02000000000000000000" pitchFamily="2" charset="0"/>
              </a:rPr>
              <a:t>le</a:t>
            </a:r>
            <a:r>
              <a:rPr lang="fr-FR" sz="1400" b="0" i="0" dirty="0" err="1">
                <a:solidFill>
                  <a:srgbClr val="4D5156"/>
                </a:solidFill>
                <a:effectLst/>
                <a:latin typeface="Roboto" panose="02000000000000000000" pitchFamily="2" charset="0"/>
                <a:ea typeface="Roboto" panose="02000000000000000000" pitchFamily="2" charset="0"/>
                <a:cs typeface="Roboto" panose="02000000000000000000" pitchFamily="2" charset="0"/>
              </a:rPr>
              <a:t>·</a:t>
            </a:r>
            <a:r>
              <a:rPr lang="fr-FR" sz="1400" dirty="0" err="1">
                <a:latin typeface="Roboto" panose="02000000000000000000" pitchFamily="2" charset="0"/>
                <a:ea typeface="Roboto" panose="02000000000000000000" pitchFamily="2" charset="0"/>
                <a:cs typeface="Roboto" panose="02000000000000000000" pitchFamily="2" charset="0"/>
              </a:rPr>
              <a:t>s</a:t>
            </a:r>
            <a:r>
              <a:rPr lang="fr-FR" sz="1400" dirty="0">
                <a:latin typeface="Roboto" panose="02000000000000000000" pitchFamily="2" charset="0"/>
                <a:ea typeface="Roboto" panose="02000000000000000000" pitchFamily="2" charset="0"/>
                <a:cs typeface="Roboto" panose="02000000000000000000" pitchFamily="2" charset="0"/>
              </a:rPr>
              <a:t> </a:t>
            </a:r>
            <a:r>
              <a:rPr lang="fr-FR" sz="1400" dirty="0">
                <a:effectLst/>
                <a:latin typeface="Roboto" panose="02000000000000000000" pitchFamily="2" charset="0"/>
                <a:ea typeface="Roboto" panose="02000000000000000000" pitchFamily="2" charset="0"/>
                <a:cs typeface="Roboto" panose="02000000000000000000" pitchFamily="2" charset="0"/>
              </a:rPr>
              <a:t>des structures de la filière musiques actuelles en région </a:t>
            </a:r>
            <a:r>
              <a:rPr lang="fr-FR" sz="1400" b="1" dirty="0">
                <a:effectLst/>
                <a:latin typeface="Roboto" panose="02000000000000000000" pitchFamily="2" charset="0"/>
                <a:ea typeface="Roboto" panose="02000000000000000000" pitchFamily="2" charset="0"/>
                <a:cs typeface="Roboto" panose="02000000000000000000" pitchFamily="2" charset="0"/>
              </a:rPr>
              <a:t>(</a:t>
            </a:r>
            <a:r>
              <a:rPr lang="fr-FR" sz="1400" dirty="0">
                <a:effectLst/>
                <a:latin typeface="Roboto" panose="02000000000000000000" pitchFamily="2" charset="0"/>
                <a:ea typeface="Roboto" panose="02000000000000000000" pitchFamily="2" charset="0"/>
                <a:cs typeface="Roboto" panose="02000000000000000000" pitchFamily="2" charset="0"/>
              </a:rPr>
              <a:t>directions, </a:t>
            </a:r>
            <a:r>
              <a:rPr lang="fr-FR" sz="1400" dirty="0" err="1">
                <a:effectLst/>
                <a:latin typeface="Roboto" panose="02000000000000000000" pitchFamily="2" charset="0"/>
                <a:ea typeface="Roboto" panose="02000000000000000000" pitchFamily="2" charset="0"/>
                <a:cs typeface="Roboto" panose="02000000000000000000" pitchFamily="2" charset="0"/>
              </a:rPr>
              <a:t>salarié</a:t>
            </a:r>
            <a:r>
              <a:rPr lang="fr-FR" sz="1400" b="0" i="0" dirty="0" err="1">
                <a:solidFill>
                  <a:srgbClr val="4D5156"/>
                </a:solidFill>
                <a:effectLst/>
                <a:latin typeface="Roboto" panose="02000000000000000000" pitchFamily="2" charset="0"/>
                <a:ea typeface="Roboto" panose="02000000000000000000" pitchFamily="2" charset="0"/>
                <a:cs typeface="Roboto" panose="02000000000000000000" pitchFamily="2" charset="0"/>
              </a:rPr>
              <a:t>·</a:t>
            </a:r>
            <a:r>
              <a:rPr lang="fr-FR" sz="1400" dirty="0" err="1">
                <a:effectLst/>
                <a:latin typeface="Roboto" panose="02000000000000000000" pitchFamily="2" charset="0"/>
                <a:ea typeface="Roboto" panose="02000000000000000000" pitchFamily="2" charset="0"/>
                <a:cs typeface="Roboto" panose="02000000000000000000" pitchFamily="2" charset="0"/>
              </a:rPr>
              <a:t>e</a:t>
            </a:r>
            <a:r>
              <a:rPr lang="fr-FR" sz="1400" b="0" i="0" dirty="0" err="1">
                <a:solidFill>
                  <a:srgbClr val="4D5156"/>
                </a:solidFill>
                <a:effectLst/>
                <a:latin typeface="Roboto" panose="02000000000000000000" pitchFamily="2" charset="0"/>
                <a:ea typeface="Roboto" panose="02000000000000000000" pitchFamily="2" charset="0"/>
                <a:cs typeface="Roboto" panose="02000000000000000000" pitchFamily="2" charset="0"/>
              </a:rPr>
              <a:t>·</a:t>
            </a:r>
            <a:r>
              <a:rPr lang="fr-FR" sz="1400" dirty="0" err="1">
                <a:effectLst/>
                <a:latin typeface="Roboto" panose="02000000000000000000" pitchFamily="2" charset="0"/>
                <a:ea typeface="Roboto" panose="02000000000000000000" pitchFamily="2" charset="0"/>
                <a:cs typeface="Roboto" panose="02000000000000000000" pitchFamily="2" charset="0"/>
              </a:rPr>
              <a:t>s</a:t>
            </a:r>
            <a:r>
              <a:rPr lang="fr-FR" sz="1400" dirty="0">
                <a:effectLst/>
                <a:latin typeface="Roboto" panose="02000000000000000000" pitchFamily="2" charset="0"/>
                <a:ea typeface="Roboto" panose="02000000000000000000" pitchFamily="2" charset="0"/>
                <a:cs typeface="Roboto" panose="02000000000000000000" pitchFamily="2" charset="0"/>
              </a:rPr>
              <a:t> et éventuellement gouvernances) et quelques personnes-ressources (emploi/formation, collectivités, universitaires)</a:t>
            </a:r>
          </a:p>
          <a:p>
            <a:pPr marL="742950" lvl="1" indent="-285750" algn="just">
              <a:buFont typeface="Roboto" panose="02000000000000000000" pitchFamily="2" charset="0"/>
              <a:buChar char="»"/>
            </a:pPr>
            <a:r>
              <a:rPr lang="fr-FR" sz="1400" dirty="0">
                <a:latin typeface="Roboto Condensed Light" panose="02000000000000000000" pitchFamily="2" charset="0"/>
                <a:ea typeface="Roboto Condensed Light" panose="02000000000000000000" pitchFamily="2" charset="0"/>
                <a:cs typeface="Roboto Condensed Light" panose="02000000000000000000" pitchFamily="2" charset="0"/>
              </a:rPr>
              <a:t>Panel de 35 </a:t>
            </a:r>
            <a:r>
              <a:rPr lang="fr-FR" sz="1400" dirty="0" err="1">
                <a:latin typeface="Roboto Condensed Light" panose="02000000000000000000" pitchFamily="2" charset="0"/>
                <a:ea typeface="Roboto Condensed Light" panose="02000000000000000000" pitchFamily="2" charset="0"/>
                <a:cs typeface="Roboto Condensed Light" panose="02000000000000000000" pitchFamily="2" charset="0"/>
              </a:rPr>
              <a:t>acteur·rice·s</a:t>
            </a:r>
            <a:r>
              <a:rPr lang="fr-FR" sz="1400" dirty="0">
                <a:latin typeface="Roboto Condensed Light" panose="02000000000000000000" pitchFamily="2" charset="0"/>
                <a:ea typeface="Roboto Condensed Light" panose="02000000000000000000" pitchFamily="2" charset="0"/>
                <a:cs typeface="Roboto Condensed Light" panose="02000000000000000000" pitchFamily="2" charset="0"/>
              </a:rPr>
              <a:t> offrant un regard panoramique, à partir de 4 critères principaux (diversité des secteurs d'activités, territoires, modèles économiques, niveau de réflexion ou de questionnements sur emploi/formation)</a:t>
            </a:r>
            <a:r>
              <a:rPr lang="fr-FR" sz="1400" dirty="0">
                <a:effectLst/>
                <a:latin typeface="Roboto Condensed Light" panose="02000000000000000000" pitchFamily="2" charset="0"/>
                <a:ea typeface="Roboto Condensed Light" panose="02000000000000000000" pitchFamily="2" charset="0"/>
                <a:cs typeface="Roboto Condensed Light" panose="02000000000000000000" pitchFamily="2" charset="0"/>
              </a:rPr>
              <a:t> ;</a:t>
            </a:r>
          </a:p>
          <a:p>
            <a:pPr marL="742950" lvl="1" indent="-285750" algn="just">
              <a:buFont typeface="Roboto" panose="02000000000000000000" pitchFamily="2" charset="0"/>
              <a:buChar char="»"/>
            </a:pPr>
            <a:endParaRPr lang="fr-FR" sz="1400" dirty="0">
              <a:effectLst/>
              <a:latin typeface="Roboto" panose="02000000000000000000" pitchFamily="2" charset="0"/>
              <a:ea typeface="Roboto" panose="02000000000000000000" pitchFamily="2" charset="0"/>
              <a:cs typeface="Roboto" panose="02000000000000000000" pitchFamily="2" charset="0"/>
            </a:endParaRPr>
          </a:p>
          <a:p>
            <a:pPr marL="742950" lvl="1" indent="-285750" algn="just">
              <a:buFont typeface="Arial" panose="020B0604020202020204" pitchFamily="34" charset="0"/>
              <a:buChar char="•"/>
            </a:pPr>
            <a:r>
              <a:rPr lang="fr-FR" sz="1400" dirty="0">
                <a:latin typeface="Roboto" panose="02000000000000000000" pitchFamily="2" charset="0"/>
                <a:ea typeface="Roboto" panose="02000000000000000000" pitchFamily="2" charset="0"/>
                <a:cs typeface="Roboto" panose="02000000000000000000" pitchFamily="2" charset="0"/>
              </a:rPr>
              <a:t>2 questionnaires </a:t>
            </a:r>
            <a:r>
              <a:rPr lang="fr-FR" sz="1400" dirty="0">
                <a:effectLst/>
                <a:latin typeface="Roboto" panose="02000000000000000000" pitchFamily="2" charset="0"/>
                <a:ea typeface="Roboto" panose="02000000000000000000" pitchFamily="2" charset="0"/>
                <a:cs typeface="Roboto" panose="02000000000000000000" pitchFamily="2" charset="0"/>
              </a:rPr>
              <a:t>(l’un à destination des employeurs, l’autre des </a:t>
            </a:r>
            <a:r>
              <a:rPr lang="fr-FR" sz="1400" dirty="0" err="1">
                <a:effectLst/>
                <a:latin typeface="Roboto" panose="02000000000000000000" pitchFamily="2" charset="0"/>
                <a:ea typeface="Roboto" panose="02000000000000000000" pitchFamily="2" charset="0"/>
                <a:cs typeface="Roboto" panose="02000000000000000000" pitchFamily="2" charset="0"/>
              </a:rPr>
              <a:t>salarié</a:t>
            </a:r>
            <a:r>
              <a:rPr lang="fr-FR" sz="1400" b="0" i="0" dirty="0" err="1">
                <a:solidFill>
                  <a:srgbClr val="4D5156"/>
                </a:solidFill>
                <a:effectLst/>
                <a:latin typeface="Roboto" panose="02000000000000000000" pitchFamily="2" charset="0"/>
                <a:ea typeface="Roboto" panose="02000000000000000000" pitchFamily="2" charset="0"/>
                <a:cs typeface="Roboto" panose="02000000000000000000" pitchFamily="2" charset="0"/>
              </a:rPr>
              <a:t>·</a:t>
            </a:r>
            <a:r>
              <a:rPr lang="fr-FR" sz="1400" dirty="0" err="1">
                <a:effectLst/>
                <a:latin typeface="Roboto" panose="02000000000000000000" pitchFamily="2" charset="0"/>
                <a:ea typeface="Roboto" panose="02000000000000000000" pitchFamily="2" charset="0"/>
                <a:cs typeface="Roboto" panose="02000000000000000000" pitchFamily="2" charset="0"/>
              </a:rPr>
              <a:t>e</a:t>
            </a:r>
            <a:r>
              <a:rPr lang="fr-FR" sz="1400" b="0" i="0" dirty="0" err="1">
                <a:solidFill>
                  <a:srgbClr val="4D5156"/>
                </a:solidFill>
                <a:effectLst/>
                <a:latin typeface="Roboto" panose="02000000000000000000" pitchFamily="2" charset="0"/>
                <a:ea typeface="Roboto" panose="02000000000000000000" pitchFamily="2" charset="0"/>
                <a:cs typeface="Roboto" panose="02000000000000000000" pitchFamily="2" charset="0"/>
              </a:rPr>
              <a:t>·</a:t>
            </a:r>
            <a:r>
              <a:rPr lang="fr-FR" sz="1400" dirty="0" err="1">
                <a:effectLst/>
                <a:latin typeface="Roboto" panose="02000000000000000000" pitchFamily="2" charset="0"/>
                <a:ea typeface="Roboto" panose="02000000000000000000" pitchFamily="2" charset="0"/>
                <a:cs typeface="Roboto" panose="02000000000000000000" pitchFamily="2" charset="0"/>
              </a:rPr>
              <a:t>s</a:t>
            </a:r>
            <a:r>
              <a:rPr lang="fr-FR" sz="1400" dirty="0">
                <a:effectLst/>
                <a:latin typeface="Roboto" panose="02000000000000000000" pitchFamily="2" charset="0"/>
                <a:ea typeface="Roboto" panose="02000000000000000000" pitchFamily="2" charset="0"/>
                <a:cs typeface="Roboto" panose="02000000000000000000" pitchFamily="2" charset="0"/>
              </a:rPr>
              <a:t>), avec une passation assurée par HAUTE FIDÉLITÉ sur avril-mai 2024</a:t>
            </a:r>
          </a:p>
          <a:p>
            <a:pPr marL="742950" lvl="1" indent="-285750" algn="just">
              <a:buFont typeface="Roboto" panose="02000000000000000000" pitchFamily="2" charset="0"/>
              <a:buChar char="»"/>
            </a:pPr>
            <a:r>
              <a:rPr lang="fr-FR" sz="1400" dirty="0">
                <a:latin typeface="Roboto Condensed Light" panose="02000000000000000000" pitchFamily="2" charset="0"/>
                <a:ea typeface="Roboto Condensed Light" panose="02000000000000000000" pitchFamily="2" charset="0"/>
                <a:cs typeface="Roboto Condensed Light" panose="02000000000000000000" pitchFamily="2" charset="0"/>
              </a:rPr>
              <a:t>Population de </a:t>
            </a:r>
            <a:r>
              <a:rPr lang="fr-FR" sz="1400" dirty="0" err="1">
                <a:latin typeface="Roboto Condensed Light" panose="02000000000000000000" pitchFamily="2" charset="0"/>
                <a:ea typeface="Roboto Condensed Light" panose="02000000000000000000" pitchFamily="2" charset="0"/>
                <a:cs typeface="Roboto Condensed Light" panose="02000000000000000000" pitchFamily="2" charset="0"/>
              </a:rPr>
              <a:t>répondant·e·s</a:t>
            </a:r>
            <a:r>
              <a:rPr lang="fr-FR" sz="1400" dirty="0">
                <a:latin typeface="Roboto Condensed Light" panose="02000000000000000000" pitchFamily="2" charset="0"/>
                <a:ea typeface="Roboto Condensed Light" panose="02000000000000000000" pitchFamily="2" charset="0"/>
                <a:cs typeface="Roboto Condensed Light" panose="02000000000000000000" pitchFamily="2" charset="0"/>
              </a:rPr>
              <a:t> aux questionnaires à pondérer en fonction des traits caractéristiques de la population-mère établie (par exemple, en fonction des structures adhérentes de HAUTE FIDÉLITÉ) ;</a:t>
            </a:r>
          </a:p>
          <a:p>
            <a:pPr lvl="1" algn="just"/>
            <a:endParaRPr lang="fr-FR" sz="1400" dirty="0">
              <a:effectLst/>
              <a:latin typeface="Roboto" panose="02000000000000000000" pitchFamily="2" charset="0"/>
              <a:ea typeface="Roboto" panose="02000000000000000000" pitchFamily="2" charset="0"/>
              <a:cs typeface="Roboto" panose="02000000000000000000" pitchFamily="2" charset="0"/>
            </a:endParaRPr>
          </a:p>
          <a:p>
            <a:pPr marL="742950" lvl="1" indent="-285750" algn="just">
              <a:buFont typeface="Arial" panose="020B0604020202020204" pitchFamily="34" charset="0"/>
              <a:buChar char="•"/>
            </a:pPr>
            <a:r>
              <a:rPr lang="fr-FR" sz="1400" dirty="0">
                <a:latin typeface="Roboto" panose="02000000000000000000" pitchFamily="2" charset="0"/>
                <a:ea typeface="Roboto" panose="02000000000000000000" pitchFamily="2" charset="0"/>
                <a:cs typeface="Roboto" panose="02000000000000000000" pitchFamily="2" charset="0"/>
              </a:rPr>
              <a:t>U</a:t>
            </a:r>
            <a:r>
              <a:rPr lang="fr-FR" sz="1400" dirty="0">
                <a:effectLst/>
                <a:latin typeface="Roboto" panose="02000000000000000000" pitchFamily="2" charset="0"/>
                <a:ea typeface="Roboto" panose="02000000000000000000" pitchFamily="2" charset="0"/>
                <a:cs typeface="Roboto" panose="02000000000000000000" pitchFamily="2" charset="0"/>
              </a:rPr>
              <a:t>ne cartographie de l’offre de formation initiale et continue en région comprenant une mise en perspective avec l’offre nationale, réalisée par un prestataire qualifié ;</a:t>
            </a:r>
          </a:p>
          <a:p>
            <a:pPr lvl="1" algn="just"/>
            <a:endParaRPr lang="fr-FR" sz="1400" dirty="0">
              <a:effectLst/>
              <a:latin typeface="Roboto" panose="02000000000000000000" pitchFamily="2" charset="0"/>
              <a:ea typeface="Roboto" panose="02000000000000000000" pitchFamily="2" charset="0"/>
              <a:cs typeface="Roboto" panose="02000000000000000000" pitchFamily="2" charset="0"/>
            </a:endParaRPr>
          </a:p>
          <a:p>
            <a:pPr marL="742950" lvl="1" indent="-285750" algn="just">
              <a:buFont typeface="Arial" panose="020B0604020202020204" pitchFamily="34" charset="0"/>
              <a:buChar char="•"/>
            </a:pPr>
            <a:r>
              <a:rPr lang="fr-FR" sz="1400" dirty="0">
                <a:effectLst/>
                <a:latin typeface="Roboto" panose="02000000000000000000" pitchFamily="2" charset="0"/>
                <a:ea typeface="Roboto" panose="02000000000000000000" pitchFamily="2" charset="0"/>
                <a:cs typeface="Roboto" panose="02000000000000000000" pitchFamily="2" charset="0"/>
              </a:rPr>
              <a:t>Un comité opérationnel avec un rôle de </a:t>
            </a:r>
            <a:r>
              <a:rPr lang="fr-FR" sz="1400" i="1" dirty="0">
                <a:effectLst/>
                <a:latin typeface="Roboto" panose="02000000000000000000" pitchFamily="2" charset="0"/>
                <a:ea typeface="Roboto" panose="02000000000000000000" pitchFamily="2" charset="0"/>
                <a:cs typeface="Roboto" panose="02000000000000000000" pitchFamily="2" charset="0"/>
              </a:rPr>
              <a:t>focus group </a:t>
            </a:r>
            <a:r>
              <a:rPr lang="fr-FR" sz="1400" dirty="0">
                <a:effectLst/>
                <a:latin typeface="Roboto" panose="02000000000000000000" pitchFamily="2" charset="0"/>
                <a:ea typeface="Roboto" panose="02000000000000000000" pitchFamily="2" charset="0"/>
                <a:cs typeface="Roboto" panose="02000000000000000000" pitchFamily="2" charset="0"/>
              </a:rPr>
              <a:t>pour participer au dispositif d’enquête, échanger et analyser collectivement les résultats</a:t>
            </a:r>
          </a:p>
          <a:p>
            <a:pPr marL="742950" lvl="1" indent="-285750" algn="just">
              <a:buFont typeface="Roboto" panose="02000000000000000000" pitchFamily="2" charset="0"/>
              <a:buChar char="»"/>
            </a:pPr>
            <a:r>
              <a:rPr lang="fr-FR" sz="1400" dirty="0">
                <a:latin typeface="Roboto Condensed Light" panose="02000000000000000000" pitchFamily="2" charset="0"/>
                <a:ea typeface="Roboto Condensed Light" panose="02000000000000000000" pitchFamily="2" charset="0"/>
                <a:cs typeface="Roboto Condensed Light" panose="02000000000000000000" pitchFamily="2" charset="0"/>
              </a:rPr>
              <a:t>Une triple diversité et des </a:t>
            </a:r>
            <a:r>
              <a:rPr lang="fr-FR" sz="1400" dirty="0" err="1">
                <a:latin typeface="Roboto Condensed Light" panose="02000000000000000000" pitchFamily="2" charset="0"/>
                <a:ea typeface="Roboto Condensed Light" panose="02000000000000000000" pitchFamily="2" charset="0"/>
                <a:cs typeface="Roboto Condensed Light" panose="02000000000000000000" pitchFamily="2" charset="0"/>
              </a:rPr>
              <a:t>interlocuteur·rice·s</a:t>
            </a:r>
            <a:r>
              <a:rPr lang="fr-FR" sz="1400" dirty="0">
                <a:latin typeface="Roboto Condensed Light" panose="02000000000000000000" pitchFamily="2" charset="0"/>
                <a:ea typeface="Roboto Condensed Light" panose="02000000000000000000" pitchFamily="2" charset="0"/>
                <a:cs typeface="Roboto Condensed Light" panose="02000000000000000000" pitchFamily="2" charset="0"/>
              </a:rPr>
              <a:t> force de proposition sur les enjeux RH/Emploi.</a:t>
            </a:r>
          </a:p>
        </p:txBody>
      </p:sp>
      <p:sp>
        <p:nvSpPr>
          <p:cNvPr id="8" name="ZoneTexte 7">
            <a:extLst>
              <a:ext uri="{FF2B5EF4-FFF2-40B4-BE49-F238E27FC236}">
                <a16:creationId xmlns:a16="http://schemas.microsoft.com/office/drawing/2014/main" id="{96951918-763C-C8E1-289C-92B50C5FE515}"/>
              </a:ext>
            </a:extLst>
          </p:cNvPr>
          <p:cNvSpPr txBox="1"/>
          <p:nvPr/>
        </p:nvSpPr>
        <p:spPr>
          <a:xfrm>
            <a:off x="919917" y="251309"/>
            <a:ext cx="7304167" cy="615553"/>
          </a:xfrm>
          <a:prstGeom prst="rect">
            <a:avLst/>
          </a:prstGeom>
          <a:noFill/>
        </p:spPr>
        <p:txBody>
          <a:bodyPr wrap="square" rtlCol="0">
            <a:spAutoFit/>
          </a:bodyPr>
          <a:lstStyle/>
          <a:p>
            <a:pPr algn="ctr"/>
            <a:r>
              <a:rPr lang="fr-FR" b="1" dirty="0">
                <a:latin typeface="Roboto" panose="02000000000000000000" pitchFamily="2" charset="0"/>
                <a:ea typeface="Roboto" panose="02000000000000000000" pitchFamily="2" charset="0"/>
              </a:rPr>
              <a:t>Présentation du DEFMA Hauts-de-France</a:t>
            </a:r>
          </a:p>
          <a:p>
            <a:pPr algn="ct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Une méthodologie variée</a:t>
            </a:r>
            <a:endParaRPr lang="fr-FR" sz="1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7570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D441F8E-B96C-3B22-3615-C21AA64F84EB}"/>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9EC4E9A-9590-CB16-F4EC-7ADAB62AB906}"/>
              </a:ext>
            </a:extLst>
          </p:cNvPr>
          <p:cNvSpPr/>
          <p:nvPr/>
        </p:nvSpPr>
        <p:spPr>
          <a:xfrm>
            <a:off x="587829" y="3059668"/>
            <a:ext cx="7968343" cy="738664"/>
          </a:xfrm>
          <a:prstGeom prst="rect">
            <a:avLst/>
          </a:prstGeom>
          <a:noFill/>
          <a:ln>
            <a:noFill/>
          </a:ln>
        </p:spPr>
        <p:txBody>
          <a:bodyPr wrap="square">
            <a:spAutoFit/>
          </a:bodyPr>
          <a:lstStyle/>
          <a:p>
            <a:pPr marL="285750" indent="-285750" algn="just">
              <a:buFont typeface="Wingdings" panose="05000000000000000000" pitchFamily="2" charset="2"/>
              <a:buChar char="Ø"/>
            </a:pPr>
            <a:r>
              <a:rPr lang="fr-FR" sz="1400" dirty="0">
                <a:latin typeface="Roboto" panose="02000000000000000000" pitchFamily="2" charset="0"/>
                <a:ea typeface="Roboto" panose="02000000000000000000" pitchFamily="2" charset="0"/>
              </a:rPr>
              <a:t>Des questions, besoins de précisions, commentaires ?</a:t>
            </a:r>
          </a:p>
          <a:p>
            <a:pPr marL="285750" indent="-285750" algn="just">
              <a:buFont typeface="Wingdings" panose="05000000000000000000" pitchFamily="2" charset="2"/>
              <a:buChar char="Ø"/>
            </a:pPr>
            <a:endParaRPr lang="fr-FR" sz="1400" dirty="0">
              <a:latin typeface="Roboto" panose="02000000000000000000" pitchFamily="2" charset="0"/>
              <a:ea typeface="Roboto" panose="02000000000000000000" pitchFamily="2" charset="0"/>
            </a:endParaRPr>
          </a:p>
          <a:p>
            <a:pPr marL="285750" indent="-285750" algn="just">
              <a:buFont typeface="Wingdings" panose="05000000000000000000" pitchFamily="2" charset="2"/>
              <a:buChar char="Ø"/>
            </a:pPr>
            <a:r>
              <a:rPr lang="fr-FR" sz="1400" dirty="0">
                <a:latin typeface="Roboto" panose="02000000000000000000" pitchFamily="2" charset="0"/>
                <a:ea typeface="Roboto" panose="02000000000000000000" pitchFamily="2" charset="0"/>
              </a:rPr>
              <a:t>Des recommandations, points d’alerte ?</a:t>
            </a:r>
          </a:p>
        </p:txBody>
      </p:sp>
      <p:sp>
        <p:nvSpPr>
          <p:cNvPr id="8" name="ZoneTexte 7">
            <a:extLst>
              <a:ext uri="{FF2B5EF4-FFF2-40B4-BE49-F238E27FC236}">
                <a16:creationId xmlns:a16="http://schemas.microsoft.com/office/drawing/2014/main" id="{96951918-763C-C8E1-289C-92B50C5FE515}"/>
              </a:ext>
            </a:extLst>
          </p:cNvPr>
          <p:cNvSpPr txBox="1"/>
          <p:nvPr/>
        </p:nvSpPr>
        <p:spPr>
          <a:xfrm>
            <a:off x="919917" y="251309"/>
            <a:ext cx="7304167" cy="615553"/>
          </a:xfrm>
          <a:prstGeom prst="rect">
            <a:avLst/>
          </a:prstGeom>
          <a:noFill/>
        </p:spPr>
        <p:txBody>
          <a:bodyPr wrap="square" rtlCol="0">
            <a:spAutoFit/>
          </a:bodyPr>
          <a:lstStyle/>
          <a:p>
            <a:pPr algn="ctr"/>
            <a:r>
              <a:rPr lang="fr-FR" b="1" dirty="0">
                <a:latin typeface="Roboto" panose="02000000000000000000" pitchFamily="2" charset="0"/>
                <a:ea typeface="Roboto" panose="02000000000000000000" pitchFamily="2" charset="0"/>
              </a:rPr>
              <a:t>Présentation du DEFMA Hauts-de-France</a:t>
            </a:r>
          </a:p>
          <a:p>
            <a:pPr algn="ct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Echanges et questions</a:t>
            </a:r>
            <a:endParaRPr lang="fr-FR" sz="1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9684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ce réservé du contenu 3" descr="Une image contenant capture d’écran, Caractère coloré, motif, Rectangle&#10;&#10;Description générée automatiquement">
            <a:extLst>
              <a:ext uri="{FF2B5EF4-FFF2-40B4-BE49-F238E27FC236}">
                <a16:creationId xmlns:a16="http://schemas.microsoft.com/office/drawing/2014/main" id="{DA6D9F29-9570-071C-3312-7C3EA0B9E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35" r="1" b="21241"/>
          <a:stretch/>
        </p:blipFill>
        <p:spPr>
          <a:xfrm>
            <a:off x="0" y="0"/>
            <a:ext cx="9144000" cy="6858000"/>
          </a:xfrm>
          <a:prstGeom prst="rect">
            <a:avLst/>
          </a:prstGeom>
        </p:spPr>
      </p:pic>
      <p:sp>
        <p:nvSpPr>
          <p:cNvPr id="5" name="Rectangle 4">
            <a:extLst>
              <a:ext uri="{FF2B5EF4-FFF2-40B4-BE49-F238E27FC236}">
                <a16:creationId xmlns:a16="http://schemas.microsoft.com/office/drawing/2014/main" id="{5C414290-F347-4853-EF57-15E2038EC6ED}"/>
              </a:ext>
            </a:extLst>
          </p:cNvPr>
          <p:cNvSpPr/>
          <p:nvPr/>
        </p:nvSpPr>
        <p:spPr>
          <a:xfrm>
            <a:off x="152400" y="168770"/>
            <a:ext cx="8839200" cy="6520460"/>
          </a:xfrm>
          <a:prstGeom prst="rect">
            <a:avLst/>
          </a:prstGeom>
          <a:solidFill>
            <a:srgbClr val="FFFFFF">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D441F8E-B96C-3B22-3615-C21AA64F84EB}"/>
              </a:ext>
            </a:extLst>
          </p:cNvPr>
          <p:cNvSpPr/>
          <p:nvPr/>
        </p:nvSpPr>
        <p:spPr>
          <a:xfrm>
            <a:off x="152400" y="168770"/>
            <a:ext cx="8839200" cy="6520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6951918-763C-C8E1-289C-92B50C5FE515}"/>
              </a:ext>
            </a:extLst>
          </p:cNvPr>
          <p:cNvSpPr txBox="1"/>
          <p:nvPr/>
        </p:nvSpPr>
        <p:spPr>
          <a:xfrm>
            <a:off x="919917" y="251309"/>
            <a:ext cx="7304167" cy="615553"/>
          </a:xfrm>
          <a:prstGeom prst="rect">
            <a:avLst/>
          </a:prstGeom>
          <a:noFill/>
        </p:spPr>
        <p:txBody>
          <a:bodyPr wrap="square" rtlCol="0">
            <a:spAutoFit/>
          </a:bodyPr>
          <a:lstStyle/>
          <a:p>
            <a:pPr algn="ctr"/>
            <a:r>
              <a:rPr lang="fr-FR" b="1" dirty="0">
                <a:latin typeface="Roboto" panose="02000000000000000000" pitchFamily="2" charset="0"/>
                <a:ea typeface="Roboto" panose="02000000000000000000" pitchFamily="2" charset="0"/>
              </a:rPr>
              <a:t>Présentation du 1</a:t>
            </a:r>
            <a:r>
              <a:rPr lang="fr-FR" b="1" baseline="30000" dirty="0">
                <a:latin typeface="Roboto" panose="02000000000000000000" pitchFamily="2" charset="0"/>
                <a:ea typeface="Roboto" panose="02000000000000000000" pitchFamily="2" charset="0"/>
              </a:rPr>
              <a:t>er</a:t>
            </a:r>
            <a:r>
              <a:rPr lang="fr-FR" b="1" dirty="0">
                <a:latin typeface="Roboto" panose="02000000000000000000" pitchFamily="2" charset="0"/>
                <a:ea typeface="Roboto" panose="02000000000000000000" pitchFamily="2" charset="0"/>
              </a:rPr>
              <a:t> bilan d’étape trimestriel</a:t>
            </a:r>
          </a:p>
          <a:p>
            <a:pPr algn="ctr"/>
            <a:r>
              <a:rPr lang="fr-FR" sz="1600" dirty="0">
                <a:latin typeface="Roboto Condensed Light" panose="02000000000000000000" pitchFamily="2" charset="0"/>
                <a:ea typeface="Roboto Condensed Light" panose="02000000000000000000" pitchFamily="2" charset="0"/>
                <a:cs typeface="Roboto Condensed Light" panose="02000000000000000000" pitchFamily="2" charset="0"/>
              </a:rPr>
              <a:t>Bilan financier</a:t>
            </a:r>
            <a:endParaRPr lang="fr-FR" sz="1600" dirty="0">
              <a:latin typeface="Roboto" panose="02000000000000000000" pitchFamily="2" charset="0"/>
              <a:ea typeface="Roboto" panose="02000000000000000000" pitchFamily="2" charset="0"/>
            </a:endParaRPr>
          </a:p>
        </p:txBody>
      </p:sp>
      <p:pic>
        <p:nvPicPr>
          <p:cNvPr id="12" name="Image 11" descr="Une image contenant texte, capture d’écran, Police, document&#10;&#10;Description générée automatiquement">
            <a:extLst>
              <a:ext uri="{FF2B5EF4-FFF2-40B4-BE49-F238E27FC236}">
                <a16:creationId xmlns:a16="http://schemas.microsoft.com/office/drawing/2014/main" id="{A95633C8-3084-2240-A4F1-5A1F06A1F14A}"/>
              </a:ext>
            </a:extLst>
          </p:cNvPr>
          <p:cNvPicPr>
            <a:picLocks noChangeAspect="1"/>
          </p:cNvPicPr>
          <p:nvPr/>
        </p:nvPicPr>
        <p:blipFill rotWithShape="1">
          <a:blip r:embed="rId3">
            <a:extLst>
              <a:ext uri="{28A0092B-C50C-407E-A947-70E740481C1C}">
                <a14:useLocalDpi xmlns:a14="http://schemas.microsoft.com/office/drawing/2010/main" val="0"/>
              </a:ext>
            </a:extLst>
          </a:blip>
          <a:srcRect l="6173" t="4922" r="21461" b="45946"/>
          <a:stretch/>
        </p:blipFill>
        <p:spPr>
          <a:xfrm>
            <a:off x="1607649" y="866862"/>
            <a:ext cx="5928703" cy="5692470"/>
          </a:xfrm>
          <a:prstGeom prst="rect">
            <a:avLst/>
          </a:prstGeom>
        </p:spPr>
      </p:pic>
    </p:spTree>
    <p:extLst>
      <p:ext uri="{BB962C8B-B14F-4D97-AF65-F5344CB8AC3E}">
        <p14:creationId xmlns:p14="http://schemas.microsoft.com/office/powerpoint/2010/main" val="134510819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5332</TotalTime>
  <Words>1807</Words>
  <Application>Microsoft Office PowerPoint</Application>
  <PresentationFormat>Affichage à l'écran (4:3)</PresentationFormat>
  <Paragraphs>167</Paragraphs>
  <Slides>13</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13</vt:i4>
      </vt:variant>
    </vt:vector>
  </HeadingPairs>
  <TitlesOfParts>
    <vt:vector size="24" baseType="lpstr">
      <vt:lpstr>Arial</vt:lpstr>
      <vt:lpstr>Calibri</vt:lpstr>
      <vt:lpstr>Calibri Light</vt:lpstr>
      <vt:lpstr>Lexend Deca</vt:lpstr>
      <vt:lpstr>Roboto</vt:lpstr>
      <vt:lpstr>Roboto Condensed</vt:lpstr>
      <vt:lpstr>Roboto Condensed Light</vt:lpstr>
      <vt:lpstr>Roboto Light</vt:lpstr>
      <vt:lpstr>Roboto Lt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 HF</dc:creator>
  <cp:lastModifiedBy>Damien Dusseaux</cp:lastModifiedBy>
  <cp:revision>38</cp:revision>
  <dcterms:created xsi:type="dcterms:W3CDTF">2021-10-20T12:01:13Z</dcterms:created>
  <dcterms:modified xsi:type="dcterms:W3CDTF">2024-02-19T16:43:19Z</dcterms:modified>
</cp:coreProperties>
</file>