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9" r:id="rId3"/>
    <p:sldId id="267" r:id="rId4"/>
    <p:sldId id="261" r:id="rId5"/>
    <p:sldId id="260" r:id="rId6"/>
    <p:sldId id="269" r:id="rId7"/>
    <p:sldId id="270" r:id="rId8"/>
    <p:sldId id="271" r:id="rId9"/>
    <p:sldId id="272" r:id="rId10"/>
    <p:sldId id="273" r:id="rId11"/>
    <p:sldId id="274" r:id="rId12"/>
    <p:sldId id="275" r:id="rId13"/>
    <p:sldId id="276" r:id="rId14"/>
    <p:sldId id="277" r:id="rId15"/>
    <p:sldId id="278" r:id="rId16"/>
    <p:sldId id="266"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93C6"/>
    <a:srgbClr val="80BFEC"/>
    <a:srgbClr val="9DC3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2" d="100"/>
          <a:sy n="82" d="100"/>
        </p:scale>
        <p:origin x="10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en Dusseaux" userId="740e4490ea8ca6e5" providerId="LiveId" clId="{53B440B9-4E25-4C56-8CAE-E241900CC246}"/>
    <pc:docChg chg="undo redo custSel addSld delSld modSld sldOrd">
      <pc:chgData name="Damien Dusseaux" userId="740e4490ea8ca6e5" providerId="LiveId" clId="{53B440B9-4E25-4C56-8CAE-E241900CC246}" dt="2023-03-10T15:49:00.235" v="5787" actId="113"/>
      <pc:docMkLst>
        <pc:docMk/>
      </pc:docMkLst>
      <pc:sldChg chg="modSp mod">
        <pc:chgData name="Damien Dusseaux" userId="740e4490ea8ca6e5" providerId="LiveId" clId="{53B440B9-4E25-4C56-8CAE-E241900CC246}" dt="2023-02-28T15:29:56.525" v="4146" actId="5793"/>
        <pc:sldMkLst>
          <pc:docMk/>
          <pc:sldMk cId="3460719476" sldId="256"/>
        </pc:sldMkLst>
        <pc:spChg chg="mod">
          <ac:chgData name="Damien Dusseaux" userId="740e4490ea8ca6e5" providerId="LiveId" clId="{53B440B9-4E25-4C56-8CAE-E241900CC246}" dt="2023-02-28T15:29:56.525" v="4146" actId="5793"/>
          <ac:spMkLst>
            <pc:docMk/>
            <pc:sldMk cId="3460719476" sldId="256"/>
            <ac:spMk id="14" creationId="{00000000-0000-0000-0000-000000000000}"/>
          </ac:spMkLst>
        </pc:spChg>
        <pc:picChg chg="mod">
          <ac:chgData name="Damien Dusseaux" userId="740e4490ea8ca6e5" providerId="LiveId" clId="{53B440B9-4E25-4C56-8CAE-E241900CC246}" dt="2023-02-28T15:12:15.056" v="4032" actId="1076"/>
          <ac:picMkLst>
            <pc:docMk/>
            <pc:sldMk cId="3460719476" sldId="256"/>
            <ac:picMk id="3" creationId="{DDE77F5A-C5C7-F842-C873-8D5327384570}"/>
          </ac:picMkLst>
        </pc:picChg>
      </pc:sldChg>
      <pc:sldChg chg="del ord">
        <pc:chgData name="Damien Dusseaux" userId="740e4490ea8ca6e5" providerId="LiveId" clId="{53B440B9-4E25-4C56-8CAE-E241900CC246}" dt="2023-02-28T11:13:03.246" v="421" actId="2696"/>
        <pc:sldMkLst>
          <pc:docMk/>
          <pc:sldMk cId="2260966431" sldId="257"/>
        </pc:sldMkLst>
      </pc:sldChg>
      <pc:sldChg chg="del">
        <pc:chgData name="Damien Dusseaux" userId="740e4490ea8ca6e5" providerId="LiveId" clId="{53B440B9-4E25-4C56-8CAE-E241900CC246}" dt="2023-02-28T11:50:30.729" v="1472" actId="2696"/>
        <pc:sldMkLst>
          <pc:docMk/>
          <pc:sldMk cId="737943411" sldId="258"/>
        </pc:sldMkLst>
      </pc:sldChg>
      <pc:sldChg chg="modSp mod">
        <pc:chgData name="Damien Dusseaux" userId="740e4490ea8ca6e5" providerId="LiveId" clId="{53B440B9-4E25-4C56-8CAE-E241900CC246}" dt="2023-02-28T16:04:50.872" v="4152" actId="20577"/>
        <pc:sldMkLst>
          <pc:docMk/>
          <pc:sldMk cId="2642770893" sldId="259"/>
        </pc:sldMkLst>
        <pc:spChg chg="mod">
          <ac:chgData name="Damien Dusseaux" userId="740e4490ea8ca6e5" providerId="LiveId" clId="{53B440B9-4E25-4C56-8CAE-E241900CC246}" dt="2023-02-28T16:04:50.872" v="4152" actId="20577"/>
          <ac:spMkLst>
            <pc:docMk/>
            <pc:sldMk cId="2642770893" sldId="259"/>
            <ac:spMk id="16" creationId="{BE7A0C28-9E5C-7E04-D80A-B4EEF1FAAE32}"/>
          </ac:spMkLst>
        </pc:spChg>
      </pc:sldChg>
      <pc:sldChg chg="addSp delSp modSp mod">
        <pc:chgData name="Damien Dusseaux" userId="740e4490ea8ca6e5" providerId="LiveId" clId="{53B440B9-4E25-4C56-8CAE-E241900CC246}" dt="2023-03-01T08:00:57.476" v="4170" actId="113"/>
        <pc:sldMkLst>
          <pc:docMk/>
          <pc:sldMk cId="2273370407" sldId="260"/>
        </pc:sldMkLst>
        <pc:spChg chg="mod">
          <ac:chgData name="Damien Dusseaux" userId="740e4490ea8ca6e5" providerId="LiveId" clId="{53B440B9-4E25-4C56-8CAE-E241900CC246}" dt="2023-02-28T11:02:21.843" v="342" actId="20577"/>
          <ac:spMkLst>
            <pc:docMk/>
            <pc:sldMk cId="2273370407" sldId="260"/>
            <ac:spMk id="10" creationId="{34B82D31-7A04-B0E0-D5C8-AE12F63696D9}"/>
          </ac:spMkLst>
        </pc:spChg>
        <pc:spChg chg="mod">
          <ac:chgData name="Damien Dusseaux" userId="740e4490ea8ca6e5" providerId="LiveId" clId="{53B440B9-4E25-4C56-8CAE-E241900CC246}" dt="2023-03-01T08:00:57.476" v="4170" actId="113"/>
          <ac:spMkLst>
            <pc:docMk/>
            <pc:sldMk cId="2273370407" sldId="260"/>
            <ac:spMk id="15" creationId="{533ED85A-6453-3466-1800-8BF835AB69F6}"/>
          </ac:spMkLst>
        </pc:spChg>
        <pc:picChg chg="mod modCrop">
          <ac:chgData name="Damien Dusseaux" userId="740e4490ea8ca6e5" providerId="LiveId" clId="{53B440B9-4E25-4C56-8CAE-E241900CC246}" dt="2023-02-28T11:06:11.549" v="369" actId="1076"/>
          <ac:picMkLst>
            <pc:docMk/>
            <pc:sldMk cId="2273370407" sldId="260"/>
            <ac:picMk id="12" creationId="{2D7CD48A-FEAF-7021-7C83-2FAF34805F66}"/>
          </ac:picMkLst>
        </pc:picChg>
        <pc:picChg chg="add mod">
          <ac:chgData name="Damien Dusseaux" userId="740e4490ea8ca6e5" providerId="LiveId" clId="{53B440B9-4E25-4C56-8CAE-E241900CC246}" dt="2023-02-28T11:09:46.180" v="410" actId="14826"/>
          <ac:picMkLst>
            <pc:docMk/>
            <pc:sldMk cId="2273370407" sldId="260"/>
            <ac:picMk id="13" creationId="{1ECC3653-167B-BB79-42A8-969A0C4835C4}"/>
          </ac:picMkLst>
        </pc:picChg>
        <pc:picChg chg="add del mod">
          <ac:chgData name="Damien Dusseaux" userId="740e4490ea8ca6e5" providerId="LiveId" clId="{53B440B9-4E25-4C56-8CAE-E241900CC246}" dt="2023-02-28T11:09:28.030" v="407" actId="931"/>
          <ac:picMkLst>
            <pc:docMk/>
            <pc:sldMk cId="2273370407" sldId="260"/>
            <ac:picMk id="16" creationId="{853F052C-089F-77EC-EA25-D92FEF998190}"/>
          </ac:picMkLst>
        </pc:picChg>
      </pc:sldChg>
      <pc:sldChg chg="addSp delSp modSp mod">
        <pc:chgData name="Damien Dusseaux" userId="740e4490ea8ca6e5" providerId="LiveId" clId="{53B440B9-4E25-4C56-8CAE-E241900CC246}" dt="2023-02-28T15:18:00.235" v="4060" actId="113"/>
        <pc:sldMkLst>
          <pc:docMk/>
          <pc:sldMk cId="2973898887" sldId="261"/>
        </pc:sldMkLst>
        <pc:spChg chg="del">
          <ac:chgData name="Damien Dusseaux" userId="740e4490ea8ca6e5" providerId="LiveId" clId="{53B440B9-4E25-4C56-8CAE-E241900CC246}" dt="2023-02-28T11:44:02.447" v="1336" actId="21"/>
          <ac:spMkLst>
            <pc:docMk/>
            <pc:sldMk cId="2973898887" sldId="261"/>
            <ac:spMk id="11" creationId="{A692818C-1410-6E29-BAA8-6815AD831023}"/>
          </ac:spMkLst>
        </pc:spChg>
        <pc:spChg chg="mod">
          <ac:chgData name="Damien Dusseaux" userId="740e4490ea8ca6e5" providerId="LiveId" clId="{53B440B9-4E25-4C56-8CAE-E241900CC246}" dt="2023-02-28T15:18:00.235" v="4060" actId="113"/>
          <ac:spMkLst>
            <pc:docMk/>
            <pc:sldMk cId="2973898887" sldId="261"/>
            <ac:spMk id="12" creationId="{838CFC8E-FB3D-175B-70D8-6C0715D2748A}"/>
          </ac:spMkLst>
        </pc:spChg>
        <pc:spChg chg="mod">
          <ac:chgData name="Damien Dusseaux" userId="740e4490ea8ca6e5" providerId="LiveId" clId="{53B440B9-4E25-4C56-8CAE-E241900CC246}" dt="2023-02-28T15:17:53.660" v="4059" actId="113"/>
          <ac:spMkLst>
            <pc:docMk/>
            <pc:sldMk cId="2973898887" sldId="261"/>
            <ac:spMk id="13" creationId="{BA6631EC-8338-598D-495A-DA5BCF586876}"/>
          </ac:spMkLst>
        </pc:spChg>
        <pc:spChg chg="add mod">
          <ac:chgData name="Damien Dusseaux" userId="740e4490ea8ca6e5" providerId="LiveId" clId="{53B440B9-4E25-4C56-8CAE-E241900CC246}" dt="2023-02-28T11:48:14.324" v="1416" actId="2711"/>
          <ac:spMkLst>
            <pc:docMk/>
            <pc:sldMk cId="2973898887" sldId="261"/>
            <ac:spMk id="14" creationId="{CE13BAB7-2608-051D-C10A-64DCFAD13089}"/>
          </ac:spMkLst>
        </pc:spChg>
        <pc:spChg chg="mod">
          <ac:chgData name="Damien Dusseaux" userId="740e4490ea8ca6e5" providerId="LiveId" clId="{53B440B9-4E25-4C56-8CAE-E241900CC246}" dt="2023-02-28T11:46:32.825" v="1380" actId="1076"/>
          <ac:spMkLst>
            <pc:docMk/>
            <pc:sldMk cId="2973898887" sldId="261"/>
            <ac:spMk id="22" creationId="{7818D415-E88C-D612-2037-50042F06D640}"/>
          </ac:spMkLst>
        </pc:spChg>
        <pc:spChg chg="del mod">
          <ac:chgData name="Damien Dusseaux" userId="740e4490ea8ca6e5" providerId="LiveId" clId="{53B440B9-4E25-4C56-8CAE-E241900CC246}" dt="2023-02-28T11:44:44.292" v="1341" actId="21"/>
          <ac:spMkLst>
            <pc:docMk/>
            <pc:sldMk cId="2973898887" sldId="261"/>
            <ac:spMk id="23" creationId="{3C5209B6-C638-FBBE-E391-A1C5479A1371}"/>
          </ac:spMkLst>
        </pc:spChg>
        <pc:cxnChg chg="mod">
          <ac:chgData name="Damien Dusseaux" userId="740e4490ea8ca6e5" providerId="LiveId" clId="{53B440B9-4E25-4C56-8CAE-E241900CC246}" dt="2023-02-28T11:44:29.622" v="1340" actId="12788"/>
          <ac:cxnSpMkLst>
            <pc:docMk/>
            <pc:sldMk cId="2973898887" sldId="261"/>
            <ac:cxnSpMk id="15" creationId="{4BAA02EE-FFE8-AA5A-50AE-CCBE7009B0E1}"/>
          </ac:cxnSpMkLst>
        </pc:cxnChg>
      </pc:sldChg>
      <pc:sldChg chg="del">
        <pc:chgData name="Damien Dusseaux" userId="740e4490ea8ca6e5" providerId="LiveId" clId="{53B440B9-4E25-4C56-8CAE-E241900CC246}" dt="2023-02-28T11:50:27.474" v="1471" actId="2696"/>
        <pc:sldMkLst>
          <pc:docMk/>
          <pc:sldMk cId="1760335544" sldId="262"/>
        </pc:sldMkLst>
      </pc:sldChg>
      <pc:sldChg chg="del">
        <pc:chgData name="Damien Dusseaux" userId="740e4490ea8ca6e5" providerId="LiveId" clId="{53B440B9-4E25-4C56-8CAE-E241900CC246}" dt="2023-02-28T11:50:36.644" v="1473" actId="2696"/>
        <pc:sldMkLst>
          <pc:docMk/>
          <pc:sldMk cId="3503350788" sldId="263"/>
        </pc:sldMkLst>
      </pc:sldChg>
      <pc:sldChg chg="del">
        <pc:chgData name="Damien Dusseaux" userId="740e4490ea8ca6e5" providerId="LiveId" clId="{53B440B9-4E25-4C56-8CAE-E241900CC246}" dt="2023-02-28T11:50:41.588" v="1474" actId="2696"/>
        <pc:sldMkLst>
          <pc:docMk/>
          <pc:sldMk cId="4210513634" sldId="264"/>
        </pc:sldMkLst>
      </pc:sldChg>
      <pc:sldChg chg="modSp mod">
        <pc:chgData name="Damien Dusseaux" userId="740e4490ea8ca6e5" providerId="LiveId" clId="{53B440B9-4E25-4C56-8CAE-E241900CC246}" dt="2023-02-28T14:41:52.606" v="3229" actId="20577"/>
        <pc:sldMkLst>
          <pc:docMk/>
          <pc:sldMk cId="773348755" sldId="267"/>
        </pc:sldMkLst>
        <pc:spChg chg="mod">
          <ac:chgData name="Damien Dusseaux" userId="740e4490ea8ca6e5" providerId="LiveId" clId="{53B440B9-4E25-4C56-8CAE-E241900CC246}" dt="2023-02-28T14:41:52.606" v="3229" actId="20577"/>
          <ac:spMkLst>
            <pc:docMk/>
            <pc:sldMk cId="773348755" sldId="267"/>
            <ac:spMk id="16" creationId="{BE7A0C28-9E5C-7E04-D80A-B4EEF1FAAE32}"/>
          </ac:spMkLst>
        </pc:spChg>
      </pc:sldChg>
      <pc:sldChg chg="addSp delSp modSp del mod">
        <pc:chgData name="Damien Dusseaux" userId="740e4490ea8ca6e5" providerId="LiveId" clId="{53B440B9-4E25-4C56-8CAE-E241900CC246}" dt="2023-02-28T11:47:02.517" v="1381" actId="2696"/>
        <pc:sldMkLst>
          <pc:docMk/>
          <pc:sldMk cId="3319438998" sldId="268"/>
        </pc:sldMkLst>
        <pc:spChg chg="add mod">
          <ac:chgData name="Damien Dusseaux" userId="740e4490ea8ca6e5" providerId="LiveId" clId="{53B440B9-4E25-4C56-8CAE-E241900CC246}" dt="2023-02-28T11:41:06.188" v="1326" actId="20577"/>
          <ac:spMkLst>
            <pc:docMk/>
            <pc:sldMk cId="3319438998" sldId="268"/>
            <ac:spMk id="2" creationId="{AD72651B-54E4-1205-9ACD-F9DE4F6EC6B4}"/>
          </ac:spMkLst>
        </pc:spChg>
        <pc:spChg chg="add del mod">
          <ac:chgData name="Damien Dusseaux" userId="740e4490ea8ca6e5" providerId="LiveId" clId="{53B440B9-4E25-4C56-8CAE-E241900CC246}" dt="2023-02-28T11:41:13.116" v="1327" actId="21"/>
          <ac:spMkLst>
            <pc:docMk/>
            <pc:sldMk cId="3319438998" sldId="268"/>
            <ac:spMk id="3" creationId="{60FF9960-F3B3-F8CF-4803-52D972E816BF}"/>
          </ac:spMkLst>
        </pc:spChg>
        <pc:spChg chg="del">
          <ac:chgData name="Damien Dusseaux" userId="740e4490ea8ca6e5" providerId="LiveId" clId="{53B440B9-4E25-4C56-8CAE-E241900CC246}" dt="2023-02-28T11:40:34.456" v="1318" actId="21"/>
          <ac:spMkLst>
            <pc:docMk/>
            <pc:sldMk cId="3319438998" sldId="268"/>
            <ac:spMk id="16" creationId="{BE7A0C28-9E5C-7E04-D80A-B4EEF1FAAE32}"/>
          </ac:spMkLst>
        </pc:spChg>
      </pc:sldChg>
      <pc:sldChg chg="addSp delSp modSp add mod">
        <pc:chgData name="Damien Dusseaux" userId="740e4490ea8ca6e5" providerId="LiveId" clId="{53B440B9-4E25-4C56-8CAE-E241900CC246}" dt="2023-02-28T16:05:57.402" v="4168" actId="20577"/>
        <pc:sldMkLst>
          <pc:docMk/>
          <pc:sldMk cId="39831290" sldId="269"/>
        </pc:sldMkLst>
        <pc:spChg chg="mod">
          <ac:chgData name="Damien Dusseaux" userId="740e4490ea8ca6e5" providerId="LiveId" clId="{53B440B9-4E25-4C56-8CAE-E241900CC246}" dt="2023-02-28T11:21:02.423" v="586" actId="20577"/>
          <ac:spMkLst>
            <pc:docMk/>
            <pc:sldMk cId="39831290" sldId="269"/>
            <ac:spMk id="10" creationId="{34B82D31-7A04-B0E0-D5C8-AE12F63696D9}"/>
          </ac:spMkLst>
        </pc:spChg>
        <pc:spChg chg="add mod">
          <ac:chgData name="Damien Dusseaux" userId="740e4490ea8ca6e5" providerId="LiveId" clId="{53B440B9-4E25-4C56-8CAE-E241900CC246}" dt="2023-02-28T16:05:57.402" v="4168" actId="20577"/>
          <ac:spMkLst>
            <pc:docMk/>
            <pc:sldMk cId="39831290" sldId="269"/>
            <ac:spMk id="11" creationId="{A425B59E-1460-4618-75AC-B4A6FC277ABB}"/>
          </ac:spMkLst>
        </pc:spChg>
        <pc:spChg chg="add mod">
          <ac:chgData name="Damien Dusseaux" userId="740e4490ea8ca6e5" providerId="LiveId" clId="{53B440B9-4E25-4C56-8CAE-E241900CC246}" dt="2023-02-28T15:19:21.854" v="4067" actId="113"/>
          <ac:spMkLst>
            <pc:docMk/>
            <pc:sldMk cId="39831290" sldId="269"/>
            <ac:spMk id="14" creationId="{0ADCFC5A-0457-CBE2-9067-F5528B49459B}"/>
          </ac:spMkLst>
        </pc:spChg>
        <pc:spChg chg="del mod">
          <ac:chgData name="Damien Dusseaux" userId="740e4490ea8ca6e5" providerId="LiveId" clId="{53B440B9-4E25-4C56-8CAE-E241900CC246}" dt="2023-02-28T11:19:30.751" v="544" actId="21"/>
          <ac:spMkLst>
            <pc:docMk/>
            <pc:sldMk cId="39831290" sldId="269"/>
            <ac:spMk id="15" creationId="{533ED85A-6453-3466-1800-8BF835AB69F6}"/>
          </ac:spMkLst>
        </pc:spChg>
        <pc:picChg chg="del">
          <ac:chgData name="Damien Dusseaux" userId="740e4490ea8ca6e5" providerId="LiveId" clId="{53B440B9-4E25-4C56-8CAE-E241900CC246}" dt="2023-02-28T11:16:11.353" v="477" actId="21"/>
          <ac:picMkLst>
            <pc:docMk/>
            <pc:sldMk cId="39831290" sldId="269"/>
            <ac:picMk id="12" creationId="{2D7CD48A-FEAF-7021-7C83-2FAF34805F66}"/>
          </ac:picMkLst>
        </pc:picChg>
        <pc:picChg chg="del">
          <ac:chgData name="Damien Dusseaux" userId="740e4490ea8ca6e5" providerId="LiveId" clId="{53B440B9-4E25-4C56-8CAE-E241900CC246}" dt="2023-02-28T11:16:14.088" v="478" actId="21"/>
          <ac:picMkLst>
            <pc:docMk/>
            <pc:sldMk cId="39831290" sldId="269"/>
            <ac:picMk id="13" creationId="{1ECC3653-167B-BB79-42A8-969A0C4835C4}"/>
          </ac:picMkLst>
        </pc:picChg>
        <pc:cxnChg chg="add mod">
          <ac:chgData name="Damien Dusseaux" userId="740e4490ea8ca6e5" providerId="LiveId" clId="{53B440B9-4E25-4C56-8CAE-E241900CC246}" dt="2023-02-28T11:29:53.345" v="860" actId="14100"/>
          <ac:cxnSpMkLst>
            <pc:docMk/>
            <pc:sldMk cId="39831290" sldId="269"/>
            <ac:cxnSpMk id="16" creationId="{D5895E64-57AE-34CD-0BEA-C13F9A04919E}"/>
          </ac:cxnSpMkLst>
        </pc:cxnChg>
      </pc:sldChg>
      <pc:sldChg chg="modSp add mod ord">
        <pc:chgData name="Damien Dusseaux" userId="740e4490ea8ca6e5" providerId="LiveId" clId="{53B440B9-4E25-4C56-8CAE-E241900CC246}" dt="2023-03-01T08:02:51.872" v="4231" actId="3626"/>
        <pc:sldMkLst>
          <pc:docMk/>
          <pc:sldMk cId="1444363614" sldId="270"/>
        </pc:sldMkLst>
        <pc:spChg chg="mod">
          <ac:chgData name="Damien Dusseaux" userId="740e4490ea8ca6e5" providerId="LiveId" clId="{53B440B9-4E25-4C56-8CAE-E241900CC246}" dt="2023-03-01T08:02:51.872" v="4231" actId="3626"/>
          <ac:spMkLst>
            <pc:docMk/>
            <pc:sldMk cId="1444363614" sldId="270"/>
            <ac:spMk id="16" creationId="{BE7A0C28-9E5C-7E04-D80A-B4EEF1FAAE32}"/>
          </ac:spMkLst>
        </pc:spChg>
      </pc:sldChg>
      <pc:sldChg chg="modSp add mod">
        <pc:chgData name="Damien Dusseaux" userId="740e4490ea8ca6e5" providerId="LiveId" clId="{53B440B9-4E25-4C56-8CAE-E241900CC246}" dt="2023-02-28T15:21:32.743" v="4078" actId="113"/>
        <pc:sldMkLst>
          <pc:docMk/>
          <pc:sldMk cId="6189694" sldId="271"/>
        </pc:sldMkLst>
        <pc:spChg chg="mod">
          <ac:chgData name="Damien Dusseaux" userId="740e4490ea8ca6e5" providerId="LiveId" clId="{53B440B9-4E25-4C56-8CAE-E241900CC246}" dt="2023-02-28T11:51:35.765" v="1519" actId="20577"/>
          <ac:spMkLst>
            <pc:docMk/>
            <pc:sldMk cId="6189694" sldId="271"/>
            <ac:spMk id="15" creationId="{83ED61C8-028B-BAC8-B298-0991B98AC774}"/>
          </ac:spMkLst>
        </pc:spChg>
        <pc:spChg chg="mod">
          <ac:chgData name="Damien Dusseaux" userId="740e4490ea8ca6e5" providerId="LiveId" clId="{53B440B9-4E25-4C56-8CAE-E241900CC246}" dt="2023-02-28T15:21:32.743" v="4078" actId="113"/>
          <ac:spMkLst>
            <pc:docMk/>
            <pc:sldMk cId="6189694" sldId="271"/>
            <ac:spMk id="16" creationId="{BE7A0C28-9E5C-7E04-D80A-B4EEF1FAAE32}"/>
          </ac:spMkLst>
        </pc:spChg>
      </pc:sldChg>
      <pc:sldChg chg="addSp modSp add mod">
        <pc:chgData name="Damien Dusseaux" userId="740e4490ea8ca6e5" providerId="LiveId" clId="{53B440B9-4E25-4C56-8CAE-E241900CC246}" dt="2023-02-28T15:22:33.235" v="4081" actId="113"/>
        <pc:sldMkLst>
          <pc:docMk/>
          <pc:sldMk cId="1095135649" sldId="272"/>
        </pc:sldMkLst>
        <pc:spChg chg="add mod">
          <ac:chgData name="Damien Dusseaux" userId="740e4490ea8ca6e5" providerId="LiveId" clId="{53B440B9-4E25-4C56-8CAE-E241900CC246}" dt="2023-02-28T14:04:44.297" v="2052" actId="1076"/>
          <ac:spMkLst>
            <pc:docMk/>
            <pc:sldMk cId="1095135649" sldId="272"/>
            <ac:spMk id="3" creationId="{FE44DD2D-D575-38AB-0C12-9FBD970021D6}"/>
          </ac:spMkLst>
        </pc:spChg>
        <pc:spChg chg="mod">
          <ac:chgData name="Damien Dusseaux" userId="740e4490ea8ca6e5" providerId="LiveId" clId="{53B440B9-4E25-4C56-8CAE-E241900CC246}" dt="2023-02-28T15:22:33.235" v="4081" actId="113"/>
          <ac:spMkLst>
            <pc:docMk/>
            <pc:sldMk cId="1095135649" sldId="272"/>
            <ac:spMk id="16" creationId="{BE7A0C28-9E5C-7E04-D80A-B4EEF1FAAE32}"/>
          </ac:spMkLst>
        </pc:spChg>
        <pc:picChg chg="add mod">
          <ac:chgData name="Damien Dusseaux" userId="740e4490ea8ca6e5" providerId="LiveId" clId="{53B440B9-4E25-4C56-8CAE-E241900CC246}" dt="2023-02-28T14:04:13.928" v="2050" actId="1076"/>
          <ac:picMkLst>
            <pc:docMk/>
            <pc:sldMk cId="1095135649" sldId="272"/>
            <ac:picMk id="2" creationId="{876DF8FD-59A5-92EB-38E6-FCEFD1F8D61E}"/>
          </ac:picMkLst>
        </pc:picChg>
      </pc:sldChg>
      <pc:sldChg chg="modSp add mod ord">
        <pc:chgData name="Damien Dusseaux" userId="740e4490ea8ca6e5" providerId="LiveId" clId="{53B440B9-4E25-4C56-8CAE-E241900CC246}" dt="2023-02-28T15:23:32.511" v="4090" actId="113"/>
        <pc:sldMkLst>
          <pc:docMk/>
          <pc:sldMk cId="1113943007" sldId="273"/>
        </pc:sldMkLst>
        <pc:spChg chg="mod">
          <ac:chgData name="Damien Dusseaux" userId="740e4490ea8ca6e5" providerId="LiveId" clId="{53B440B9-4E25-4C56-8CAE-E241900CC246}" dt="2023-02-28T15:23:32.511" v="4090" actId="113"/>
          <ac:spMkLst>
            <pc:docMk/>
            <pc:sldMk cId="1113943007" sldId="273"/>
            <ac:spMk id="16" creationId="{BE7A0C28-9E5C-7E04-D80A-B4EEF1FAAE32}"/>
          </ac:spMkLst>
        </pc:spChg>
      </pc:sldChg>
      <pc:sldChg chg="modSp add mod">
        <pc:chgData name="Damien Dusseaux" userId="740e4490ea8ca6e5" providerId="LiveId" clId="{53B440B9-4E25-4C56-8CAE-E241900CC246}" dt="2023-02-28T15:23:54.005" v="4092" actId="113"/>
        <pc:sldMkLst>
          <pc:docMk/>
          <pc:sldMk cId="211615898" sldId="274"/>
        </pc:sldMkLst>
        <pc:spChg chg="mod">
          <ac:chgData name="Damien Dusseaux" userId="740e4490ea8ca6e5" providerId="LiveId" clId="{53B440B9-4E25-4C56-8CAE-E241900CC246}" dt="2023-02-28T15:23:54.005" v="4092" actId="113"/>
          <ac:spMkLst>
            <pc:docMk/>
            <pc:sldMk cId="211615898" sldId="274"/>
            <ac:spMk id="16" creationId="{BE7A0C28-9E5C-7E04-D80A-B4EEF1FAAE32}"/>
          </ac:spMkLst>
        </pc:spChg>
      </pc:sldChg>
      <pc:sldChg chg="modSp add mod">
        <pc:chgData name="Damien Dusseaux" userId="740e4490ea8ca6e5" providerId="LiveId" clId="{53B440B9-4E25-4C56-8CAE-E241900CC246}" dt="2023-02-28T15:25:13.695" v="4099" actId="113"/>
        <pc:sldMkLst>
          <pc:docMk/>
          <pc:sldMk cId="1791128020" sldId="275"/>
        </pc:sldMkLst>
        <pc:spChg chg="mod">
          <ac:chgData name="Damien Dusseaux" userId="740e4490ea8ca6e5" providerId="LiveId" clId="{53B440B9-4E25-4C56-8CAE-E241900CC246}" dt="2023-02-28T14:24:10.328" v="2673" actId="20577"/>
          <ac:spMkLst>
            <pc:docMk/>
            <pc:sldMk cId="1791128020" sldId="275"/>
            <ac:spMk id="15" creationId="{83ED61C8-028B-BAC8-B298-0991B98AC774}"/>
          </ac:spMkLst>
        </pc:spChg>
        <pc:spChg chg="mod">
          <ac:chgData name="Damien Dusseaux" userId="740e4490ea8ca6e5" providerId="LiveId" clId="{53B440B9-4E25-4C56-8CAE-E241900CC246}" dt="2023-02-28T15:25:13.695" v="4099" actId="113"/>
          <ac:spMkLst>
            <pc:docMk/>
            <pc:sldMk cId="1791128020" sldId="275"/>
            <ac:spMk id="16" creationId="{BE7A0C28-9E5C-7E04-D80A-B4EEF1FAAE32}"/>
          </ac:spMkLst>
        </pc:spChg>
        <pc:grpChg chg="mod">
          <ac:chgData name="Damien Dusseaux" userId="740e4490ea8ca6e5" providerId="LiveId" clId="{53B440B9-4E25-4C56-8CAE-E241900CC246}" dt="2023-02-28T14:47:57.224" v="3265" actId="1076"/>
          <ac:grpSpMkLst>
            <pc:docMk/>
            <pc:sldMk cId="1791128020" sldId="275"/>
            <ac:grpSpMk id="10" creationId="{3D4C2BD4-60B0-A5F7-7E7F-08B00B3B4394}"/>
          </ac:grpSpMkLst>
        </pc:grpChg>
      </pc:sldChg>
      <pc:sldChg chg="modSp add mod">
        <pc:chgData name="Damien Dusseaux" userId="740e4490ea8ca6e5" providerId="LiveId" clId="{53B440B9-4E25-4C56-8CAE-E241900CC246}" dt="2023-03-10T15:36:59.680" v="4584" actId="108"/>
        <pc:sldMkLst>
          <pc:docMk/>
          <pc:sldMk cId="654918187" sldId="276"/>
        </pc:sldMkLst>
        <pc:spChg chg="mod">
          <ac:chgData name="Damien Dusseaux" userId="740e4490ea8ca6e5" providerId="LiveId" clId="{53B440B9-4E25-4C56-8CAE-E241900CC246}" dt="2023-03-10T15:36:59.680" v="4584" actId="108"/>
          <ac:spMkLst>
            <pc:docMk/>
            <pc:sldMk cId="654918187" sldId="276"/>
            <ac:spMk id="16" creationId="{BE7A0C28-9E5C-7E04-D80A-B4EEF1FAAE32}"/>
          </ac:spMkLst>
        </pc:spChg>
      </pc:sldChg>
      <pc:sldChg chg="modSp add mod">
        <pc:chgData name="Damien Dusseaux" userId="740e4490ea8ca6e5" providerId="LiveId" clId="{53B440B9-4E25-4C56-8CAE-E241900CC246}" dt="2023-03-10T15:37:13.591" v="4586" actId="5793"/>
        <pc:sldMkLst>
          <pc:docMk/>
          <pc:sldMk cId="2574959486" sldId="277"/>
        </pc:sldMkLst>
        <pc:spChg chg="mod">
          <ac:chgData name="Damien Dusseaux" userId="740e4490ea8ca6e5" providerId="LiveId" clId="{53B440B9-4E25-4C56-8CAE-E241900CC246}" dt="2023-02-28T15:01:48.310" v="3624" actId="20577"/>
          <ac:spMkLst>
            <pc:docMk/>
            <pc:sldMk cId="2574959486" sldId="277"/>
            <ac:spMk id="15" creationId="{83ED61C8-028B-BAC8-B298-0991B98AC774}"/>
          </ac:spMkLst>
        </pc:spChg>
        <pc:spChg chg="mod">
          <ac:chgData name="Damien Dusseaux" userId="740e4490ea8ca6e5" providerId="LiveId" clId="{53B440B9-4E25-4C56-8CAE-E241900CC246}" dt="2023-03-10T15:37:13.591" v="4586" actId="5793"/>
          <ac:spMkLst>
            <pc:docMk/>
            <pc:sldMk cId="2574959486" sldId="277"/>
            <ac:spMk id="16" creationId="{BE7A0C28-9E5C-7E04-D80A-B4EEF1FAAE32}"/>
          </ac:spMkLst>
        </pc:spChg>
      </pc:sldChg>
      <pc:sldChg chg="modSp add mod">
        <pc:chgData name="Damien Dusseaux" userId="740e4490ea8ca6e5" providerId="LiveId" clId="{53B440B9-4E25-4C56-8CAE-E241900CC246}" dt="2023-03-10T15:49:00.235" v="5787" actId="113"/>
        <pc:sldMkLst>
          <pc:docMk/>
          <pc:sldMk cId="1515447572" sldId="278"/>
        </pc:sldMkLst>
        <pc:spChg chg="mod">
          <ac:chgData name="Damien Dusseaux" userId="740e4490ea8ca6e5" providerId="LiveId" clId="{53B440B9-4E25-4C56-8CAE-E241900CC246}" dt="2023-03-10T15:49:00.235" v="5787" actId="113"/>
          <ac:spMkLst>
            <pc:docMk/>
            <pc:sldMk cId="1515447572" sldId="278"/>
            <ac:spMk id="16" creationId="{BE7A0C28-9E5C-7E04-D80A-B4EEF1FAAE3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63C758-8975-460F-8A6A-009BE1356DF4}" type="datetimeFigureOut">
              <a:rPr lang="fr-FR" smtClean="0"/>
              <a:t>10/03/2023</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03006-A64D-4788-B865-3187DD59D87C}" type="slidenum">
              <a:rPr lang="fr-FR" smtClean="0"/>
              <a:t>‹N°›</a:t>
            </a:fld>
            <a:endParaRPr lang="fr-FR"/>
          </a:p>
        </p:txBody>
      </p:sp>
    </p:spTree>
    <p:extLst>
      <p:ext uri="{BB962C8B-B14F-4D97-AF65-F5344CB8AC3E}">
        <p14:creationId xmlns:p14="http://schemas.microsoft.com/office/powerpoint/2010/main" val="285790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E4323459-5451-4269-A70E-F5127A1F2905}"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385973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323459-5451-4269-A70E-F5127A1F2905}"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319555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323459-5451-4269-A70E-F5127A1F2905}"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2671825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323459-5451-4269-A70E-F5127A1F2905}"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3561360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4323459-5451-4269-A70E-F5127A1F2905}" type="datetimeFigureOut">
              <a:rPr lang="fr-FR" smtClean="0"/>
              <a:t>10/03/2023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1498028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4323459-5451-4269-A70E-F5127A1F2905}"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2358338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4323459-5451-4269-A70E-F5127A1F2905}" type="datetimeFigureOut">
              <a:rPr lang="fr-FR" smtClean="0"/>
              <a:t>10/03/2023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1819537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4323459-5451-4269-A70E-F5127A1F2905}" type="datetimeFigureOut">
              <a:rPr lang="fr-FR" smtClean="0"/>
              <a:t>10/03/2023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205279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23459-5451-4269-A70E-F5127A1F2905}" type="datetimeFigureOut">
              <a:rPr lang="fr-FR" smtClean="0"/>
              <a:t>10/03/2023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1586017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4323459-5451-4269-A70E-F5127A1F2905}"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1873273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4323459-5451-4269-A70E-F5127A1F2905}" type="datetimeFigureOut">
              <a:rPr lang="fr-FR" smtClean="0"/>
              <a:t>10/03/2023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8CC447A-97C8-474D-BAAF-C9018FC40926}" type="slidenum">
              <a:rPr lang="fr-FR" smtClean="0"/>
              <a:t>‹N°›</a:t>
            </a:fld>
            <a:endParaRPr lang="fr-FR"/>
          </a:p>
        </p:txBody>
      </p:sp>
    </p:spTree>
    <p:extLst>
      <p:ext uri="{BB962C8B-B14F-4D97-AF65-F5344CB8AC3E}">
        <p14:creationId xmlns:p14="http://schemas.microsoft.com/office/powerpoint/2010/main" val="3060397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23459-5451-4269-A70E-F5127A1F2905}" type="datetimeFigureOut">
              <a:rPr lang="fr-FR" smtClean="0"/>
              <a:t>10/03/2023</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C447A-97C8-474D-BAAF-C9018FC40926}" type="slidenum">
              <a:rPr lang="fr-FR" smtClean="0"/>
              <a:t>‹N°›</a:t>
            </a:fld>
            <a:endParaRPr lang="fr-FR"/>
          </a:p>
        </p:txBody>
      </p:sp>
    </p:spTree>
    <p:extLst>
      <p:ext uri="{BB962C8B-B14F-4D97-AF65-F5344CB8AC3E}">
        <p14:creationId xmlns:p14="http://schemas.microsoft.com/office/powerpoint/2010/main" val="546860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haute-fidelite.org/medias/uploads/HF_Panorama20_int_2911c_bassedef.pdf"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vousnetespaslaparhasard.com/cartographie-le-poids-des-six-plus-grands-operateurs-prives-dans-la-filiere-des-musiques-actuelles-en-france/" TargetMode="External"/><Relationship Id="rId4" Type="http://schemas.openxmlformats.org/officeDocument/2006/relationships/hyperlink" Target="https://www.haute-fidelite.org/article-62-panorama-2020-adherents-pole.htm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music-hdf.org/annuaire?mc=radios%20associativ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p:cNvGrpSpPr/>
          <p:nvPr/>
        </p:nvGrpSpPr>
        <p:grpSpPr>
          <a:xfrm>
            <a:off x="0" y="-1"/>
            <a:ext cx="9144000" cy="2188572"/>
            <a:chOff x="0" y="-1"/>
            <a:chExt cx="9144000" cy="2188572"/>
          </a:xfrm>
        </p:grpSpPr>
        <p:pic>
          <p:nvPicPr>
            <p:cNvPr id="4" name="Image 3"/>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7" name="Image 6"/>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8" name="Image 7"/>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p:cNvGrpSpPr/>
          <p:nvPr/>
        </p:nvGrpSpPr>
        <p:grpSpPr>
          <a:xfrm rot="10800000">
            <a:off x="0" y="4669428"/>
            <a:ext cx="9144000" cy="2188572"/>
            <a:chOff x="0" y="-1"/>
            <a:chExt cx="9144000" cy="2188572"/>
          </a:xfrm>
        </p:grpSpPr>
        <p:pic>
          <p:nvPicPr>
            <p:cNvPr id="11" name="Image 10"/>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4" name="ZoneTexte 13"/>
          <p:cNvSpPr txBox="1"/>
          <p:nvPr/>
        </p:nvSpPr>
        <p:spPr>
          <a:xfrm>
            <a:off x="268941" y="1094284"/>
            <a:ext cx="8606118" cy="5228739"/>
          </a:xfrm>
          <a:prstGeom prst="rect">
            <a:avLst/>
          </a:prstGeom>
          <a:noFill/>
        </p:spPr>
        <p:txBody>
          <a:bodyPr wrap="square" rtlCol="0">
            <a:spAutoFit/>
          </a:bodyPr>
          <a:lstStyle/>
          <a:p>
            <a:pPr algn="ctr">
              <a:lnSpc>
                <a:spcPct val="107000"/>
              </a:lnSpc>
              <a:spcAft>
                <a:spcPts val="800"/>
              </a:spcAft>
            </a:pPr>
            <a:r>
              <a:rPr lang="fr-FR" sz="1800" b="1" dirty="0">
                <a:effectLst/>
                <a:latin typeface="Roboto" panose="02000000000000000000" pitchFamily="2" charset="0"/>
                <a:ea typeface="Calibri" panose="020F0502020204030204" pitchFamily="34" charset="0"/>
                <a:cs typeface="Times New Roman" panose="02020603050405020304" pitchFamily="18" charset="0"/>
              </a:rPr>
              <a:t>COMITE DE PILOTAGE « OBSERVATION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1800" dirty="0">
                <a:effectLst/>
                <a:latin typeface="Roboto" panose="02000000000000000000" pitchFamily="2" charset="0"/>
                <a:ea typeface="Calibri" panose="020F0502020204030204" pitchFamily="34" charset="0"/>
                <a:cs typeface="Times New Roman" panose="02020603050405020304" pitchFamily="18" charset="0"/>
              </a:rPr>
              <a:t> MERCREDI 29 MARS 2023</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1800" dirty="0">
                <a:effectLst/>
                <a:latin typeface="Roboto" panose="02000000000000000000" pitchFamily="2" charset="0"/>
                <a:ea typeface="Calibri" panose="020F0502020204030204" pitchFamily="34" charset="0"/>
                <a:cs typeface="Times New Roman" panose="02020603050405020304" pitchFamily="18" charset="0"/>
              </a:rPr>
              <a:t>10H – LA MAISON DES ASSOCIATIONS (LILLE)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fr-FR" dirty="0">
              <a:latin typeface="Roboto" panose="02000000000000000000" pitchFamily="2" charset="0"/>
              <a:ea typeface="Roboto" panose="02000000000000000000" pitchFamily="2" charset="0"/>
            </a:endParaRPr>
          </a:p>
          <a:p>
            <a:r>
              <a:rPr lang="fr-FR" b="1" u="sng" dirty="0">
                <a:latin typeface="Roboto" panose="02000000000000000000" pitchFamily="2" charset="0"/>
                <a:ea typeface="Roboto" panose="02000000000000000000" pitchFamily="2" charset="0"/>
              </a:rPr>
              <a:t>Ordre du jour</a:t>
            </a:r>
          </a:p>
          <a:p>
            <a:pPr marL="285750" indent="-285750">
              <a:buFontTx/>
              <a:buChar char="-"/>
            </a:pPr>
            <a:endParaRPr lang="fr-FR" b="1" dirty="0">
              <a:latin typeface="Roboto" panose="02000000000000000000" pitchFamily="2" charset="0"/>
              <a:ea typeface="Roboto" panose="02000000000000000000" pitchFamily="2" charset="0"/>
            </a:endParaRPr>
          </a:p>
          <a:p>
            <a:r>
              <a:rPr lang="fr-FR" b="1" dirty="0">
                <a:latin typeface="Roboto" panose="02000000000000000000" pitchFamily="2" charset="0"/>
                <a:ea typeface="Roboto" panose="02000000000000000000" pitchFamily="2" charset="0"/>
              </a:rPr>
              <a:t>L’observation au sein du pôle : contextualisation et enjeux principaux</a:t>
            </a:r>
          </a:p>
          <a:p>
            <a:endParaRPr lang="fr-FR" b="1" dirty="0">
              <a:latin typeface="Roboto" panose="02000000000000000000" pitchFamily="2" charset="0"/>
              <a:ea typeface="Roboto" panose="02000000000000000000" pitchFamily="2" charset="0"/>
            </a:endParaRPr>
          </a:p>
          <a:p>
            <a:pPr marL="400050" indent="-400050">
              <a:buAutoNum type="romanUcPeriod"/>
            </a:pPr>
            <a:r>
              <a:rPr lang="fr-FR" b="1" dirty="0">
                <a:latin typeface="Roboto" panose="02000000000000000000" pitchFamily="2" charset="0"/>
                <a:ea typeface="Roboto" panose="02000000000000000000" pitchFamily="2" charset="0"/>
              </a:rPr>
              <a:t>Point d’étape sur les enquêtes en cours</a:t>
            </a:r>
          </a:p>
          <a:p>
            <a:pPr marL="857250" lvl="1" indent="-400050">
              <a:buFont typeface="+mj-lt"/>
              <a:buAutoNum type="alphaLcPeriod"/>
            </a:pPr>
            <a:r>
              <a:rPr lang="fr-FR" sz="1600" b="1" dirty="0">
                <a:latin typeface="Roboto Light" panose="02000000000000000000" pitchFamily="2" charset="0"/>
                <a:ea typeface="Roboto Light" panose="02000000000000000000" pitchFamily="2" charset="0"/>
                <a:cs typeface="Roboto Light" panose="02000000000000000000" pitchFamily="2" charset="0"/>
              </a:rPr>
              <a:t>Panoramas 2020-2021 des adhérents de Haute Fidélité</a:t>
            </a:r>
          </a:p>
          <a:p>
            <a:pPr marL="857250" lvl="1" indent="-400050">
              <a:buFont typeface="+mj-lt"/>
              <a:buAutoNum type="alphaLcPeriod"/>
            </a:pPr>
            <a:r>
              <a:rPr lang="fr-FR" sz="1600" b="1" dirty="0">
                <a:latin typeface="Roboto Light" panose="02000000000000000000" pitchFamily="2" charset="0"/>
                <a:ea typeface="Roboto Light" panose="02000000000000000000" pitchFamily="2" charset="0"/>
                <a:cs typeface="Roboto Light" panose="02000000000000000000" pitchFamily="2" charset="0"/>
              </a:rPr>
              <a:t>Etat des lieux prospectif des radios FM/DAB et des webradios associatives en Hauts-de-France (données 2020)</a:t>
            </a:r>
          </a:p>
          <a:p>
            <a:pPr lvl="1"/>
            <a:endParaRPr lang="fr-FR" sz="1600" b="1" dirty="0">
              <a:latin typeface="Roboto" panose="02000000000000000000" pitchFamily="2" charset="0"/>
              <a:ea typeface="Roboto" panose="02000000000000000000" pitchFamily="2" charset="0"/>
            </a:endParaRPr>
          </a:p>
          <a:p>
            <a:pPr marL="400050" indent="-400050">
              <a:buFont typeface="+mj-lt"/>
              <a:buAutoNum type="romanUcPeriod"/>
            </a:pPr>
            <a:r>
              <a:rPr lang="fr-FR" b="1" dirty="0">
                <a:latin typeface="Roboto" panose="02000000000000000000" pitchFamily="2" charset="0"/>
                <a:ea typeface="Roboto" panose="02000000000000000000" pitchFamily="2" charset="0"/>
              </a:rPr>
              <a:t>Perspectives et axes de développement de l’observation au sein du pôle</a:t>
            </a:r>
          </a:p>
          <a:p>
            <a:pPr marL="857250" lvl="1" indent="-400050">
              <a:buFont typeface="+mj-lt"/>
              <a:buAutoNum type="alphaLcPeriod"/>
            </a:pPr>
            <a:r>
              <a:rPr lang="fr-FR" sz="1600" b="1" dirty="0">
                <a:latin typeface="Roboto Light" panose="02000000000000000000" pitchFamily="2" charset="0"/>
                <a:ea typeface="Roboto Light" panose="02000000000000000000" pitchFamily="2" charset="0"/>
                <a:cs typeface="Roboto Light" panose="02000000000000000000" pitchFamily="2" charset="0"/>
              </a:rPr>
              <a:t>L’observation dans le cadre du Contrat de filière musiques actuelles 2023-2026</a:t>
            </a:r>
          </a:p>
          <a:p>
            <a:pPr marL="857250" lvl="1" indent="-400050">
              <a:buFont typeface="+mj-lt"/>
              <a:buAutoNum type="alphaLcPeriod"/>
            </a:pPr>
            <a:r>
              <a:rPr lang="fr-FR" sz="1600" b="1" dirty="0">
                <a:latin typeface="Roboto Light" panose="02000000000000000000" pitchFamily="2" charset="0"/>
                <a:ea typeface="Roboto Light" panose="02000000000000000000" pitchFamily="2" charset="0"/>
                <a:cs typeface="Roboto Light" panose="02000000000000000000" pitchFamily="2" charset="0"/>
              </a:rPr>
              <a:t>Les mutualisations engagées à l’échelle nationale (POPP, autres chantiers)</a:t>
            </a:r>
          </a:p>
          <a:p>
            <a:pPr marL="857250" lvl="1" indent="-400050">
              <a:buFont typeface="+mj-lt"/>
              <a:buAutoNum type="alphaLcPeriod"/>
            </a:pPr>
            <a:endParaRPr lang="fr-FR" sz="1600" b="1" dirty="0">
              <a:latin typeface="Roboto" panose="02000000000000000000" pitchFamily="2" charset="0"/>
              <a:ea typeface="Roboto" panose="02000000000000000000" pitchFamily="2" charset="0"/>
            </a:endParaRPr>
          </a:p>
          <a:p>
            <a:pPr marL="285750" indent="-285750">
              <a:buFontTx/>
              <a:buChar char="-"/>
            </a:pPr>
            <a:endParaRPr lang="fr-FR" b="1" dirty="0">
              <a:latin typeface="Bariol Regular" panose="02000506040000020003" pitchFamily="2" charset="0"/>
            </a:endParaRPr>
          </a:p>
        </p:txBody>
      </p:sp>
      <p:pic>
        <p:nvPicPr>
          <p:cNvPr id="3" name="Image 2" descr="Une image contenant texte&#10;&#10;Description générée automatiquement">
            <a:extLst>
              <a:ext uri="{FF2B5EF4-FFF2-40B4-BE49-F238E27FC236}">
                <a16:creationId xmlns:a16="http://schemas.microsoft.com/office/drawing/2014/main" id="{DDE77F5A-C5C7-F842-C873-8D532738457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24214" y="335163"/>
            <a:ext cx="1910687" cy="1235606"/>
          </a:xfrm>
          <a:prstGeom prst="rect">
            <a:avLst/>
          </a:prstGeom>
        </p:spPr>
      </p:pic>
    </p:spTree>
    <p:extLst>
      <p:ext uri="{BB962C8B-B14F-4D97-AF65-F5344CB8AC3E}">
        <p14:creationId xmlns:p14="http://schemas.microsoft.com/office/powerpoint/2010/main" val="3460719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415772"/>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Etat des lieux des radios FM/DAB et des webradios associatives en Hauts-de-France (données 2020)</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1798040"/>
            <a:ext cx="8825345" cy="4168577"/>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Quelques données clefs</a:t>
            </a:r>
          </a:p>
          <a:p>
            <a:pPr marL="285750" indent="-285750">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Des radios dans la moyenne en termes de ressources humaines et financières</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742950" lvl="1" indent="-285750" algn="just">
              <a:lnSpc>
                <a:spcPct val="107000"/>
              </a:lnSpc>
              <a:buFont typeface="Arial" panose="020B0604020202020204" pitchFamily="34" charset="0"/>
              <a:buChar char="•"/>
            </a:pPr>
            <a:r>
              <a:rPr lang="fr-FR" sz="1400" b="1" dirty="0">
                <a:effectLst/>
                <a:latin typeface="Roboto" panose="02000000000000000000" pitchFamily="2" charset="0"/>
                <a:ea typeface="Roboto" panose="02000000000000000000" pitchFamily="2" charset="0"/>
                <a:cs typeface="Roboto" panose="02000000000000000000" pitchFamily="2" charset="0"/>
              </a:rPr>
              <a:t>3,1 </a:t>
            </a:r>
            <a:r>
              <a:rPr lang="fr-FR" sz="1400" b="1" dirty="0" err="1">
                <a:effectLst/>
                <a:latin typeface="Roboto" panose="02000000000000000000" pitchFamily="2" charset="0"/>
                <a:ea typeface="Roboto" panose="02000000000000000000" pitchFamily="2" charset="0"/>
                <a:cs typeface="Roboto" panose="02000000000000000000" pitchFamily="2" charset="0"/>
              </a:rPr>
              <a:t>salarié.e.s</a:t>
            </a:r>
            <a:r>
              <a:rPr lang="fr-FR" sz="1400" b="1" dirty="0">
                <a:effectLst/>
                <a:latin typeface="Roboto" panose="02000000000000000000" pitchFamily="2" charset="0"/>
                <a:ea typeface="Roboto" panose="02000000000000000000" pitchFamily="2" charset="0"/>
                <a:cs typeface="Roboto" panose="02000000000000000000" pitchFamily="2" charset="0"/>
              </a:rPr>
              <a:t> en moyenne par radio</a:t>
            </a:r>
            <a:r>
              <a:rPr lang="fr-FR" sz="1400" dirty="0">
                <a:effectLst/>
                <a:latin typeface="Roboto" panose="02000000000000000000" pitchFamily="2" charset="0"/>
                <a:ea typeface="Roboto" panose="02000000000000000000" pitchFamily="2" charset="0"/>
                <a:cs typeface="Roboto" panose="02000000000000000000" pitchFamily="2" charset="0"/>
              </a:rPr>
              <a:t> (moyenne nationale à 3 en 2005), </a:t>
            </a:r>
            <a:r>
              <a:rPr lang="fr-FR" sz="1400" b="1" dirty="0">
                <a:effectLst/>
                <a:latin typeface="Roboto" panose="02000000000000000000" pitchFamily="2" charset="0"/>
                <a:ea typeface="Roboto" panose="02000000000000000000" pitchFamily="2" charset="0"/>
                <a:cs typeface="Roboto" panose="02000000000000000000" pitchFamily="2" charset="0"/>
              </a:rPr>
              <a:t>91 % d’entre elles ont recours au CDI</a:t>
            </a:r>
            <a:r>
              <a:rPr lang="fr-FR" sz="1400" dirty="0">
                <a:effectLst/>
                <a:latin typeface="Roboto" panose="02000000000000000000" pitchFamily="2" charset="0"/>
                <a:ea typeface="Roboto" panose="02000000000000000000" pitchFamily="2" charset="0"/>
                <a:cs typeface="Roboto" panose="02000000000000000000" pitchFamily="2" charset="0"/>
              </a:rPr>
              <a:t>, lesquels représentent les trois quarts des postes des radios et 88 % de leurs ETP</a:t>
            </a:r>
          </a:p>
          <a:p>
            <a:pPr marL="742950" lvl="1" indent="-285750" algn="just">
              <a:lnSpc>
                <a:spcPct val="107000"/>
              </a:lnSpc>
              <a:buFont typeface="Arial" panose="020B0604020202020204" pitchFamily="34" charset="0"/>
              <a:buChar char="•"/>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742950" lvl="1" indent="-285750" algn="just">
              <a:lnSpc>
                <a:spcPct val="107000"/>
              </a:lnSpc>
              <a:buFont typeface="Arial" panose="020B0604020202020204" pitchFamily="34" charset="0"/>
              <a:buChar char="•"/>
            </a:pPr>
            <a:r>
              <a:rPr lang="fr-FR" sz="1400" b="1" dirty="0">
                <a:effectLst/>
                <a:latin typeface="Roboto" panose="02000000000000000000" pitchFamily="2" charset="0"/>
                <a:ea typeface="Roboto" panose="02000000000000000000" pitchFamily="2" charset="0"/>
                <a:cs typeface="Roboto" panose="02000000000000000000" pitchFamily="2" charset="0"/>
              </a:rPr>
              <a:t>Un emploi fortement masculin et des inégalités genrées persistantes </a:t>
            </a:r>
            <a:r>
              <a:rPr lang="fr-FR" sz="1400" dirty="0">
                <a:effectLst/>
                <a:latin typeface="Roboto" panose="02000000000000000000" pitchFamily="2" charset="0"/>
                <a:ea typeface="Roboto" panose="02000000000000000000" pitchFamily="2" charset="0"/>
                <a:cs typeface="Roboto" panose="02000000000000000000" pitchFamily="2" charset="0"/>
              </a:rPr>
              <a:t>: les femmes occupent respectivement 38 % des postes et 35 % des ETP, proportion légèrement supérieure à d’autres régions et conforme au secteur de la radiodiffusion en Hauts-de-France</a:t>
            </a:r>
          </a:p>
          <a:p>
            <a:pPr marL="742950" lvl="1" indent="-285750" algn="just">
              <a:lnSpc>
                <a:spcPct val="107000"/>
              </a:lnSpc>
              <a:buFont typeface="Arial" panose="020B0604020202020204" pitchFamily="34" charset="0"/>
              <a:buChar char="•"/>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742950" lvl="1" indent="-285750" algn="just">
              <a:lnSpc>
                <a:spcPct val="107000"/>
              </a:lnSpc>
              <a:buFont typeface="Arial" panose="020B0604020202020204" pitchFamily="34" charset="0"/>
              <a:buChar char="•"/>
            </a:pPr>
            <a:r>
              <a:rPr lang="fr-FR" sz="1400" b="1" dirty="0">
                <a:effectLst/>
                <a:latin typeface="Roboto" panose="02000000000000000000" pitchFamily="2" charset="0"/>
                <a:ea typeface="Roboto" panose="02000000000000000000" pitchFamily="2" charset="0"/>
                <a:cs typeface="Roboto" panose="02000000000000000000" pitchFamily="2" charset="0"/>
              </a:rPr>
              <a:t>Un budget annuel moyen d’environ 118 000 euros</a:t>
            </a:r>
            <a:r>
              <a:rPr lang="fr-FR" sz="1400" dirty="0">
                <a:effectLst/>
                <a:latin typeface="Roboto" panose="02000000000000000000" pitchFamily="2" charset="0"/>
                <a:ea typeface="Roboto" panose="02000000000000000000" pitchFamily="2" charset="0"/>
                <a:cs typeface="Roboto" panose="02000000000000000000" pitchFamily="2" charset="0"/>
              </a:rPr>
              <a:t>, soit une position intermédiaire par rapport à d’autres régions (97 000 euros en Normandie, 150 000 euros en Pays de la Loire)</a:t>
            </a:r>
          </a:p>
          <a:p>
            <a:pPr marL="742950" lvl="1" indent="-285750" algn="just">
              <a:lnSpc>
                <a:spcPct val="107000"/>
              </a:lnSpc>
              <a:buFont typeface="Arial" panose="020B0604020202020204" pitchFamily="34" charset="0"/>
              <a:buChar char="•"/>
            </a:pPr>
            <a:endParaRPr lang="fr-FR" sz="1400" dirty="0">
              <a:latin typeface="Roboto" panose="02000000000000000000" pitchFamily="2" charset="0"/>
              <a:ea typeface="Roboto" panose="02000000000000000000" pitchFamily="2" charset="0"/>
              <a:cs typeface="Roboto" panose="02000000000000000000" pitchFamily="2" charset="0"/>
            </a:endParaRPr>
          </a:p>
          <a:p>
            <a:pPr marL="742950" lvl="1" indent="-285750" algn="just">
              <a:lnSpc>
                <a:spcPct val="107000"/>
              </a:lnSpc>
              <a:buFont typeface="Arial" panose="020B0604020202020204" pitchFamily="34" charset="0"/>
              <a:buChar char="•"/>
            </a:pPr>
            <a:r>
              <a:rPr lang="fr-FR" sz="1400" b="1" dirty="0">
                <a:effectLst/>
                <a:latin typeface="Roboto" panose="02000000000000000000" pitchFamily="2" charset="0"/>
                <a:ea typeface="Roboto" panose="02000000000000000000" pitchFamily="2" charset="0"/>
                <a:cs typeface="Roboto" panose="02000000000000000000" pitchFamily="2" charset="0"/>
              </a:rPr>
              <a:t>Avec une part importante de subventions publiques </a:t>
            </a:r>
            <a:r>
              <a:rPr lang="fr-FR" sz="1400" dirty="0">
                <a:effectLst/>
                <a:latin typeface="Roboto" panose="02000000000000000000" pitchFamily="2" charset="0"/>
                <a:ea typeface="Roboto" panose="02000000000000000000" pitchFamily="2" charset="0"/>
                <a:cs typeface="Roboto" panose="02000000000000000000" pitchFamily="2" charset="0"/>
              </a:rPr>
              <a:t>(76 %, contre 17 % de recettes propres et 7 % d’ « autres revenus » type mécénat, cotisations, produits exceptionnels et financiers…), </a:t>
            </a:r>
            <a:r>
              <a:rPr lang="fr-FR" sz="1400" b="1" dirty="0">
                <a:effectLst/>
                <a:latin typeface="Roboto" panose="02000000000000000000" pitchFamily="2" charset="0"/>
                <a:ea typeface="Roboto" panose="02000000000000000000" pitchFamily="2" charset="0"/>
                <a:cs typeface="Roboto" panose="02000000000000000000" pitchFamily="2" charset="0"/>
              </a:rPr>
              <a:t>qui s’explique en partie par le contexte de pandémie</a:t>
            </a:r>
            <a:r>
              <a:rPr lang="fr-FR" sz="1400" dirty="0">
                <a:effectLst/>
                <a:latin typeface="Roboto" panose="02000000000000000000" pitchFamily="2" charset="0"/>
                <a:ea typeface="Roboto" panose="02000000000000000000" pitchFamily="2" charset="0"/>
                <a:cs typeface="Roboto" panose="02000000000000000000" pitchFamily="2" charset="0"/>
              </a:rPr>
              <a:t> (la hausse de subventions de 14 % sur 2019-2020 a compensé pour partie la baisse d’un quart des autres revenus constatée sur la même période)</a:t>
            </a:r>
          </a:p>
        </p:txBody>
      </p:sp>
    </p:spTree>
    <p:extLst>
      <p:ext uri="{BB962C8B-B14F-4D97-AF65-F5344CB8AC3E}">
        <p14:creationId xmlns:p14="http://schemas.microsoft.com/office/powerpoint/2010/main" val="1113943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415772"/>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Etat des lieux des radios FM/DAB et des webradios associatives en Hauts-de-France (données 2020)</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2521059"/>
            <a:ext cx="8825345" cy="2031325"/>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Avancée et perspectives</a:t>
            </a:r>
          </a:p>
          <a:p>
            <a:pPr marL="285750" indent="-285750">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cs typeface="Roboto" panose="02000000000000000000" pitchFamily="2" charset="0"/>
              </a:rPr>
              <a:t>Une première maquette de l’étude a été finalisée fin 2022</a:t>
            </a:r>
            <a:r>
              <a:rPr lang="fr-FR" sz="1400" dirty="0">
                <a:latin typeface="Roboto" panose="02000000000000000000" pitchFamily="2" charset="0"/>
                <a:ea typeface="Roboto" panose="02000000000000000000" pitchFamily="2" charset="0"/>
                <a:cs typeface="Roboto" panose="02000000000000000000" pitchFamily="2" charset="0"/>
              </a:rPr>
              <a:t>, et a servi de support à un groupe de travail réunissant certaines radios adhérentes du pôle pour échanger sur son contenu et sa valorisation</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cs typeface="Roboto" panose="02000000000000000000" pitchFamily="2" charset="0"/>
            </a:endParaRPr>
          </a:p>
          <a:p>
            <a:pPr marL="285750" indent="-285750" algn="just">
              <a:buFont typeface="Wingdings" panose="05000000000000000000" pitchFamily="2" charset="2"/>
              <a:buChar char="Ø"/>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Des inconnues subsistent</a:t>
            </a:r>
            <a:r>
              <a:rPr lang="fr-FR" sz="1400" dirty="0">
                <a:effectLst/>
                <a:latin typeface="Roboto" panose="02000000000000000000" pitchFamily="2" charset="0"/>
                <a:ea typeface="Roboto" panose="02000000000000000000" pitchFamily="2" charset="0"/>
                <a:cs typeface="Roboto" panose="02000000000000000000" pitchFamily="2" charset="0"/>
              </a:rPr>
              <a:t> : </a:t>
            </a:r>
            <a:r>
              <a:rPr lang="fr-FR" sz="1400" dirty="0">
                <a:latin typeface="Roboto" panose="02000000000000000000" pitchFamily="2" charset="0"/>
                <a:ea typeface="Roboto" panose="02000000000000000000" pitchFamily="2" charset="0"/>
                <a:cs typeface="Roboto" panose="02000000000000000000" pitchFamily="2" charset="0"/>
              </a:rPr>
              <a:t>format de publication, financement pour ce faire, mode de valorisation et mise au travail des radios assos autour des préconisations et pistes suggérées à la fin du rapport…</a:t>
            </a:r>
          </a:p>
        </p:txBody>
      </p:sp>
    </p:spTree>
    <p:extLst>
      <p:ext uri="{BB962C8B-B14F-4D97-AF65-F5344CB8AC3E}">
        <p14:creationId xmlns:p14="http://schemas.microsoft.com/office/powerpoint/2010/main" val="211615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744071" y="803576"/>
            <a:ext cx="7655859" cy="615553"/>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Perspectives et axes de développement de l’observation au sein du pôle</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L’observation dans le cadre du Contrat de filière musiques actuelles 2023-2026</a:t>
            </a:r>
            <a:endParaRPr lang="fr-FR" b="1" dirty="0">
              <a:latin typeface="Roboto" panose="02000000000000000000" pitchFamily="2" charset="0"/>
              <a:ea typeface="Roboto" panose="02000000000000000000" pitchFamily="2" charset="0"/>
            </a:endParaRPr>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7" y="1603794"/>
            <a:ext cx="8825345" cy="3947876"/>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Rappel du programme d’activités 2023 de Haute Fidélité</a:t>
            </a:r>
          </a:p>
          <a:p>
            <a:endParaRPr lang="fr-FR" sz="1400" b="1" dirty="0">
              <a:latin typeface="Roboto" panose="02000000000000000000" pitchFamily="2" charset="0"/>
              <a:ea typeface="Roboto" panose="02000000000000000000" pitchFamily="2" charset="0"/>
            </a:endParaRPr>
          </a:p>
          <a:p>
            <a:pPr marL="285750" indent="-285750" algn="just">
              <a:lnSpc>
                <a:spcPct val="107000"/>
              </a:lnSpc>
              <a:buFont typeface="Wingdings" panose="05000000000000000000" pitchFamily="2" charset="2"/>
              <a:buChar char=""/>
            </a:pPr>
            <a:r>
              <a:rPr lang="fr-FR" sz="1400" b="1" dirty="0">
                <a:effectLst/>
                <a:latin typeface="Roboto" panose="02000000000000000000" pitchFamily="2" charset="0"/>
                <a:ea typeface="Roboto" panose="02000000000000000000" pitchFamily="2" charset="0"/>
                <a:cs typeface="Roboto" panose="02000000000000000000" pitchFamily="2" charset="0"/>
              </a:rPr>
              <a:t>L’observation en lien constant avec les autres missions du pôle </a:t>
            </a:r>
            <a:r>
              <a:rPr lang="fr-FR" sz="1400" dirty="0">
                <a:effectLst/>
                <a:latin typeface="Roboto" panose="02000000000000000000" pitchFamily="2" charset="0"/>
                <a:ea typeface="Roboto" panose="02000000000000000000" pitchFamily="2" charset="0"/>
                <a:cs typeface="Roboto" panose="02000000000000000000" pitchFamily="2" charset="0"/>
              </a:rPr>
              <a:t>: information-ressource, concertation et coopération, appui aux acteurs.</a:t>
            </a:r>
          </a:p>
          <a:p>
            <a:pPr marL="285750" indent="-285750" algn="just">
              <a:lnSpc>
                <a:spcPct val="107000"/>
              </a:lnSpc>
              <a:buFont typeface="Wingdings" panose="05000000000000000000" pitchFamily="2" charset="2"/>
              <a:buChar char=""/>
            </a:pPr>
            <a:r>
              <a:rPr lang="fr-FR" sz="1400" b="1" dirty="0">
                <a:effectLst/>
                <a:latin typeface="Roboto" panose="02000000000000000000" pitchFamily="2" charset="0"/>
                <a:ea typeface="Roboto" panose="02000000000000000000" pitchFamily="2" charset="0"/>
                <a:cs typeface="Roboto" panose="02000000000000000000" pitchFamily="2" charset="0"/>
              </a:rPr>
              <a:t>Des principes de fonctionnement actualisés </a:t>
            </a:r>
            <a:r>
              <a:rPr lang="fr-FR" sz="1400" dirty="0">
                <a:effectLst/>
                <a:latin typeface="Roboto" panose="02000000000000000000" pitchFamily="2" charset="0"/>
                <a:ea typeface="Roboto" panose="02000000000000000000" pitchFamily="2" charset="0"/>
                <a:cs typeface="Roboto" panose="02000000000000000000" pitchFamily="2" charset="0"/>
              </a:rPr>
              <a:t>: un GT de travail (élargi au monde universitaire), un comité de pilotage annuel, l’outil GIMIC…</a:t>
            </a:r>
          </a:p>
          <a:p>
            <a:pPr marL="285750" indent="-285750" algn="just">
              <a:lnSpc>
                <a:spcPct val="107000"/>
              </a:lnSpc>
              <a:spcAft>
                <a:spcPts val="800"/>
              </a:spcAft>
              <a:buFont typeface="Wingdings" panose="05000000000000000000" pitchFamily="2" charset="2"/>
              <a:buChar char=""/>
            </a:pPr>
            <a:r>
              <a:rPr lang="fr-FR" sz="1400" b="1" dirty="0">
                <a:effectLst/>
                <a:latin typeface="Roboto" panose="02000000000000000000" pitchFamily="2" charset="0"/>
                <a:ea typeface="Roboto" panose="02000000000000000000" pitchFamily="2" charset="0"/>
                <a:cs typeface="Roboto" panose="02000000000000000000" pitchFamily="2" charset="0"/>
              </a:rPr>
              <a:t>Des chantiers et perspectives variés </a:t>
            </a:r>
            <a:r>
              <a:rPr lang="fr-FR" sz="1400" dirty="0">
                <a:effectLst/>
                <a:latin typeface="Roboto" panose="02000000000000000000" pitchFamily="2" charset="0"/>
                <a:ea typeface="Roboto" panose="02000000000000000000" pitchFamily="2" charset="0"/>
                <a:cs typeface="Roboto" panose="02000000000000000000" pitchFamily="2" charset="0"/>
              </a:rPr>
              <a:t>: cf. ci-dessous pour ce qui est ou va être engagé, à l’échelle régionale dans le cadre du Contrat de filière, à l’échelle nationale par des mutualisations diverses</a:t>
            </a:r>
          </a:p>
          <a:p>
            <a:pPr marL="285750" indent="-285750">
              <a:buFont typeface="Wingdings" panose="05000000000000000000" pitchFamily="2" charset="2"/>
              <a:buChar char="Ø"/>
            </a:pPr>
            <a:endParaRPr lang="fr-FR" sz="1400" b="1" dirty="0">
              <a:latin typeface="Roboto" panose="02000000000000000000" pitchFamily="2" charset="0"/>
              <a:ea typeface="Roboto" panose="02000000000000000000" pitchFamily="2" charset="0"/>
            </a:endParaRPr>
          </a:p>
          <a:p>
            <a:r>
              <a:rPr lang="fr-FR" sz="1400" b="1" dirty="0">
                <a:latin typeface="Roboto" panose="02000000000000000000" pitchFamily="2" charset="0"/>
                <a:ea typeface="Roboto" panose="02000000000000000000" pitchFamily="2" charset="0"/>
              </a:rPr>
              <a:t>L’observation dans le cadre du Contrat de filière musiques actuelles 2023-2026</a:t>
            </a:r>
          </a:p>
          <a:p>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effectLst/>
                <a:latin typeface="Roboto" panose="02000000000000000000" pitchFamily="2" charset="0"/>
                <a:ea typeface="Roboto" panose="02000000000000000000" pitchFamily="2" charset="0"/>
                <a:cs typeface="Roboto" panose="02000000000000000000" pitchFamily="2" charset="0"/>
              </a:rPr>
              <a:t>Le Contrat de filière en 2 mots…</a:t>
            </a:r>
          </a:p>
          <a:p>
            <a:pPr marL="285750" indent="-285750" algn="just">
              <a:buFont typeface="Wingdings" panose="05000000000000000000" pitchFamily="2" charset="2"/>
              <a:buChar char="Ø"/>
            </a:pPr>
            <a:r>
              <a:rPr lang="fr-FR" sz="1400" b="1" dirty="0">
                <a:effectLst/>
                <a:latin typeface="Roboto" panose="02000000000000000000" pitchFamily="2" charset="0"/>
                <a:ea typeface="Calibri" panose="020F0502020204030204" pitchFamily="34" charset="0"/>
                <a:cs typeface="Times New Roman" panose="02020603050405020304" pitchFamily="18" charset="0"/>
              </a:rPr>
              <a:t>Une nouvelle mouture en 2023, une articulation renforcée avec la mission d’Observation du pôle </a:t>
            </a:r>
            <a:r>
              <a:rPr lang="fr-FR" sz="1400" dirty="0">
                <a:effectLst/>
                <a:latin typeface="Roboto" panose="02000000000000000000" pitchFamily="2" charset="0"/>
                <a:ea typeface="Calibri" panose="020F0502020204030204" pitchFamily="34" charset="0"/>
                <a:cs typeface="Times New Roman" panose="02020603050405020304" pitchFamily="18" charset="0"/>
              </a:rPr>
              <a:t>: des difficultés à évaluer les retombées du Contrat de filière à l’heure actuelle, un objectif de diagnostic partagé et qualifié sur la filière régionale</a:t>
            </a:r>
          </a:p>
          <a:p>
            <a:pPr marL="285750" indent="-285750" algn="just">
              <a:buFont typeface="Wingdings" panose="05000000000000000000" pitchFamily="2" charset="2"/>
              <a:buChar char="Ø"/>
            </a:pPr>
            <a:r>
              <a:rPr lang="fr-FR" sz="1400" b="1" dirty="0">
                <a:latin typeface="Roboto" panose="02000000000000000000" pitchFamily="2" charset="0"/>
                <a:ea typeface="Calibri" panose="020F0502020204030204" pitchFamily="34" charset="0"/>
                <a:cs typeface="Times New Roman" panose="02020603050405020304" pitchFamily="18" charset="0"/>
              </a:rPr>
              <a:t>Une mise à contribution du pôle, de plusieurs façons </a:t>
            </a:r>
            <a:r>
              <a:rPr lang="fr-FR" sz="1400" dirty="0">
                <a:latin typeface="Roboto" panose="02000000000000000000" pitchFamily="2" charset="0"/>
                <a:ea typeface="Calibri" panose="020F0502020204030204" pitchFamily="34" charset="0"/>
                <a:cs typeface="Times New Roman" panose="02020603050405020304" pitchFamily="18" charset="0"/>
              </a:rPr>
              <a:t>: enquêtes « flash » sur des besoins ciblés, temps de concertation, rédaction d’un cahier des charges, études plus approfondies...</a:t>
            </a:r>
            <a:endParaRPr lang="fr-FR"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791128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744071" y="803576"/>
            <a:ext cx="7655859" cy="615553"/>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Perspectives et axes de développement de l’observation au sein du pôle</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L’observation dans le cadre du Contrat de filière musiques actuelles 2023-2026</a:t>
            </a:r>
            <a:endParaRPr lang="fr-FR" b="1" dirty="0">
              <a:latin typeface="Roboto" panose="02000000000000000000" pitchFamily="2" charset="0"/>
              <a:ea typeface="Roboto" panose="02000000000000000000" pitchFamily="2" charset="0"/>
            </a:endParaRPr>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7" y="1603794"/>
            <a:ext cx="8825345" cy="4960332"/>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Un exemple de chantier d’observation en cours : l’état des lieux formation-accompagnement dans les musiques actuelles en Hauts-de-France</a:t>
            </a:r>
          </a:p>
          <a:p>
            <a:endParaRPr lang="fr-FR" sz="1400" b="1" dirty="0">
              <a:latin typeface="Roboto" panose="02000000000000000000" pitchFamily="2" charset="0"/>
              <a:ea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Plusieurs constats de départ</a:t>
            </a:r>
            <a:r>
              <a:rPr lang="fr-FR" sz="1400" dirty="0">
                <a:effectLst/>
                <a:latin typeface="Roboto" panose="02000000000000000000" pitchFamily="2" charset="0"/>
                <a:ea typeface="Roboto" panose="02000000000000000000" pitchFamily="2" charset="0"/>
                <a:cs typeface="Roboto" panose="02000000000000000000" pitchFamily="2" charset="0"/>
              </a:rPr>
              <a:t>, parmi lesquels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champ de l’accompagnement-formation fonctionnant en « silos », et donc peu lisible pour les bénéficiaires et les organismes prestataires ;</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nombre conséquent de structures empêchées dans leur développement, notamment en raison des difficultés des </a:t>
            </a:r>
            <a:r>
              <a:rPr lang="fr-FR" sz="1400" dirty="0" err="1">
                <a:latin typeface="Roboto" panose="02000000000000000000" pitchFamily="2" charset="0"/>
                <a:ea typeface="Roboto" panose="02000000000000000000" pitchFamily="2" charset="0"/>
                <a:cs typeface="Roboto" panose="02000000000000000000" pitchFamily="2" charset="0"/>
              </a:rPr>
              <a:t>professionnel.le.s</a:t>
            </a:r>
            <a:r>
              <a:rPr lang="fr-FR" sz="1400" dirty="0">
                <a:latin typeface="Roboto" panose="02000000000000000000" pitchFamily="2" charset="0"/>
                <a:ea typeface="Roboto" panose="02000000000000000000" pitchFamily="2" charset="0"/>
                <a:cs typeface="Roboto" panose="02000000000000000000" pitchFamily="2" charset="0"/>
              </a:rPr>
              <a:t> à monter en compétences ;</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L’absence d’agence culturelle et de groupement d’employeurs, permettant d’apporter une expertise et des ressources en la matière</a:t>
            </a:r>
          </a:p>
          <a:p>
            <a:pPr marL="685800" lvl="1" indent="-228600" algn="just">
              <a:lnSpc>
                <a:spcPct val="107000"/>
              </a:lnSpc>
              <a:buFont typeface="Symbol" panose="05050102010706020507" pitchFamily="18" charset="2"/>
              <a:buChar char=""/>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Des objectifs et perspectives multiples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Avoir une vision claire et la plus complète possible de l’offre de formation et de l’accompagnement professionnel en musiques actuelles en région</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Identifier les manques et besoins les plus prégnants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Comprendre, par le biais de parcours de </a:t>
            </a:r>
            <a:r>
              <a:rPr lang="fr-FR" sz="1400" dirty="0" err="1">
                <a:latin typeface="Roboto" panose="02000000000000000000" pitchFamily="2" charset="0"/>
                <a:ea typeface="Roboto" panose="02000000000000000000" pitchFamily="2" charset="0"/>
                <a:cs typeface="Roboto" panose="02000000000000000000" pitchFamily="2" charset="0"/>
              </a:rPr>
              <a:t>professionnel.le.s</a:t>
            </a:r>
            <a:r>
              <a:rPr lang="fr-FR" sz="1400" dirty="0">
                <a:latin typeface="Roboto" panose="02000000000000000000" pitchFamily="2" charset="0"/>
                <a:ea typeface="Roboto" panose="02000000000000000000" pitchFamily="2" charset="0"/>
                <a:cs typeface="Roboto" panose="02000000000000000000" pitchFamily="2" charset="0"/>
              </a:rPr>
              <a:t>, de quelle manière ils et elles se sont </a:t>
            </a:r>
            <a:r>
              <a:rPr lang="fr-FR" sz="1400" dirty="0" err="1">
                <a:latin typeface="Roboto" panose="02000000000000000000" pitchFamily="2" charset="0"/>
                <a:ea typeface="Roboto" panose="02000000000000000000" pitchFamily="2" charset="0"/>
                <a:cs typeface="Roboto" panose="02000000000000000000" pitchFamily="2" charset="0"/>
              </a:rPr>
              <a:t>formé.e.s</a:t>
            </a:r>
            <a:r>
              <a:rPr lang="fr-FR" sz="1400" dirty="0">
                <a:latin typeface="Roboto" panose="02000000000000000000" pitchFamily="2" charset="0"/>
                <a:ea typeface="Roboto" panose="02000000000000000000" pitchFamily="2" charset="0"/>
                <a:cs typeface="Roboto" panose="02000000000000000000" pitchFamily="2" charset="0"/>
              </a:rPr>
              <a:t> à leur métier et comment ils et elles continuent à se former (ou pas)</a:t>
            </a:r>
          </a:p>
          <a:p>
            <a:pPr marL="742950" lvl="1" indent="-285750" algn="just">
              <a:lnSpc>
                <a:spcPct val="107000"/>
              </a:lnSpc>
              <a:spcAft>
                <a:spcPts val="800"/>
              </a:spcAf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Formuler des pistes de travail et des leviers d’action pour optimiser l’offre de formation et l’insertion professionnelle des individus au sein de la filière musiques actuelles</a:t>
            </a:r>
          </a:p>
          <a:p>
            <a:endParaRPr lang="fr-FR" sz="1400" b="1" dirty="0">
              <a:effectLst/>
              <a:latin typeface="Roboto" panose="02000000000000000000" pitchFamily="2" charset="0"/>
              <a:ea typeface="Roboto" panose="02000000000000000000" pitchFamily="2" charset="0"/>
              <a:cs typeface="Roboto" panose="02000000000000000000" pitchFamily="2" charset="0"/>
            </a:endParaRPr>
          </a:p>
          <a:p>
            <a:endParaRPr lang="fr-FR"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54918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744071" y="803576"/>
            <a:ext cx="7655859" cy="615553"/>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Perspectives et axes de développement de l’observation au sein du pôle</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Les mutualisations engagées à l’échelle nationale</a:t>
            </a:r>
            <a:endParaRPr lang="fr-FR" b="1" dirty="0">
              <a:latin typeface="Roboto" panose="02000000000000000000" pitchFamily="2" charset="0"/>
              <a:ea typeface="Roboto" panose="02000000000000000000" pitchFamily="2" charset="0"/>
            </a:endParaRPr>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7" y="1603794"/>
            <a:ext cx="8825345" cy="4514377"/>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La création de l’association Pour une observation participative et partagée (POPP)</a:t>
            </a:r>
          </a:p>
          <a:p>
            <a:endParaRPr lang="fr-FR" sz="1400" b="1" dirty="0">
              <a:latin typeface="Roboto" panose="02000000000000000000" pitchFamily="2" charset="0"/>
              <a:ea typeface="Roboto" panose="02000000000000000000" pitchFamily="2" charset="0"/>
            </a:endParaRPr>
          </a:p>
          <a:p>
            <a:pPr marL="285750" indent="-285750" algn="just">
              <a:lnSpc>
                <a:spcPct val="107000"/>
              </a:lnSpc>
              <a:buFont typeface="Wingdings" panose="05000000000000000000" pitchFamily="2" charset="2"/>
              <a:buChar char="Ø"/>
            </a:pPr>
            <a:r>
              <a:rPr lang="fr-FR" sz="1400" dirty="0">
                <a:latin typeface="Roboto" panose="02000000000000000000" pitchFamily="2" charset="0"/>
                <a:ea typeface="Roboto" panose="02000000000000000000" pitchFamily="2" charset="0"/>
                <a:cs typeface="Roboto" panose="02000000000000000000" pitchFamily="2" charset="0"/>
              </a:rPr>
              <a:t>POPP en deux mots…</a:t>
            </a:r>
          </a:p>
          <a:p>
            <a:pPr algn="just">
              <a:lnSpc>
                <a:spcPct val="107000"/>
              </a:lnSpc>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Plusieurs constats </a:t>
            </a:r>
            <a:r>
              <a:rPr lang="fr-FR" sz="1400" dirty="0">
                <a:effectLst/>
                <a:latin typeface="Roboto" panose="02000000000000000000" pitchFamily="2" charset="0"/>
                <a:ea typeface="Roboto" panose="02000000000000000000" pitchFamily="2" charset="0"/>
                <a:cs typeface="Roboto" panose="02000000000000000000" pitchFamily="2" charset="0"/>
              </a:rPr>
              <a:t>à l’origine du projet et quelques objectifs, parmi lesquels</a:t>
            </a:r>
          </a:p>
          <a:p>
            <a:pPr marL="742950" lvl="1" indent="-285750" algn="just">
              <a:lnSpc>
                <a:spcPct val="107000"/>
              </a:lnSpc>
              <a:buFont typeface="Arial" panose="020B0604020202020204" pitchFamily="34" charset="0"/>
              <a:buChar char="•"/>
            </a:pPr>
            <a:r>
              <a:rPr lang="fr-FR" sz="1400" dirty="0">
                <a:effectLst/>
                <a:latin typeface="Roboto" panose="02000000000000000000" pitchFamily="2" charset="0"/>
                <a:ea typeface="Roboto" panose="02000000000000000000" pitchFamily="2" charset="0"/>
                <a:cs typeface="Roboto" panose="02000000000000000000" pitchFamily="2" charset="0"/>
              </a:rPr>
              <a:t>Le besoin </a:t>
            </a:r>
            <a:r>
              <a:rPr lang="fr-FR" sz="1400" dirty="0">
                <a:latin typeface="Roboto" panose="02000000000000000000" pitchFamily="2" charset="0"/>
                <a:ea typeface="Roboto" panose="02000000000000000000" pitchFamily="2" charset="0"/>
                <a:cs typeface="Roboto" panose="02000000000000000000" pitchFamily="2" charset="0"/>
              </a:rPr>
              <a:t>d’avoir un espace d’échanges et de production concertée de données et d’enquêtes sur des sujets communs à différentes filières culturelles et de l’ESS ;</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La nécessité d'encourager et faciliter le partage d’informations par des outils et des modalités du rendre compte, qui participent d’une meilleure connaissance à des fins de reconnaissance et d’évaluation ;</a:t>
            </a:r>
          </a:p>
          <a:p>
            <a:pPr marL="742950" lvl="1" indent="-285750" algn="just">
              <a:lnSpc>
                <a:spcPct val="107000"/>
              </a:lnSpc>
              <a:spcAft>
                <a:spcPts val="800"/>
              </a:spcAf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Le renforcement des projets sur les territoires et la contribution à l’élaboration de politiques publiques plus justes et équitables.</a:t>
            </a:r>
          </a:p>
          <a:p>
            <a:pPr lvl="1" algn="just">
              <a:lnSpc>
                <a:spcPct val="107000"/>
              </a:lnSpc>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Quel fonctionnement et avancée</a:t>
            </a:r>
          </a:p>
          <a:p>
            <a:pPr marL="742950" lvl="1" indent="-285750" algn="just">
              <a:lnSpc>
                <a:spcPct val="107000"/>
              </a:lnSpc>
              <a:buFont typeface="Arial" panose="020B0604020202020204" pitchFamily="34" charset="0"/>
              <a:buChar char="•"/>
            </a:pPr>
            <a:r>
              <a:rPr lang="fr-FR" sz="1400" dirty="0">
                <a:effectLst/>
                <a:latin typeface="Roboto" panose="02000000000000000000" pitchFamily="2" charset="0"/>
                <a:ea typeface="Roboto" panose="02000000000000000000" pitchFamily="2" charset="0"/>
                <a:cs typeface="Roboto" panose="02000000000000000000" pitchFamily="2" charset="0"/>
              </a:rPr>
              <a:t>Une organisation interne souple avec pour le moment 3 commissions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cadre de financement et un projet associatif encore en discussion, des chantiers d’observation qui se précisent</a:t>
            </a:r>
            <a:endParaRPr lang="fr-FR" sz="1400" dirty="0">
              <a:effectLst/>
              <a:latin typeface="Roboto" panose="02000000000000000000" pitchFamily="2" charset="0"/>
              <a:ea typeface="Roboto" panose="02000000000000000000" pitchFamily="2" charset="0"/>
              <a:cs typeface="Roboto" panose="02000000000000000000" pitchFamily="2" charset="0"/>
            </a:endParaRPr>
          </a:p>
          <a:p>
            <a:endParaRPr lang="fr-FR" sz="1400" b="1" dirty="0">
              <a:effectLst/>
              <a:latin typeface="Roboto" panose="02000000000000000000" pitchFamily="2" charset="0"/>
              <a:ea typeface="Roboto" panose="02000000000000000000" pitchFamily="2" charset="0"/>
              <a:cs typeface="Roboto" panose="02000000000000000000" pitchFamily="2" charset="0"/>
            </a:endParaRPr>
          </a:p>
          <a:p>
            <a:endParaRPr lang="fr-FR"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74959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744071" y="803576"/>
            <a:ext cx="7655859" cy="615553"/>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Perspectives et axes de développement de l’observation au sein du pôle</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Les mutualisations engagées à l’échelle nationale</a:t>
            </a:r>
            <a:endParaRPr lang="fr-FR" b="1" dirty="0">
              <a:latin typeface="Roboto" panose="02000000000000000000" pitchFamily="2" charset="0"/>
              <a:ea typeface="Roboto" panose="02000000000000000000" pitchFamily="2" charset="0"/>
            </a:endParaRPr>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7" y="1603794"/>
            <a:ext cx="8825345" cy="4642296"/>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Deux exemples de chantiers d’observation communs à l’échelle nationale</a:t>
            </a:r>
          </a:p>
          <a:p>
            <a:endParaRPr lang="fr-FR" sz="1400" b="1" dirty="0">
              <a:latin typeface="Roboto" panose="02000000000000000000" pitchFamily="2" charset="0"/>
              <a:ea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Le tronc commun de questions « Emploi/Ressources humaines »</a:t>
            </a:r>
          </a:p>
          <a:p>
            <a:pPr marL="742950" lvl="1" indent="-285750" algn="just">
              <a:lnSpc>
                <a:spcPct val="107000"/>
              </a:lnSpc>
              <a:buFont typeface="Arial" panose="020B0604020202020204" pitchFamily="34" charset="0"/>
              <a:buChar char="•"/>
            </a:pPr>
            <a:r>
              <a:rPr lang="fr-FR" sz="1400" dirty="0">
                <a:effectLst/>
                <a:latin typeface="Roboto" panose="02000000000000000000" pitchFamily="2" charset="0"/>
                <a:ea typeface="Roboto" panose="02000000000000000000" pitchFamily="2" charset="0"/>
                <a:cs typeface="Roboto" panose="02000000000000000000" pitchFamily="2" charset="0"/>
              </a:rPr>
              <a:t>Des </a:t>
            </a:r>
            <a:r>
              <a:rPr lang="fr-FR" sz="1400" b="1" dirty="0">
                <a:effectLst/>
                <a:latin typeface="Roboto" panose="02000000000000000000" pitchFamily="2" charset="0"/>
                <a:ea typeface="Roboto" panose="02000000000000000000" pitchFamily="2" charset="0"/>
                <a:cs typeface="Roboto" panose="02000000000000000000" pitchFamily="2" charset="0"/>
              </a:rPr>
              <a:t>constats de départ </a:t>
            </a:r>
            <a:r>
              <a:rPr lang="fr-FR" sz="1400" dirty="0">
                <a:effectLst/>
                <a:latin typeface="Roboto" panose="02000000000000000000" pitchFamily="2" charset="0"/>
                <a:ea typeface="Roboto" panose="02000000000000000000" pitchFamily="2" charset="0"/>
                <a:cs typeface="Roboto" panose="02000000000000000000" pitchFamily="2" charset="0"/>
              </a:rPr>
              <a:t>: des enquêtes annuelles sur les adhérents menées par différents réseaux de musiques actuelles, des structures adhérant à plusieurs de ces réseaux et une démultiplication des formulaires à remplir</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a:t>
            </a:r>
            <a:r>
              <a:rPr lang="fr-FR" sz="1400" b="1" dirty="0">
                <a:latin typeface="Roboto" panose="02000000000000000000" pitchFamily="2" charset="0"/>
                <a:ea typeface="Roboto" panose="02000000000000000000" pitchFamily="2" charset="0"/>
                <a:cs typeface="Roboto" panose="02000000000000000000" pitchFamily="2" charset="0"/>
              </a:rPr>
              <a:t>objectif principal </a:t>
            </a:r>
            <a:r>
              <a:rPr lang="fr-FR" sz="1400" dirty="0">
                <a:latin typeface="Roboto" panose="02000000000000000000" pitchFamily="2" charset="0"/>
                <a:ea typeface="Roboto" panose="02000000000000000000" pitchFamily="2" charset="0"/>
                <a:cs typeface="Roboto" panose="02000000000000000000" pitchFamily="2" charset="0"/>
              </a:rPr>
              <a:t>visant à harmoniser la grille de questions pour les enquêtes adhérents des différents pôles et réseaux musiques actuelles, pour soulager les structures adhérentes du travail de remplissage et faciliter le partage de données et les comparaisons entre réseaux et territoires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Une </a:t>
            </a:r>
            <a:r>
              <a:rPr lang="fr-FR" sz="1400" b="1" dirty="0">
                <a:latin typeface="Roboto" panose="02000000000000000000" pitchFamily="2" charset="0"/>
                <a:ea typeface="Roboto" panose="02000000000000000000" pitchFamily="2" charset="0"/>
                <a:cs typeface="Roboto" panose="02000000000000000000" pitchFamily="2" charset="0"/>
              </a:rPr>
              <a:t>proposition de 62 questions communes </a:t>
            </a:r>
            <a:r>
              <a:rPr lang="fr-FR" sz="1400" dirty="0">
                <a:latin typeface="Roboto" panose="02000000000000000000" pitchFamily="2" charset="0"/>
                <a:ea typeface="Roboto" panose="02000000000000000000" pitchFamily="2" charset="0"/>
                <a:cs typeface="Roboto" panose="02000000000000000000" pitchFamily="2" charset="0"/>
              </a:rPr>
              <a:t>sur le volet Emploi/RH, éprouvée dans le cadre notre Panorama 2021 des adhérents</a:t>
            </a:r>
          </a:p>
          <a:p>
            <a:pPr marL="685800" lvl="1" indent="-228600" algn="just">
              <a:lnSpc>
                <a:spcPct val="107000"/>
              </a:lnSpc>
              <a:buFont typeface="Symbol" panose="05050102010706020507" pitchFamily="18" charset="2"/>
              <a:buChar char=""/>
            </a:pPr>
            <a:endParaRPr lang="fr-FR" sz="1400" dirty="0">
              <a:effectLst/>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7000"/>
              </a:lnSpc>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La nomenclature commune des structures et activités de la filière musiques actuelles</a:t>
            </a:r>
          </a:p>
          <a:p>
            <a:pPr marL="742950" lvl="1" indent="-285750" algn="just">
              <a:lnSpc>
                <a:spcPct val="107000"/>
              </a:lnSpc>
              <a:buFont typeface="Arial" panose="020B0604020202020204" pitchFamily="34" charset="0"/>
              <a:buChar char="•"/>
            </a:pPr>
            <a:r>
              <a:rPr lang="fr-FR" sz="1400" dirty="0">
                <a:effectLst/>
                <a:latin typeface="Roboto" panose="02000000000000000000" pitchFamily="2" charset="0"/>
                <a:ea typeface="Roboto" panose="02000000000000000000" pitchFamily="2" charset="0"/>
                <a:cs typeface="Roboto" panose="02000000000000000000" pitchFamily="2" charset="0"/>
              </a:rPr>
              <a:t>Des </a:t>
            </a:r>
            <a:r>
              <a:rPr lang="fr-FR" sz="1400" b="1" dirty="0">
                <a:effectLst/>
                <a:latin typeface="Roboto" panose="02000000000000000000" pitchFamily="2" charset="0"/>
                <a:ea typeface="Roboto" panose="02000000000000000000" pitchFamily="2" charset="0"/>
                <a:cs typeface="Roboto" panose="02000000000000000000" pitchFamily="2" charset="0"/>
              </a:rPr>
              <a:t>constats de départ </a:t>
            </a:r>
            <a:r>
              <a:rPr lang="fr-FR" sz="1400" dirty="0">
                <a:effectLst/>
                <a:latin typeface="Roboto" panose="02000000000000000000" pitchFamily="2" charset="0"/>
                <a:ea typeface="Roboto" panose="02000000000000000000" pitchFamily="2" charset="0"/>
                <a:cs typeface="Roboto" panose="02000000000000000000" pitchFamily="2" charset="0"/>
              </a:rPr>
              <a:t>: des catégories différentes entre réseaux et organisations des musiques actuelles pour désigner des structures et activités pourtant communes</a:t>
            </a:r>
          </a:p>
          <a:p>
            <a:pPr marL="742950" lvl="1" indent="-285750" algn="just">
              <a:lnSpc>
                <a:spcPct val="107000"/>
              </a:lnSpc>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Des </a:t>
            </a:r>
            <a:r>
              <a:rPr lang="fr-FR" sz="1400" b="1" dirty="0">
                <a:latin typeface="Roboto" panose="02000000000000000000" pitchFamily="2" charset="0"/>
                <a:ea typeface="Roboto" panose="02000000000000000000" pitchFamily="2" charset="0"/>
                <a:cs typeface="Roboto" panose="02000000000000000000" pitchFamily="2" charset="0"/>
              </a:rPr>
              <a:t>objectifs de clarification et d’homogénéisation de ces catégories</a:t>
            </a:r>
            <a:r>
              <a:rPr lang="fr-FR" sz="1400" dirty="0">
                <a:latin typeface="Roboto" panose="02000000000000000000" pitchFamily="2" charset="0"/>
                <a:ea typeface="Roboto" panose="02000000000000000000" pitchFamily="2" charset="0"/>
                <a:cs typeface="Roboto" panose="02000000000000000000" pitchFamily="2" charset="0"/>
              </a:rPr>
              <a:t>, pour faciliter le partage de données et la production d’analyses</a:t>
            </a:r>
          </a:p>
          <a:p>
            <a:pPr marL="742950" lvl="1" indent="-285750" algn="just">
              <a:lnSpc>
                <a:spcPct val="107000"/>
              </a:lnSpc>
              <a:buFont typeface="Arial" panose="020B0604020202020204" pitchFamily="34" charset="0"/>
              <a:buChar char="•"/>
            </a:pPr>
            <a:r>
              <a:rPr lang="fr-FR" sz="1400" dirty="0">
                <a:effectLst/>
                <a:latin typeface="Roboto" panose="02000000000000000000" pitchFamily="2" charset="0"/>
                <a:ea typeface="Roboto" panose="02000000000000000000" pitchFamily="2" charset="0"/>
                <a:cs typeface="Roboto" panose="02000000000000000000" pitchFamily="2" charset="0"/>
              </a:rPr>
              <a:t>Une </a:t>
            </a:r>
            <a:r>
              <a:rPr lang="fr-FR" sz="1400" b="1" dirty="0">
                <a:effectLst/>
                <a:latin typeface="Roboto" panose="02000000000000000000" pitchFamily="2" charset="0"/>
                <a:ea typeface="Roboto" panose="02000000000000000000" pitchFamily="2" charset="0"/>
                <a:cs typeface="Roboto" panose="02000000000000000000" pitchFamily="2" charset="0"/>
              </a:rPr>
              <a:t>proposition de nomencl</a:t>
            </a:r>
            <a:r>
              <a:rPr lang="fr-FR" sz="1400" b="1" dirty="0">
                <a:latin typeface="Roboto" panose="02000000000000000000" pitchFamily="2" charset="0"/>
                <a:ea typeface="Roboto" panose="02000000000000000000" pitchFamily="2" charset="0"/>
                <a:cs typeface="Roboto" panose="02000000000000000000" pitchFamily="2" charset="0"/>
              </a:rPr>
              <a:t>ature en voie de finalisation</a:t>
            </a:r>
            <a:r>
              <a:rPr lang="fr-FR" sz="1400" dirty="0">
                <a:latin typeface="Roboto" panose="02000000000000000000" pitchFamily="2" charset="0"/>
                <a:ea typeface="Roboto" panose="02000000000000000000" pitchFamily="2" charset="0"/>
                <a:cs typeface="Roboto" panose="02000000000000000000" pitchFamily="2" charset="0"/>
              </a:rPr>
              <a:t>, et en discussion à différentes échelles</a:t>
            </a:r>
            <a:endParaRPr lang="fr-FR" sz="1400" dirty="0">
              <a:effectLst/>
              <a:latin typeface="Roboto" panose="02000000000000000000" pitchFamily="2" charset="0"/>
              <a:ea typeface="Roboto" panose="02000000000000000000" pitchFamily="2" charset="0"/>
              <a:cs typeface="Roboto" panose="02000000000000000000" pitchFamily="2" charset="0"/>
            </a:endParaRPr>
          </a:p>
          <a:p>
            <a:endParaRPr lang="fr-FR" sz="1400" b="1" dirty="0">
              <a:effectLst/>
              <a:latin typeface="Roboto" panose="02000000000000000000" pitchFamily="2" charset="0"/>
              <a:ea typeface="Roboto" panose="02000000000000000000" pitchFamily="2" charset="0"/>
              <a:cs typeface="Roboto" panose="02000000000000000000" pitchFamily="2" charset="0"/>
            </a:endParaRPr>
          </a:p>
          <a:p>
            <a:endParaRPr lang="fr-FR"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515447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p:cNvGrpSpPr/>
          <p:nvPr/>
        </p:nvGrpSpPr>
        <p:grpSpPr>
          <a:xfrm>
            <a:off x="0" y="-1"/>
            <a:ext cx="9144000" cy="2188572"/>
            <a:chOff x="0" y="-1"/>
            <a:chExt cx="9144000" cy="2188572"/>
          </a:xfrm>
        </p:grpSpPr>
        <p:pic>
          <p:nvPicPr>
            <p:cNvPr id="4" name="Image 3"/>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7" name="Image 6"/>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8" name="Image 7"/>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p:cNvGrpSpPr/>
          <p:nvPr/>
        </p:nvGrpSpPr>
        <p:grpSpPr>
          <a:xfrm rot="10800000">
            <a:off x="0" y="4669428"/>
            <a:ext cx="9144000" cy="2188572"/>
            <a:chOff x="0" y="-1"/>
            <a:chExt cx="9144000" cy="2188572"/>
          </a:xfrm>
        </p:grpSpPr>
        <p:pic>
          <p:nvPicPr>
            <p:cNvPr id="11" name="Image 10"/>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4" name="ZoneTexte 13"/>
          <p:cNvSpPr txBox="1"/>
          <p:nvPr/>
        </p:nvSpPr>
        <p:spPr>
          <a:xfrm>
            <a:off x="268941" y="1094284"/>
            <a:ext cx="8606118" cy="369332"/>
          </a:xfrm>
          <a:prstGeom prst="rect">
            <a:avLst/>
          </a:prstGeom>
          <a:noFill/>
        </p:spPr>
        <p:txBody>
          <a:bodyPr wrap="square" rtlCol="0">
            <a:spAutoFit/>
          </a:bodyPr>
          <a:lstStyle/>
          <a:p>
            <a:pPr algn="ctr"/>
            <a:endParaRPr lang="fr-FR" dirty="0">
              <a:latin typeface="Bariol Regular" panose="02000506040000020003" pitchFamily="2" charset="0"/>
            </a:endParaRPr>
          </a:p>
        </p:txBody>
      </p:sp>
      <p:sp>
        <p:nvSpPr>
          <p:cNvPr id="2" name="ZoneTexte 1">
            <a:extLst>
              <a:ext uri="{FF2B5EF4-FFF2-40B4-BE49-F238E27FC236}">
                <a16:creationId xmlns:a16="http://schemas.microsoft.com/office/drawing/2014/main" id="{3D37B9EB-848A-6F1E-3318-890B5CB5F0B9}"/>
              </a:ext>
            </a:extLst>
          </p:cNvPr>
          <p:cNvSpPr txBox="1"/>
          <p:nvPr/>
        </p:nvSpPr>
        <p:spPr>
          <a:xfrm>
            <a:off x="1399310" y="3244334"/>
            <a:ext cx="6345381" cy="369332"/>
          </a:xfrm>
          <a:prstGeom prst="rect">
            <a:avLst/>
          </a:prstGeom>
          <a:noFill/>
        </p:spPr>
        <p:txBody>
          <a:bodyPr wrap="square" rtlCol="0">
            <a:spAutoFit/>
          </a:bodyPr>
          <a:lstStyle/>
          <a:p>
            <a:r>
              <a:rPr lang="fr-FR" b="1" dirty="0"/>
              <a:t>Un grand merci à tous pour votre participation à ces échanges !</a:t>
            </a:r>
          </a:p>
        </p:txBody>
      </p:sp>
    </p:spTree>
    <p:extLst>
      <p:ext uri="{BB962C8B-B14F-4D97-AF65-F5344CB8AC3E}">
        <p14:creationId xmlns:p14="http://schemas.microsoft.com/office/powerpoint/2010/main" val="915716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919917" y="803576"/>
            <a:ext cx="7304167" cy="646331"/>
          </a:xfrm>
          <a:prstGeom prst="rect">
            <a:avLst/>
          </a:prstGeom>
          <a:noFill/>
        </p:spPr>
        <p:txBody>
          <a:bodyPr wrap="square" rtlCol="0">
            <a:spAutoFit/>
          </a:bodyPr>
          <a:lstStyle/>
          <a:p>
            <a:r>
              <a:rPr lang="fr-FR" b="1" dirty="0">
                <a:latin typeface="Roboto" panose="02000000000000000000" pitchFamily="2" charset="0"/>
                <a:ea typeface="Roboto" panose="02000000000000000000" pitchFamily="2" charset="0"/>
              </a:rPr>
              <a:t>L’observation au sein du pôle : contextualisation et enjeux principaux</a:t>
            </a: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66255" y="1510146"/>
            <a:ext cx="8825345" cy="4401205"/>
          </a:xfrm>
          <a:prstGeom prst="rect">
            <a:avLst/>
          </a:prstGeom>
          <a:noFill/>
        </p:spPr>
        <p:txBody>
          <a:bodyPr wrap="square" rtlCol="0">
            <a:spAutoFit/>
          </a:bodyPr>
          <a:lstStyle/>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Un pôle régional des musiques actuelles fédérant </a:t>
            </a:r>
            <a:r>
              <a:rPr lang="fr-FR" sz="1400" b="1" dirty="0">
                <a:latin typeface="Roboto" panose="02000000000000000000" pitchFamily="2" charset="0"/>
                <a:ea typeface="Roboto" panose="02000000000000000000" pitchFamily="2" charset="0"/>
              </a:rPr>
              <a:t>94 adhérents (+ 100 % depuis sa création en 2018) représentant l’ensemble de la filière </a:t>
            </a:r>
            <a:r>
              <a:rPr lang="fr-FR" sz="1400" dirty="0">
                <a:latin typeface="Roboto" panose="02000000000000000000" pitchFamily="2" charset="0"/>
                <a:ea typeface="Roboto" panose="02000000000000000000" pitchFamily="2" charset="0"/>
              </a:rPr>
              <a:t>: lieux de diffusion et festivals, producteurs de spectacles, tourneurs et organisateurs de concerts sans lieux fixe, producteurs phonographiques et éditeurs musicaux, écoles de musique et lieux de transmission, studios de répétition et d’enregistrement, radios et webradios associatives, agences de presse, etc.</a:t>
            </a:r>
          </a:p>
          <a:p>
            <a:pPr algn="just"/>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L’Observation est l’une des 4 missions principales du pôle</a:t>
            </a:r>
            <a:r>
              <a:rPr lang="fr-FR" sz="1400" dirty="0">
                <a:latin typeface="Roboto" panose="02000000000000000000" pitchFamily="2" charset="0"/>
                <a:ea typeface="Roboto" panose="02000000000000000000" pitchFamily="2" charset="0"/>
              </a:rPr>
              <a:t> :</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rPr>
              <a:t>Un </a:t>
            </a:r>
            <a:r>
              <a:rPr lang="fr-FR" sz="1400" b="1" dirty="0">
                <a:latin typeface="Roboto" panose="02000000000000000000" pitchFamily="2" charset="0"/>
                <a:ea typeface="Roboto" panose="02000000000000000000" pitchFamily="2" charset="0"/>
              </a:rPr>
              <a:t>important facteur de structuration du secteur </a:t>
            </a:r>
            <a:r>
              <a:rPr lang="fr-FR" sz="1400" dirty="0">
                <a:latin typeface="Roboto" panose="02000000000000000000" pitchFamily="2" charset="0"/>
                <a:ea typeface="Roboto" panose="02000000000000000000" pitchFamily="2" charset="0"/>
              </a:rPr>
              <a:t>et une mission assurée de longue date en région</a:t>
            </a:r>
          </a:p>
          <a:p>
            <a:pPr marL="742950" lvl="1" indent="-285750" algn="just">
              <a:buFont typeface="Arial" panose="020B0604020202020204" pitchFamily="34" charset="0"/>
              <a:buChar char="•"/>
            </a:pPr>
            <a:endParaRPr lang="fr-FR" sz="1400" dirty="0">
              <a:latin typeface="Roboto" panose="02000000000000000000" pitchFamily="2" charset="0"/>
              <a:ea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rPr>
              <a:t>Un </a:t>
            </a:r>
            <a:r>
              <a:rPr lang="fr-FR" sz="1400" b="1" dirty="0">
                <a:latin typeface="Roboto" panose="02000000000000000000" pitchFamily="2" charset="0"/>
                <a:ea typeface="Roboto" panose="02000000000000000000" pitchFamily="2" charset="0"/>
              </a:rPr>
              <a:t>rôle prospectif  </a:t>
            </a:r>
            <a:r>
              <a:rPr lang="fr-FR" sz="1400" dirty="0">
                <a:latin typeface="Roboto" panose="02000000000000000000" pitchFamily="2" charset="0"/>
                <a:ea typeface="Roboto" panose="02000000000000000000" pitchFamily="2" charset="0"/>
              </a:rPr>
              <a:t>(identifier les enjeux du secteur à plus ou moins long terme) et </a:t>
            </a:r>
            <a:r>
              <a:rPr lang="fr-FR" sz="1400" b="1" dirty="0">
                <a:latin typeface="Roboto" panose="02000000000000000000" pitchFamily="2" charset="0"/>
                <a:ea typeface="Roboto" panose="02000000000000000000" pitchFamily="2" charset="0"/>
              </a:rPr>
              <a:t>une double visée principale </a:t>
            </a:r>
            <a:r>
              <a:rPr lang="fr-FR" sz="1400" dirty="0">
                <a:latin typeface="Roboto" panose="02000000000000000000" pitchFamily="2" charset="0"/>
                <a:ea typeface="Roboto" panose="02000000000000000000" pitchFamily="2" charset="0"/>
              </a:rPr>
              <a:t>: favoriser la montée en compétences des </a:t>
            </a:r>
            <a:r>
              <a:rPr lang="fr-FR" sz="1400" dirty="0" err="1">
                <a:latin typeface="Roboto" panose="02000000000000000000" pitchFamily="2" charset="0"/>
                <a:ea typeface="Roboto" panose="02000000000000000000" pitchFamily="2" charset="0"/>
              </a:rPr>
              <a:t>acteur.rice.s</a:t>
            </a:r>
            <a:r>
              <a:rPr lang="fr-FR" sz="1400" dirty="0">
                <a:latin typeface="Roboto" panose="02000000000000000000" pitchFamily="2" charset="0"/>
                <a:ea typeface="Roboto" panose="02000000000000000000" pitchFamily="2" charset="0"/>
              </a:rPr>
              <a:t>, participer à la co-construction des politiques publiques</a:t>
            </a:r>
          </a:p>
          <a:p>
            <a:pPr marL="742950" lvl="1" indent="-285750" algn="just">
              <a:buFont typeface="Arial" panose="020B0604020202020204" pitchFamily="34" charset="0"/>
              <a:buChar char="•"/>
            </a:pPr>
            <a:endParaRPr lang="fr-FR" sz="1400" dirty="0">
              <a:latin typeface="Roboto" panose="02000000000000000000" pitchFamily="2" charset="0"/>
              <a:ea typeface="Roboto" panose="02000000000000000000" pitchFamily="2" charset="0"/>
            </a:endParaRPr>
          </a:p>
          <a:p>
            <a:pPr marL="742950" lvl="1" indent="-285750" algn="just">
              <a:buFont typeface="Arial" panose="020B0604020202020204" pitchFamily="34" charset="0"/>
              <a:buChar char="•"/>
            </a:pPr>
            <a:r>
              <a:rPr lang="fr-FR" sz="1400" b="1" dirty="0">
                <a:latin typeface="Roboto" panose="02000000000000000000" pitchFamily="2" charset="0"/>
                <a:ea typeface="Roboto" panose="02000000000000000000" pitchFamily="2" charset="0"/>
              </a:rPr>
              <a:t>Une traduction méthodologique </a:t>
            </a:r>
            <a:r>
              <a:rPr lang="fr-FR" sz="1400" dirty="0">
                <a:latin typeface="Roboto" panose="02000000000000000000" pitchFamily="2" charset="0"/>
                <a:ea typeface="Roboto" panose="02000000000000000000" pitchFamily="2" charset="0"/>
              </a:rPr>
              <a:t>: </a:t>
            </a:r>
            <a:r>
              <a:rPr lang="fr-FR" sz="1400" b="1" dirty="0">
                <a:latin typeface="Roboto" panose="02000000000000000000" pitchFamily="2" charset="0"/>
                <a:ea typeface="Roboto" panose="02000000000000000000" pitchFamily="2" charset="0"/>
              </a:rPr>
              <a:t>l’ « OPP », pour Observation participative et partagée</a:t>
            </a:r>
          </a:p>
          <a:p>
            <a:pPr marL="1200150" lvl="2" indent="-285750" algn="just">
              <a:buFont typeface="Wingdings" panose="05000000000000000000" pitchFamily="2" charset="2"/>
              <a:buChar char="§"/>
            </a:pPr>
            <a:r>
              <a:rPr lang="fr-FR" sz="1400" dirty="0">
                <a:latin typeface="Roboto" panose="02000000000000000000" pitchFamily="2" charset="0"/>
                <a:ea typeface="Roboto" panose="02000000000000000000" pitchFamily="2" charset="0"/>
              </a:rPr>
              <a:t>En pratique, différents organes de concertation (« GT », Copil, etc.) et l’usage d’un logiciel d’enquête en ligne (</a:t>
            </a:r>
            <a:r>
              <a:rPr lang="fr-FR" sz="1400" dirty="0" err="1">
                <a:latin typeface="Roboto" panose="02000000000000000000" pitchFamily="2" charset="0"/>
                <a:ea typeface="Roboto" panose="02000000000000000000" pitchFamily="2" charset="0"/>
              </a:rPr>
              <a:t>Gimic</a:t>
            </a:r>
            <a:r>
              <a:rPr lang="fr-FR" sz="1400" dirty="0">
                <a:latin typeface="Roboto" panose="02000000000000000000" pitchFamily="2" charset="0"/>
                <a:ea typeface="Roboto" panose="02000000000000000000" pitchFamily="2" charset="0"/>
              </a:rPr>
              <a:t>)</a:t>
            </a:r>
          </a:p>
          <a:p>
            <a:pPr marL="1200150" lvl="2" indent="-285750" algn="just">
              <a:buFont typeface="Wingdings" panose="05000000000000000000" pitchFamily="2" charset="2"/>
              <a:buChar char="§"/>
            </a:pPr>
            <a:r>
              <a:rPr lang="fr-FR" sz="1400" dirty="0">
                <a:latin typeface="Roboto" panose="02000000000000000000" pitchFamily="2" charset="0"/>
                <a:ea typeface="Roboto" panose="02000000000000000000" pitchFamily="2" charset="0"/>
              </a:rPr>
              <a:t>Le rôle du Copil dans ce cadre : échanger ensemble et impliquer nos partenaires publics dans la mise en lumière de problématiques et d’enjeux structurants pour notre filière, travailler aussi à des pistes et des préconisations pour </a:t>
            </a:r>
            <a:r>
              <a:rPr lang="fr-FR" sz="1400" dirty="0" err="1">
                <a:latin typeface="Roboto" panose="02000000000000000000" pitchFamily="2" charset="0"/>
                <a:ea typeface="Roboto" panose="02000000000000000000" pitchFamily="2" charset="0"/>
              </a:rPr>
              <a:t>co-construire</a:t>
            </a:r>
            <a:r>
              <a:rPr lang="fr-FR" sz="1400" dirty="0">
                <a:latin typeface="Roboto" panose="02000000000000000000" pitchFamily="2" charset="0"/>
                <a:ea typeface="Roboto" panose="02000000000000000000" pitchFamily="2" charset="0"/>
              </a:rPr>
              <a:t> les outils et les politiques de demain…</a:t>
            </a:r>
          </a:p>
        </p:txBody>
      </p:sp>
    </p:spTree>
    <p:extLst>
      <p:ext uri="{BB962C8B-B14F-4D97-AF65-F5344CB8AC3E}">
        <p14:creationId xmlns:p14="http://schemas.microsoft.com/office/powerpoint/2010/main" val="2642770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200329"/>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Panoramas 2020-2021 des adhérents de Haute Fidélité</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1551563"/>
            <a:ext cx="8825345" cy="3754874"/>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Intérêt et objectifs</a:t>
            </a:r>
          </a:p>
          <a:p>
            <a:pPr algn="just"/>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Enquête annuelle qui vise à </a:t>
            </a:r>
            <a:r>
              <a:rPr lang="fr-FR" sz="1400" b="1" dirty="0">
                <a:latin typeface="Roboto" panose="02000000000000000000" pitchFamily="2" charset="0"/>
                <a:ea typeface="Roboto" panose="02000000000000000000" pitchFamily="2" charset="0"/>
              </a:rPr>
              <a:t>dresser une photographie des adhérents du pôle </a:t>
            </a:r>
            <a:r>
              <a:rPr lang="fr-FR" sz="1400" dirty="0">
                <a:latin typeface="Roboto" panose="02000000000000000000" pitchFamily="2" charset="0"/>
                <a:ea typeface="Roboto" panose="02000000000000000000" pitchFamily="2" charset="0"/>
              </a:rPr>
              <a:t>à partir de leurs données socio-économiques (activités, RH/emploi et budget)</a:t>
            </a:r>
          </a:p>
          <a:p>
            <a:pPr algn="just"/>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Plusieurs objectifs</a:t>
            </a:r>
            <a:r>
              <a:rPr lang="fr-FR" sz="1400" dirty="0">
                <a:latin typeface="Roboto" panose="02000000000000000000" pitchFamily="2" charset="0"/>
                <a:ea typeface="Roboto" panose="02000000000000000000" pitchFamily="2" charset="0"/>
              </a:rPr>
              <a:t>, en particulier :</a:t>
            </a:r>
          </a:p>
          <a:p>
            <a:pPr marL="742950" lvl="1" indent="-285750" algn="just">
              <a:buFont typeface="Arial" panose="020B0604020202020204" pitchFamily="34" charset="0"/>
              <a:buChar char="•"/>
            </a:pPr>
            <a:r>
              <a:rPr lang="fr-FR" sz="1400" b="1" dirty="0">
                <a:latin typeface="Roboto" panose="02000000000000000000" pitchFamily="2" charset="0"/>
                <a:ea typeface="Roboto" panose="02000000000000000000" pitchFamily="2" charset="0"/>
              </a:rPr>
              <a:t>Approfondir notre connaissance commune de la filière régionale </a:t>
            </a:r>
            <a:r>
              <a:rPr lang="fr-FR" sz="1400" dirty="0">
                <a:latin typeface="Roboto" panose="02000000000000000000" pitchFamily="2" charset="0"/>
                <a:ea typeface="Roboto" panose="02000000000000000000" pitchFamily="2" charset="0"/>
              </a:rPr>
              <a:t>au travers des structures adhérentes du pôle, de plus en plus nombreuses et variées, et </a:t>
            </a:r>
            <a:r>
              <a:rPr lang="fr-FR" sz="1400" b="1" dirty="0">
                <a:latin typeface="Roboto" panose="02000000000000000000" pitchFamily="2" charset="0"/>
                <a:ea typeface="Roboto" panose="02000000000000000000" pitchFamily="2" charset="0"/>
              </a:rPr>
              <a:t>apporter un autre éclairage territorial </a:t>
            </a:r>
            <a:r>
              <a:rPr lang="fr-FR" sz="1400" dirty="0">
                <a:latin typeface="Roboto" panose="02000000000000000000" pitchFamily="2" charset="0"/>
                <a:ea typeface="Roboto" panose="02000000000000000000" pitchFamily="2" charset="0"/>
              </a:rPr>
              <a:t>que le CNM et la DRAC ne produisent pas ou peu</a:t>
            </a:r>
          </a:p>
          <a:p>
            <a:pPr marL="742950" lvl="1" indent="-285750" algn="just">
              <a:buFont typeface="Arial" panose="020B0604020202020204" pitchFamily="34" charset="0"/>
              <a:buChar char="•"/>
            </a:pPr>
            <a:r>
              <a:rPr lang="fr-FR" sz="1400" b="1" dirty="0">
                <a:latin typeface="Roboto" panose="02000000000000000000" pitchFamily="2" charset="0"/>
                <a:ea typeface="Roboto" panose="02000000000000000000" pitchFamily="2" charset="0"/>
              </a:rPr>
              <a:t>Mieux évaluer et comparer les situations</a:t>
            </a:r>
            <a:r>
              <a:rPr lang="fr-FR" sz="1400" dirty="0">
                <a:latin typeface="Roboto" panose="02000000000000000000" pitchFamily="2" charset="0"/>
                <a:ea typeface="Roboto" panose="02000000000000000000" pitchFamily="2" charset="0"/>
              </a:rPr>
              <a:t>, identifier les </a:t>
            </a:r>
            <a:r>
              <a:rPr lang="fr-FR" sz="1400" b="1" dirty="0">
                <a:latin typeface="Roboto" panose="02000000000000000000" pitchFamily="2" charset="0"/>
                <a:ea typeface="Roboto" panose="02000000000000000000" pitchFamily="2" charset="0"/>
              </a:rPr>
              <a:t>besoins et écueils </a:t>
            </a:r>
            <a:r>
              <a:rPr lang="fr-FR" sz="1400" dirty="0">
                <a:latin typeface="Roboto" panose="02000000000000000000" pitchFamily="2" charset="0"/>
                <a:ea typeface="Roboto" panose="02000000000000000000" pitchFamily="2" charset="0"/>
              </a:rPr>
              <a:t>rencontrés dans leur activité, </a:t>
            </a:r>
            <a:r>
              <a:rPr lang="fr-FR" sz="1400" b="1" dirty="0">
                <a:latin typeface="Roboto" panose="02000000000000000000" pitchFamily="2" charset="0"/>
                <a:ea typeface="Roboto" panose="02000000000000000000" pitchFamily="2" charset="0"/>
              </a:rPr>
              <a:t>dégager des axes de travail et de mutualisation </a:t>
            </a:r>
            <a:r>
              <a:rPr lang="fr-FR" sz="1400" dirty="0">
                <a:latin typeface="Roboto" panose="02000000000000000000" pitchFamily="2" charset="0"/>
                <a:ea typeface="Roboto" panose="02000000000000000000" pitchFamily="2" charset="0"/>
              </a:rPr>
              <a:t>possibles</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Un enjeu : capitaliser des données d’une année sur l’autre </a:t>
            </a:r>
            <a:r>
              <a:rPr lang="fr-FR" sz="1400" dirty="0">
                <a:latin typeface="Roboto" panose="02000000000000000000" pitchFamily="2" charset="0"/>
                <a:ea typeface="Roboto" panose="02000000000000000000" pitchFamily="2" charset="0"/>
              </a:rPr>
              <a:t>pour réaliser une photographie du secteur sur le temps long, pour </a:t>
            </a:r>
            <a:r>
              <a:rPr lang="fr-FR" sz="1400" b="1" dirty="0">
                <a:latin typeface="Roboto" panose="02000000000000000000" pitchFamily="2" charset="0"/>
                <a:ea typeface="Roboto" panose="02000000000000000000" pitchFamily="2" charset="0"/>
              </a:rPr>
              <a:t>donner à voir ses évolutions, sa structuration, ses forces et faiblesses</a:t>
            </a:r>
            <a:r>
              <a:rPr lang="fr-FR" sz="1400" dirty="0">
                <a:latin typeface="Roboto" panose="02000000000000000000" pitchFamily="2" charset="0"/>
                <a:ea typeface="Roboto" panose="02000000000000000000" pitchFamily="2" charset="0"/>
              </a:rPr>
              <a:t>…</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Nous réalisons actuellement l’analyse des données 2021 de nos adhérents, qui fait suite à deux Panoramas réalisés à partir de leurs exercices 2019 et 2020.</a:t>
            </a:r>
          </a:p>
        </p:txBody>
      </p:sp>
    </p:spTree>
    <p:extLst>
      <p:ext uri="{BB962C8B-B14F-4D97-AF65-F5344CB8AC3E}">
        <p14:creationId xmlns:p14="http://schemas.microsoft.com/office/powerpoint/2010/main" val="77334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8D21A504-C4EB-E14B-2B9D-60B5A319E472}"/>
              </a:ext>
            </a:extLst>
          </p:cNvPr>
          <p:cNvGrpSpPr/>
          <p:nvPr/>
        </p:nvGrpSpPr>
        <p:grpSpPr>
          <a:xfrm>
            <a:off x="0" y="-1"/>
            <a:ext cx="9144000" cy="721896"/>
            <a:chOff x="0" y="-1"/>
            <a:chExt cx="9144000" cy="2188572"/>
          </a:xfrm>
        </p:grpSpPr>
        <p:pic>
          <p:nvPicPr>
            <p:cNvPr id="3" name="Image 2">
              <a:extLst>
                <a:ext uri="{FF2B5EF4-FFF2-40B4-BE49-F238E27FC236}">
                  <a16:creationId xmlns:a16="http://schemas.microsoft.com/office/drawing/2014/main" id="{20EAB9A7-6CA4-D42B-E2B6-E23A788BDD98}"/>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4" name="Image 3">
              <a:extLst>
                <a:ext uri="{FF2B5EF4-FFF2-40B4-BE49-F238E27FC236}">
                  <a16:creationId xmlns:a16="http://schemas.microsoft.com/office/drawing/2014/main" id="{4CB31E99-8AFA-0F4F-EC05-400B1B347908}"/>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5" name="Image 4">
              <a:extLst>
                <a:ext uri="{FF2B5EF4-FFF2-40B4-BE49-F238E27FC236}">
                  <a16:creationId xmlns:a16="http://schemas.microsoft.com/office/drawing/2014/main" id="{AC096CBB-84E4-FBEB-4CB2-E3778FF75BB5}"/>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6" name="Groupe 5">
            <a:extLst>
              <a:ext uri="{FF2B5EF4-FFF2-40B4-BE49-F238E27FC236}">
                <a16:creationId xmlns:a16="http://schemas.microsoft.com/office/drawing/2014/main" id="{635F0A80-AD02-7563-28E4-9354769AE62F}"/>
              </a:ext>
            </a:extLst>
          </p:cNvPr>
          <p:cNvGrpSpPr/>
          <p:nvPr/>
        </p:nvGrpSpPr>
        <p:grpSpPr>
          <a:xfrm rot="10800000">
            <a:off x="0" y="6288504"/>
            <a:ext cx="9144000" cy="569495"/>
            <a:chOff x="0" y="-1"/>
            <a:chExt cx="9144000" cy="2188572"/>
          </a:xfrm>
        </p:grpSpPr>
        <p:pic>
          <p:nvPicPr>
            <p:cNvPr id="7" name="Image 6">
              <a:extLst>
                <a:ext uri="{FF2B5EF4-FFF2-40B4-BE49-F238E27FC236}">
                  <a16:creationId xmlns:a16="http://schemas.microsoft.com/office/drawing/2014/main" id="{0DF2F15F-ED81-AFDE-12D1-6D4D575299A8}"/>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8FA7BFE3-5903-3773-66A3-99FAD84D1189}"/>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F5061C8A-FA67-3768-3192-9333FD629350}"/>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0" name="ZoneTexte 9">
            <a:extLst>
              <a:ext uri="{FF2B5EF4-FFF2-40B4-BE49-F238E27FC236}">
                <a16:creationId xmlns:a16="http://schemas.microsoft.com/office/drawing/2014/main" id="{03FDCBFF-AB11-7190-6231-90B3FE49E8ED}"/>
              </a:ext>
            </a:extLst>
          </p:cNvPr>
          <p:cNvSpPr txBox="1"/>
          <p:nvPr/>
        </p:nvSpPr>
        <p:spPr>
          <a:xfrm>
            <a:off x="268941" y="1094284"/>
            <a:ext cx="8606118" cy="369332"/>
          </a:xfrm>
          <a:prstGeom prst="rect">
            <a:avLst/>
          </a:prstGeom>
          <a:noFill/>
        </p:spPr>
        <p:txBody>
          <a:bodyPr wrap="square" rtlCol="0">
            <a:spAutoFit/>
          </a:bodyPr>
          <a:lstStyle/>
          <a:p>
            <a:pPr algn="ctr"/>
            <a:endParaRPr lang="fr-FR" dirty="0">
              <a:latin typeface="Bariol Regular" panose="02000506040000020003" pitchFamily="2" charset="0"/>
            </a:endParaRPr>
          </a:p>
        </p:txBody>
      </p:sp>
      <p:sp>
        <p:nvSpPr>
          <p:cNvPr id="12" name="ZoneTexte 11">
            <a:extLst>
              <a:ext uri="{FF2B5EF4-FFF2-40B4-BE49-F238E27FC236}">
                <a16:creationId xmlns:a16="http://schemas.microsoft.com/office/drawing/2014/main" id="{838CFC8E-FB3D-175B-70D8-6C0715D2748A}"/>
              </a:ext>
            </a:extLst>
          </p:cNvPr>
          <p:cNvSpPr txBox="1"/>
          <p:nvPr/>
        </p:nvSpPr>
        <p:spPr>
          <a:xfrm>
            <a:off x="377048" y="864742"/>
            <a:ext cx="3834063" cy="2923877"/>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Un pôle caractérisé par sa diversité…</a:t>
            </a:r>
          </a:p>
          <a:p>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8 grands types de structures représentées (festivals, radios, etc.)</a:t>
            </a: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45 % des adhérents interviennent dans d’autres domaines que les musiques actuelles (danse, arts plastiques, etc.)</a:t>
            </a: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Une pluriactivité marquée et une grande diversité d’esthétiques musicales défendues</a:t>
            </a: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Des modèles économiques et RH variés (cf. </a:t>
            </a:r>
            <a:r>
              <a:rPr lang="fr-FR" sz="1400" i="1" dirty="0">
                <a:latin typeface="Roboto" panose="02000000000000000000" pitchFamily="2" charset="0"/>
                <a:ea typeface="Roboto" panose="02000000000000000000" pitchFamily="2" charset="0"/>
              </a:rPr>
              <a:t>infra</a:t>
            </a:r>
            <a:r>
              <a:rPr lang="fr-FR" sz="1400" dirty="0">
                <a:latin typeface="Roboto" panose="02000000000000000000" pitchFamily="2" charset="0"/>
                <a:ea typeface="Roboto" panose="02000000000000000000" pitchFamily="2" charset="0"/>
              </a:rPr>
              <a:t>)…</a:t>
            </a:r>
          </a:p>
          <a:p>
            <a:endParaRPr lang="fr-FR" sz="1400" dirty="0"/>
          </a:p>
        </p:txBody>
      </p:sp>
      <p:sp>
        <p:nvSpPr>
          <p:cNvPr id="13" name="ZoneTexte 12">
            <a:extLst>
              <a:ext uri="{FF2B5EF4-FFF2-40B4-BE49-F238E27FC236}">
                <a16:creationId xmlns:a16="http://schemas.microsoft.com/office/drawing/2014/main" id="{BA6631EC-8338-598D-495A-DA5BCF586876}"/>
              </a:ext>
            </a:extLst>
          </p:cNvPr>
          <p:cNvSpPr txBox="1"/>
          <p:nvPr/>
        </p:nvSpPr>
        <p:spPr>
          <a:xfrm>
            <a:off x="373097" y="3787291"/>
            <a:ext cx="3834063" cy="2923877"/>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Des grandes tendances…</a:t>
            </a:r>
          </a:p>
          <a:p>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Des adhérents qui sont </a:t>
            </a:r>
            <a:r>
              <a:rPr lang="fr-FR" sz="1400" b="1" dirty="0">
                <a:latin typeface="Roboto" panose="02000000000000000000" pitchFamily="2" charset="0"/>
                <a:ea typeface="Roboto" panose="02000000000000000000" pitchFamily="2" charset="0"/>
              </a:rPr>
              <a:t>à 73 % des associations </a:t>
            </a:r>
            <a:r>
              <a:rPr lang="fr-FR" sz="1400" dirty="0">
                <a:latin typeface="Roboto" panose="02000000000000000000" pitchFamily="2" charset="0"/>
                <a:ea typeface="Roboto" panose="02000000000000000000" pitchFamily="2" charset="0"/>
              </a:rPr>
              <a:t>(et 16 % de structures publiques, 11 % de stés commerciales)</a:t>
            </a: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Une majorité de structures autour du « live » </a:t>
            </a:r>
            <a:r>
              <a:rPr lang="fr-FR" sz="1400" dirty="0">
                <a:latin typeface="Roboto" panose="02000000000000000000" pitchFamily="2" charset="0"/>
                <a:ea typeface="Roboto" panose="02000000000000000000" pitchFamily="2" charset="0"/>
              </a:rPr>
              <a:t>(près de 2/3 des adhérents sont des lieux de diffusion, des festivals ou des producteurs de spectacles, tourneurs et organisateurs sans lieu fixe)</a:t>
            </a: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La moitié des adhérents sont implantés dans le Nord </a:t>
            </a:r>
            <a:r>
              <a:rPr lang="fr-FR" sz="1400" dirty="0">
                <a:latin typeface="Roboto" panose="02000000000000000000" pitchFamily="2" charset="0"/>
                <a:ea typeface="Roboto" panose="02000000000000000000" pitchFamily="2" charset="0"/>
              </a:rPr>
              <a:t>(41 % sur la MEL) et les 2/3 en zones urbaines</a:t>
            </a:r>
          </a:p>
        </p:txBody>
      </p:sp>
      <p:cxnSp>
        <p:nvCxnSpPr>
          <p:cNvPr id="15" name="Connecteur droit 14">
            <a:extLst>
              <a:ext uri="{FF2B5EF4-FFF2-40B4-BE49-F238E27FC236}">
                <a16:creationId xmlns:a16="http://schemas.microsoft.com/office/drawing/2014/main" id="{4BAA02EE-FFE8-AA5A-50AE-CCBE7009B0E1}"/>
              </a:ext>
            </a:extLst>
          </p:cNvPr>
          <p:cNvCxnSpPr>
            <a:cxnSpLocks/>
          </p:cNvCxnSpPr>
          <p:nvPr/>
        </p:nvCxnSpPr>
        <p:spPr>
          <a:xfrm>
            <a:off x="4540034" y="816456"/>
            <a:ext cx="63932" cy="5756796"/>
          </a:xfrm>
          <a:prstGeom prst="line">
            <a:avLst/>
          </a:prstGeom>
        </p:spPr>
        <p:style>
          <a:lnRef idx="1">
            <a:schemeClr val="dk1"/>
          </a:lnRef>
          <a:fillRef idx="0">
            <a:schemeClr val="dk1"/>
          </a:fillRef>
          <a:effectRef idx="0">
            <a:schemeClr val="dk1"/>
          </a:effectRef>
          <a:fontRef idx="minor">
            <a:schemeClr val="tx1"/>
          </a:fontRef>
        </p:style>
      </p:cxnSp>
      <p:sp>
        <p:nvSpPr>
          <p:cNvPr id="22" name="ZoneTexte 21">
            <a:extLst>
              <a:ext uri="{FF2B5EF4-FFF2-40B4-BE49-F238E27FC236}">
                <a16:creationId xmlns:a16="http://schemas.microsoft.com/office/drawing/2014/main" id="{7818D415-E88C-D612-2037-50042F06D640}"/>
              </a:ext>
            </a:extLst>
          </p:cNvPr>
          <p:cNvSpPr txBox="1"/>
          <p:nvPr/>
        </p:nvSpPr>
        <p:spPr>
          <a:xfrm>
            <a:off x="4903162" y="1939970"/>
            <a:ext cx="3863790" cy="2978059"/>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L’emploi au sein du pôle en 2020</a:t>
            </a:r>
          </a:p>
          <a:p>
            <a:endParaRPr lang="fr-FR" sz="1400" u="sng" dirty="0">
              <a:latin typeface="Roboto" panose="02000000000000000000" pitchFamily="2" charset="0"/>
              <a:ea typeface="Roboto" panose="02000000000000000000" pitchFamily="2" charset="0"/>
            </a:endParaRPr>
          </a:p>
          <a:p>
            <a:r>
              <a:rPr lang="fr-FR" sz="1400" b="1" dirty="0">
                <a:latin typeface="Roboto" panose="02000000000000000000" pitchFamily="2" charset="0"/>
                <a:ea typeface="Roboto" panose="02000000000000000000" pitchFamily="2" charset="0"/>
              </a:rPr>
              <a:t>89 % des adhérents sont employeurs</a:t>
            </a:r>
            <a:r>
              <a:rPr lang="fr-FR" sz="1400" dirty="0">
                <a:latin typeface="Roboto" panose="02000000000000000000" pitchFamily="2" charset="0"/>
                <a:ea typeface="Roboto" panose="02000000000000000000" pitchFamily="2" charset="0"/>
              </a:rPr>
              <a:t>,</a:t>
            </a:r>
          </a:p>
          <a:p>
            <a:endParaRPr lang="fr-FR" dirty="0">
              <a:latin typeface="Calibri" panose="020F0502020204030204" pitchFamily="34" charset="0"/>
              <a:ea typeface="Roboto" panose="02000000000000000000" pitchFamily="2"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r>
              <a:rPr lang="fr-FR" sz="1400" dirty="0">
                <a:effectLst/>
                <a:latin typeface="Roboto" panose="02000000000000000000" pitchFamily="2" charset="0"/>
                <a:ea typeface="Roboto" panose="02000000000000000000" pitchFamily="2" charset="0"/>
                <a:cs typeface="Times New Roman" panose="02020603050405020304" pitchFamily="18" charset="0"/>
              </a:rPr>
              <a:t>Dont </a:t>
            </a:r>
            <a:r>
              <a:rPr lang="fr-FR" sz="1400" b="1" dirty="0">
                <a:effectLst/>
                <a:latin typeface="Roboto" panose="02000000000000000000" pitchFamily="2" charset="0"/>
                <a:ea typeface="Roboto" panose="02000000000000000000" pitchFamily="2" charset="0"/>
                <a:cs typeface="Times New Roman" panose="02020603050405020304" pitchFamily="18" charset="0"/>
              </a:rPr>
              <a:t>la moitié environ emploient </a:t>
            </a:r>
            <a:r>
              <a:rPr lang="fr-FR" sz="1400" b="1" u="sng" dirty="0">
                <a:effectLst/>
                <a:latin typeface="Roboto" panose="02000000000000000000" pitchFamily="2" charset="0"/>
                <a:ea typeface="Roboto" panose="02000000000000000000" pitchFamily="2" charset="0"/>
                <a:cs typeface="Times New Roman" panose="02020603050405020304" pitchFamily="18" charset="0"/>
              </a:rPr>
              <a:t>à la fois</a:t>
            </a:r>
            <a:r>
              <a:rPr lang="fr-FR" sz="1400" b="1" dirty="0">
                <a:effectLst/>
                <a:latin typeface="Roboto" panose="02000000000000000000" pitchFamily="2" charset="0"/>
                <a:ea typeface="Roboto" panose="02000000000000000000" pitchFamily="2" charset="0"/>
                <a:cs typeface="Times New Roman" panose="02020603050405020304" pitchFamily="18" charset="0"/>
              </a:rPr>
              <a:t> du personnel permanent et temporaire </a:t>
            </a:r>
            <a:r>
              <a:rPr lang="fr-FR" sz="1400" dirty="0">
                <a:effectLst/>
                <a:latin typeface="Roboto" panose="02000000000000000000" pitchFamily="2" charset="0"/>
                <a:ea typeface="Roboto" panose="02000000000000000000" pitchFamily="2" charset="0"/>
                <a:cs typeface="Times New Roman" panose="02020603050405020304" pitchFamily="18" charset="0"/>
              </a:rPr>
              <a:t>(une majorité de salles de concerts, plusieurs tourneurs, quelques festivals, des structures de formation et de management, un éditeur musical et une radio)</a:t>
            </a:r>
          </a:p>
          <a:p>
            <a:endParaRPr lang="fr-FR" sz="1400" dirty="0">
              <a:latin typeface="Roboto" panose="02000000000000000000" pitchFamily="2" charset="0"/>
              <a:ea typeface="Roboto" panose="02000000000000000000" pitchFamily="2" charset="0"/>
            </a:endParaRPr>
          </a:p>
        </p:txBody>
      </p:sp>
      <p:sp>
        <p:nvSpPr>
          <p:cNvPr id="14" name="ZoneTexte 13">
            <a:extLst>
              <a:ext uri="{FF2B5EF4-FFF2-40B4-BE49-F238E27FC236}">
                <a16:creationId xmlns:a16="http://schemas.microsoft.com/office/drawing/2014/main" id="{CE13BAB7-2608-051D-C10A-64DCFAD13089}"/>
              </a:ext>
            </a:extLst>
          </p:cNvPr>
          <p:cNvSpPr txBox="1"/>
          <p:nvPr/>
        </p:nvSpPr>
        <p:spPr>
          <a:xfrm>
            <a:off x="1488141" y="239790"/>
            <a:ext cx="6234545" cy="892552"/>
          </a:xfrm>
          <a:prstGeom prst="rect">
            <a:avLst/>
          </a:prstGeom>
          <a:noFill/>
        </p:spPr>
        <p:txBody>
          <a:bodyPr wrap="square" rtlCol="0">
            <a:spAutoFit/>
          </a:bodyPr>
          <a:lstStyle/>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Panoramas 2020-2021 des adhérents de Haute Fidélité</a:t>
            </a:r>
          </a:p>
          <a:p>
            <a:pPr algn="ctr"/>
            <a:r>
              <a:rPr lang="fr-FR" sz="1600" i="1" dirty="0">
                <a:latin typeface="Roboto Light" panose="02000000000000000000" pitchFamily="2" charset="0"/>
                <a:ea typeface="Roboto Light" panose="02000000000000000000" pitchFamily="2" charset="0"/>
                <a:cs typeface="Roboto Light" panose="02000000000000000000" pitchFamily="2" charset="0"/>
              </a:rPr>
              <a:t>Quelques données clefs en 2020</a:t>
            </a:r>
          </a:p>
          <a:p>
            <a:endParaRPr lang="fr-FR" dirty="0"/>
          </a:p>
        </p:txBody>
      </p:sp>
    </p:spTree>
    <p:extLst>
      <p:ext uri="{BB962C8B-B14F-4D97-AF65-F5344CB8AC3E}">
        <p14:creationId xmlns:p14="http://schemas.microsoft.com/office/powerpoint/2010/main" val="29738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EDF127D7-F843-D7E9-3298-4C7B20C1F0AC}"/>
              </a:ext>
            </a:extLst>
          </p:cNvPr>
          <p:cNvGrpSpPr/>
          <p:nvPr/>
        </p:nvGrpSpPr>
        <p:grpSpPr>
          <a:xfrm>
            <a:off x="0" y="-1"/>
            <a:ext cx="9144000" cy="753979"/>
            <a:chOff x="0" y="-1"/>
            <a:chExt cx="9144000" cy="2188572"/>
          </a:xfrm>
        </p:grpSpPr>
        <p:pic>
          <p:nvPicPr>
            <p:cNvPr id="3" name="Image 2">
              <a:extLst>
                <a:ext uri="{FF2B5EF4-FFF2-40B4-BE49-F238E27FC236}">
                  <a16:creationId xmlns:a16="http://schemas.microsoft.com/office/drawing/2014/main" id="{35839D2B-D6A5-4C1D-190E-E03E60C8E68B}"/>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4" name="Image 3">
              <a:extLst>
                <a:ext uri="{FF2B5EF4-FFF2-40B4-BE49-F238E27FC236}">
                  <a16:creationId xmlns:a16="http://schemas.microsoft.com/office/drawing/2014/main" id="{96E798B6-D90D-53EC-5A5F-409893FEEB6C}"/>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5" name="Image 4">
              <a:extLst>
                <a:ext uri="{FF2B5EF4-FFF2-40B4-BE49-F238E27FC236}">
                  <a16:creationId xmlns:a16="http://schemas.microsoft.com/office/drawing/2014/main" id="{4D5D95AE-3BAE-670A-4804-228F9A4F1E8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6" name="Groupe 5">
            <a:extLst>
              <a:ext uri="{FF2B5EF4-FFF2-40B4-BE49-F238E27FC236}">
                <a16:creationId xmlns:a16="http://schemas.microsoft.com/office/drawing/2014/main" id="{AD750012-4EBD-014F-D909-B33BA649DCF2}"/>
              </a:ext>
            </a:extLst>
          </p:cNvPr>
          <p:cNvGrpSpPr/>
          <p:nvPr/>
        </p:nvGrpSpPr>
        <p:grpSpPr>
          <a:xfrm rot="10800000">
            <a:off x="0" y="5951620"/>
            <a:ext cx="9144000" cy="906379"/>
            <a:chOff x="0" y="-1"/>
            <a:chExt cx="9144000" cy="2188572"/>
          </a:xfrm>
        </p:grpSpPr>
        <p:pic>
          <p:nvPicPr>
            <p:cNvPr id="7" name="Image 6">
              <a:extLst>
                <a:ext uri="{FF2B5EF4-FFF2-40B4-BE49-F238E27FC236}">
                  <a16:creationId xmlns:a16="http://schemas.microsoft.com/office/drawing/2014/main" id="{3022E97A-7941-2F7D-7AEA-82CEBEF91D71}"/>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A65D19A0-B80D-9CAB-9093-DA39498599E2}"/>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C30AE6F7-E5B1-0273-C20C-7749068F9AE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0" name="ZoneTexte 9">
            <a:extLst>
              <a:ext uri="{FF2B5EF4-FFF2-40B4-BE49-F238E27FC236}">
                <a16:creationId xmlns:a16="http://schemas.microsoft.com/office/drawing/2014/main" id="{34B82D31-7A04-B0E0-D5C8-AE12F63696D9}"/>
              </a:ext>
            </a:extLst>
          </p:cNvPr>
          <p:cNvSpPr txBox="1"/>
          <p:nvPr/>
        </p:nvSpPr>
        <p:spPr>
          <a:xfrm>
            <a:off x="215832" y="652715"/>
            <a:ext cx="3306772" cy="584775"/>
          </a:xfrm>
          <a:prstGeom prst="rect">
            <a:avLst/>
          </a:prstGeom>
          <a:noFill/>
        </p:spPr>
        <p:txBody>
          <a:bodyPr wrap="square" rtlCol="0">
            <a:spAutoFit/>
          </a:bodyPr>
          <a:lstStyle/>
          <a:p>
            <a:pPr algn="ctr"/>
            <a:r>
              <a:rPr lang="fr-FR" sz="1600" b="1" dirty="0">
                <a:latin typeface="Roboto" panose="02000000000000000000" pitchFamily="2" charset="0"/>
                <a:ea typeface="Roboto" panose="02000000000000000000" pitchFamily="2" charset="0"/>
              </a:rPr>
              <a:t>Caractéristiques générales de l’emploi en 2020</a:t>
            </a:r>
          </a:p>
        </p:txBody>
      </p:sp>
      <p:pic>
        <p:nvPicPr>
          <p:cNvPr id="12" name="Image 11">
            <a:extLst>
              <a:ext uri="{FF2B5EF4-FFF2-40B4-BE49-F238E27FC236}">
                <a16:creationId xmlns:a16="http://schemas.microsoft.com/office/drawing/2014/main" id="{2D7CD48A-FEAF-7021-7C83-2FAF34805F66}"/>
              </a:ext>
            </a:extLst>
          </p:cNvPr>
          <p:cNvPicPr>
            <a:picLocks noChangeAspect="1"/>
          </p:cNvPicPr>
          <p:nvPr/>
        </p:nvPicPr>
        <p:blipFill rotWithShape="1">
          <a:blip r:embed="rId3">
            <a:extLst>
              <a:ext uri="{28A0092B-C50C-407E-A947-70E740481C1C}">
                <a14:useLocalDpi xmlns:a14="http://schemas.microsoft.com/office/drawing/2010/main" val="0"/>
              </a:ext>
            </a:extLst>
          </a:blip>
          <a:srcRect t="34672"/>
          <a:stretch/>
        </p:blipFill>
        <p:spPr>
          <a:xfrm>
            <a:off x="4048974" y="214060"/>
            <a:ext cx="5055520" cy="4331368"/>
          </a:xfrm>
          <a:prstGeom prst="rect">
            <a:avLst/>
          </a:prstGeom>
        </p:spPr>
      </p:pic>
      <p:sp>
        <p:nvSpPr>
          <p:cNvPr id="15" name="ZoneTexte 14">
            <a:extLst>
              <a:ext uri="{FF2B5EF4-FFF2-40B4-BE49-F238E27FC236}">
                <a16:creationId xmlns:a16="http://schemas.microsoft.com/office/drawing/2014/main" id="{533ED85A-6453-3466-1800-8BF835AB69F6}"/>
              </a:ext>
            </a:extLst>
          </p:cNvPr>
          <p:cNvSpPr txBox="1"/>
          <p:nvPr/>
        </p:nvSpPr>
        <p:spPr>
          <a:xfrm>
            <a:off x="67188" y="1406694"/>
            <a:ext cx="3604060" cy="5047536"/>
          </a:xfrm>
          <a:prstGeom prst="rect">
            <a:avLst/>
          </a:prstGeom>
          <a:noFill/>
        </p:spPr>
        <p:txBody>
          <a:bodyPr wrap="square" rtlCol="0">
            <a:spAutoFit/>
          </a:bodyPr>
          <a:lstStyle/>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216 </a:t>
            </a:r>
            <a:r>
              <a:rPr lang="fr-FR" sz="1400" b="1" dirty="0" err="1">
                <a:latin typeface="Roboto" panose="02000000000000000000" pitchFamily="2" charset="0"/>
                <a:ea typeface="Roboto" panose="02000000000000000000" pitchFamily="2" charset="0"/>
              </a:rPr>
              <a:t>salarié.e.s</a:t>
            </a:r>
            <a:r>
              <a:rPr lang="fr-FR" sz="1400" b="1" dirty="0">
                <a:latin typeface="Roboto" panose="02000000000000000000" pitchFamily="2" charset="0"/>
                <a:ea typeface="Roboto" panose="02000000000000000000" pitchFamily="2" charset="0"/>
              </a:rPr>
              <a:t> </a:t>
            </a:r>
            <a:r>
              <a:rPr lang="fr-FR" sz="1400" b="1" dirty="0" err="1">
                <a:latin typeface="Roboto" panose="02000000000000000000" pitchFamily="2" charset="0"/>
                <a:ea typeface="Roboto" panose="02000000000000000000" pitchFamily="2" charset="0"/>
              </a:rPr>
              <a:t>permanent.e.s</a:t>
            </a:r>
            <a:r>
              <a:rPr lang="fr-FR" sz="1400" b="1" dirty="0">
                <a:latin typeface="Roboto" panose="02000000000000000000" pitchFamily="2" charset="0"/>
                <a:ea typeface="Roboto" panose="02000000000000000000" pitchFamily="2" charset="0"/>
              </a:rPr>
              <a:t> </a:t>
            </a:r>
            <a:r>
              <a:rPr lang="fr-FR" sz="1300" dirty="0">
                <a:latin typeface="Roboto" panose="02000000000000000000" pitchFamily="2" charset="0"/>
                <a:ea typeface="Roboto" panose="02000000000000000000" pitchFamily="2" charset="0"/>
              </a:rPr>
              <a:t>(CDI et CDD + de 6 mois)</a:t>
            </a:r>
            <a:r>
              <a:rPr lang="fr-FR" sz="1400" b="1" dirty="0">
                <a:latin typeface="Roboto" panose="02000000000000000000" pitchFamily="2" charset="0"/>
                <a:ea typeface="Roboto" panose="02000000000000000000" pitchFamily="2" charset="0"/>
              </a:rPr>
              <a:t> et quelque 2 000 contrats de travail</a:t>
            </a:r>
          </a:p>
          <a:p>
            <a:pPr marL="285750" indent="-285750" algn="just">
              <a:buFont typeface="Wingdings" panose="05000000000000000000" pitchFamily="2" charset="2"/>
              <a:buChar char="Ø"/>
            </a:pPr>
            <a:endParaRPr lang="fr-FR" sz="1400" b="1"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Nette tendance à employer en contrat intermittent (82,5 % du total des contrats)</a:t>
            </a:r>
            <a:r>
              <a:rPr lang="fr-FR" sz="1400" dirty="0">
                <a:latin typeface="Roboto" panose="02000000000000000000" pitchFamily="2" charset="0"/>
                <a:ea typeface="Roboto" panose="02000000000000000000" pitchFamily="2" charset="0"/>
              </a:rPr>
              <a:t>, du fait de la prédominance des activités liées au spectacle vivant (besoin de main-d’œuvre ponctuelle)</a:t>
            </a:r>
          </a:p>
          <a:p>
            <a:pPr algn="just"/>
            <a:endParaRPr lang="fr-FR" sz="1400" dirty="0">
              <a:latin typeface="Roboto" panose="02000000000000000000" pitchFamily="2" charset="0"/>
              <a:ea typeface="Roboto" panose="02000000000000000000" pitchFamily="2" charset="0"/>
            </a:endParaRPr>
          </a:p>
          <a:p>
            <a:pPr marL="742950" lvl="1" indent="-285750" algn="just">
              <a:buFont typeface="Wingdings" panose="05000000000000000000" pitchFamily="2" charset="2"/>
              <a:buChar char="Ø"/>
            </a:pPr>
            <a:r>
              <a:rPr lang="fr-FR" sz="1400" i="1" dirty="0">
                <a:latin typeface="Roboto" panose="02000000000000000000" pitchFamily="2" charset="0"/>
                <a:ea typeface="Roboto" panose="02000000000000000000" pitchFamily="2" charset="0"/>
              </a:rPr>
              <a:t>Près de 2/3 des CDDU sont des artistes, surtout </a:t>
            </a:r>
            <a:r>
              <a:rPr lang="fr-FR" sz="1400" i="1" dirty="0" err="1">
                <a:latin typeface="Roboto" panose="02000000000000000000" pitchFamily="2" charset="0"/>
                <a:ea typeface="Roboto" panose="02000000000000000000" pitchFamily="2" charset="0"/>
              </a:rPr>
              <a:t>salarié.e.s</a:t>
            </a:r>
            <a:r>
              <a:rPr lang="fr-FR" sz="1400" i="1" dirty="0">
                <a:latin typeface="Roboto" panose="02000000000000000000" pitchFamily="2" charset="0"/>
                <a:ea typeface="Roboto" panose="02000000000000000000" pitchFamily="2" charset="0"/>
              </a:rPr>
              <a:t> par les organisateurs et producteurs de concerts, et par les lieux de diffusion</a:t>
            </a: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234 équivalents temps plein (ETP) au régime général, dont 192 ETP permanents</a:t>
            </a:r>
          </a:p>
          <a:p>
            <a:pPr marL="742950" lvl="1" indent="-285750" algn="just">
              <a:buFont typeface="Wingdings" panose="05000000000000000000" pitchFamily="2" charset="2"/>
              <a:buChar char="Ø"/>
            </a:pPr>
            <a:endParaRPr lang="fr-FR" sz="1400" b="1" dirty="0">
              <a:latin typeface="Roboto" panose="02000000000000000000" pitchFamily="2" charset="0"/>
              <a:ea typeface="Roboto" panose="02000000000000000000" pitchFamily="2" charset="0"/>
            </a:endParaRPr>
          </a:p>
          <a:p>
            <a:pPr marL="742950" lvl="1" indent="-285750" algn="just">
              <a:buFont typeface="Wingdings" panose="05000000000000000000" pitchFamily="2" charset="2"/>
              <a:buChar char="Ø"/>
            </a:pPr>
            <a:r>
              <a:rPr lang="fr-FR" sz="1400" i="1" dirty="0">
                <a:latin typeface="Roboto" panose="02000000000000000000" pitchFamily="2" charset="0"/>
                <a:ea typeface="Roboto" panose="02000000000000000000" pitchFamily="2" charset="0"/>
              </a:rPr>
              <a:t>CDI = forme la plus utilisée de contrats permanents et représente le plus d’ETP (les ¾)</a:t>
            </a:r>
          </a:p>
        </p:txBody>
      </p:sp>
      <p:pic>
        <p:nvPicPr>
          <p:cNvPr id="13" name="Image 12">
            <a:extLst>
              <a:ext uri="{FF2B5EF4-FFF2-40B4-BE49-F238E27FC236}">
                <a16:creationId xmlns:a16="http://schemas.microsoft.com/office/drawing/2014/main" id="{1ECC3653-167B-BB79-42A8-969A0C4835C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3204" y="4296692"/>
            <a:ext cx="2238687" cy="2331965"/>
          </a:xfrm>
          <a:prstGeom prst="rect">
            <a:avLst/>
          </a:prstGeom>
        </p:spPr>
      </p:pic>
    </p:spTree>
    <p:extLst>
      <p:ext uri="{BB962C8B-B14F-4D97-AF65-F5344CB8AC3E}">
        <p14:creationId xmlns:p14="http://schemas.microsoft.com/office/powerpoint/2010/main" val="2273370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EDF127D7-F843-D7E9-3298-4C7B20C1F0AC}"/>
              </a:ext>
            </a:extLst>
          </p:cNvPr>
          <p:cNvGrpSpPr/>
          <p:nvPr/>
        </p:nvGrpSpPr>
        <p:grpSpPr>
          <a:xfrm>
            <a:off x="0" y="-1"/>
            <a:ext cx="9144000" cy="753979"/>
            <a:chOff x="0" y="-1"/>
            <a:chExt cx="9144000" cy="2188572"/>
          </a:xfrm>
        </p:grpSpPr>
        <p:pic>
          <p:nvPicPr>
            <p:cNvPr id="3" name="Image 2">
              <a:extLst>
                <a:ext uri="{FF2B5EF4-FFF2-40B4-BE49-F238E27FC236}">
                  <a16:creationId xmlns:a16="http://schemas.microsoft.com/office/drawing/2014/main" id="{35839D2B-D6A5-4C1D-190E-E03E60C8E68B}"/>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4" name="Image 3">
              <a:extLst>
                <a:ext uri="{FF2B5EF4-FFF2-40B4-BE49-F238E27FC236}">
                  <a16:creationId xmlns:a16="http://schemas.microsoft.com/office/drawing/2014/main" id="{96E798B6-D90D-53EC-5A5F-409893FEEB6C}"/>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5" name="Image 4">
              <a:extLst>
                <a:ext uri="{FF2B5EF4-FFF2-40B4-BE49-F238E27FC236}">
                  <a16:creationId xmlns:a16="http://schemas.microsoft.com/office/drawing/2014/main" id="{4D5D95AE-3BAE-670A-4804-228F9A4F1E8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6" name="Groupe 5">
            <a:extLst>
              <a:ext uri="{FF2B5EF4-FFF2-40B4-BE49-F238E27FC236}">
                <a16:creationId xmlns:a16="http://schemas.microsoft.com/office/drawing/2014/main" id="{AD750012-4EBD-014F-D909-B33BA649DCF2}"/>
              </a:ext>
            </a:extLst>
          </p:cNvPr>
          <p:cNvGrpSpPr/>
          <p:nvPr/>
        </p:nvGrpSpPr>
        <p:grpSpPr>
          <a:xfrm rot="10800000">
            <a:off x="0" y="5951620"/>
            <a:ext cx="9144000" cy="906379"/>
            <a:chOff x="0" y="-1"/>
            <a:chExt cx="9144000" cy="2188572"/>
          </a:xfrm>
        </p:grpSpPr>
        <p:pic>
          <p:nvPicPr>
            <p:cNvPr id="7" name="Image 6">
              <a:extLst>
                <a:ext uri="{FF2B5EF4-FFF2-40B4-BE49-F238E27FC236}">
                  <a16:creationId xmlns:a16="http://schemas.microsoft.com/office/drawing/2014/main" id="{3022E97A-7941-2F7D-7AEA-82CEBEF91D71}"/>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A65D19A0-B80D-9CAB-9093-DA39498599E2}"/>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C30AE6F7-E5B1-0273-C20C-7749068F9AE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0" name="ZoneTexte 9">
            <a:extLst>
              <a:ext uri="{FF2B5EF4-FFF2-40B4-BE49-F238E27FC236}">
                <a16:creationId xmlns:a16="http://schemas.microsoft.com/office/drawing/2014/main" id="{34B82D31-7A04-B0E0-D5C8-AE12F63696D9}"/>
              </a:ext>
            </a:extLst>
          </p:cNvPr>
          <p:cNvSpPr txBox="1"/>
          <p:nvPr/>
        </p:nvSpPr>
        <p:spPr>
          <a:xfrm>
            <a:off x="2918614" y="280660"/>
            <a:ext cx="3306772" cy="338554"/>
          </a:xfrm>
          <a:prstGeom prst="rect">
            <a:avLst/>
          </a:prstGeom>
          <a:noFill/>
        </p:spPr>
        <p:txBody>
          <a:bodyPr wrap="square" rtlCol="0">
            <a:spAutoFit/>
          </a:bodyPr>
          <a:lstStyle/>
          <a:p>
            <a:pPr algn="ctr"/>
            <a:r>
              <a:rPr lang="fr-FR" sz="1600" b="1" dirty="0">
                <a:latin typeface="Roboto" panose="02000000000000000000" pitchFamily="2" charset="0"/>
                <a:ea typeface="Roboto" panose="02000000000000000000" pitchFamily="2" charset="0"/>
              </a:rPr>
              <a:t>Un impact net de la crise sanitaire</a:t>
            </a:r>
          </a:p>
        </p:txBody>
      </p:sp>
      <p:sp>
        <p:nvSpPr>
          <p:cNvPr id="11" name="ZoneTexte 10">
            <a:extLst>
              <a:ext uri="{FF2B5EF4-FFF2-40B4-BE49-F238E27FC236}">
                <a16:creationId xmlns:a16="http://schemas.microsoft.com/office/drawing/2014/main" id="{A425B59E-1460-4618-75AC-B4A6FC277ABB}"/>
              </a:ext>
            </a:extLst>
          </p:cNvPr>
          <p:cNvSpPr txBox="1"/>
          <p:nvPr/>
        </p:nvSpPr>
        <p:spPr>
          <a:xfrm>
            <a:off x="216568" y="899875"/>
            <a:ext cx="3834063" cy="5078313"/>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Sur les activités des adhérents</a:t>
            </a:r>
          </a:p>
          <a:p>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effectLst/>
                <a:latin typeface="Roboto" panose="02000000000000000000" pitchFamily="2" charset="0"/>
                <a:ea typeface="Calibri" panose="020F0502020204030204" pitchFamily="34" charset="0"/>
                <a:cs typeface="Times New Roman" panose="02020603050405020304" pitchFamily="18" charset="0"/>
              </a:rPr>
              <a:t>Un nombre moyen de dates et de groupes programmés près de 3 fois moins important par rapport à 2019, une fréquentation du public globale en baisse de 87 %</a:t>
            </a:r>
          </a:p>
          <a:p>
            <a:pPr marL="285750" indent="-285750" algn="just">
              <a:buFont typeface="Wingdings" panose="05000000000000000000" pitchFamily="2" charset="2"/>
              <a:buChar char="Ø"/>
            </a:pPr>
            <a:endParaRPr lang="fr-FR" sz="1400" dirty="0">
              <a:latin typeface="Roboto" panose="02000000000000000000" pitchFamily="2" charset="0"/>
              <a:ea typeface="Calibri" panose="020F0502020204030204" pitchFamily="34" charset="0"/>
              <a:cs typeface="Times New Roman" panose="02020603050405020304" pitchFamily="18" charset="0"/>
            </a:endParaRPr>
          </a:p>
          <a:p>
            <a:pPr marL="742950" lvl="1" indent="-285750" algn="just">
              <a:buFont typeface="Wingdings" panose="05000000000000000000" pitchFamily="2" charset="2"/>
              <a:buChar char="Ø"/>
            </a:pPr>
            <a:r>
              <a:rPr lang="fr-FR" sz="1400" i="1" dirty="0">
                <a:latin typeface="Roboto" panose="02000000000000000000" pitchFamily="2" charset="0"/>
                <a:ea typeface="Calibri" panose="020F0502020204030204" pitchFamily="34" charset="0"/>
                <a:cs typeface="Times New Roman" panose="02020603050405020304" pitchFamily="18" charset="0"/>
              </a:rPr>
              <a:t>S</a:t>
            </a:r>
            <a:r>
              <a:rPr lang="fr-FR" sz="1400" i="1" dirty="0">
                <a:effectLst/>
                <a:latin typeface="Roboto" panose="02000000000000000000" pitchFamily="2" charset="0"/>
                <a:ea typeface="Calibri" panose="020F0502020204030204" pitchFamily="34" charset="0"/>
                <a:cs typeface="Times New Roman" panose="02020603050405020304" pitchFamily="18" charset="0"/>
              </a:rPr>
              <a:t>ur la même période, le ministère de la Culture fait état pour les SMAC d’une baisse de 65 % des spectacles et représentations, et d’une perte de 70 % du public</a:t>
            </a:r>
          </a:p>
          <a:p>
            <a:pPr marL="742950" lvl="1" indent="-285750" algn="just">
              <a:buFont typeface="Wingdings" panose="05000000000000000000" pitchFamily="2" charset="2"/>
              <a:buChar char="Ø"/>
            </a:pPr>
            <a:endParaRPr lang="fr-FR" sz="1400" i="1" dirty="0">
              <a:effectLst/>
              <a:latin typeface="Roboto" panose="02000000000000000000" pitchFamily="2"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fr-FR" sz="1400" b="1" dirty="0">
                <a:effectLst/>
                <a:latin typeface="Roboto" panose="02000000000000000000" pitchFamily="2" charset="0"/>
                <a:ea typeface="Roboto" panose="02000000000000000000" pitchFamily="2" charset="0"/>
                <a:cs typeface="Roboto" panose="02000000000000000000" pitchFamily="2" charset="0"/>
              </a:rPr>
              <a:t>Un nombre de groupes accueillis en résidence en baisse de près d’un tiers </a:t>
            </a:r>
            <a:r>
              <a:rPr lang="fr-FR" sz="1400" dirty="0">
                <a:effectLst/>
                <a:latin typeface="Roboto" panose="02000000000000000000" pitchFamily="2" charset="0"/>
                <a:ea typeface="Roboto" panose="02000000000000000000" pitchFamily="2" charset="0"/>
                <a:cs typeface="Roboto" panose="02000000000000000000" pitchFamily="2" charset="0"/>
              </a:rPr>
              <a:t>en un an (malgré une structure en plus mettant en place des résidences), </a:t>
            </a:r>
            <a:r>
              <a:rPr lang="fr-FR" sz="1400" b="1" dirty="0">
                <a:effectLst/>
                <a:latin typeface="Roboto" panose="02000000000000000000" pitchFamily="2" charset="0"/>
                <a:ea typeface="Roboto" panose="02000000000000000000" pitchFamily="2" charset="0"/>
                <a:cs typeface="Roboto" panose="02000000000000000000" pitchFamily="2" charset="0"/>
              </a:rPr>
              <a:t>un nombre de groupes accueillis en studio de répétition qui décroît de 47 % en un an </a:t>
            </a:r>
            <a:r>
              <a:rPr lang="fr-FR" sz="1400" dirty="0">
                <a:effectLst/>
                <a:latin typeface="Roboto" panose="02000000000000000000" pitchFamily="2" charset="0"/>
                <a:ea typeface="Roboto" panose="02000000000000000000" pitchFamily="2" charset="0"/>
                <a:cs typeface="Roboto" panose="02000000000000000000" pitchFamily="2" charset="0"/>
              </a:rPr>
              <a:t>(bien que deux adhérents supplémentaires aient mis à disposition des studios)</a:t>
            </a:r>
          </a:p>
          <a:p>
            <a:pPr marL="285750" indent="-285750" algn="just">
              <a:buFont typeface="Wingdings" panose="05000000000000000000" pitchFamily="2" charset="2"/>
              <a:buChar char="Ø"/>
            </a:pPr>
            <a:endParaRPr lang="fr-FR" sz="1400" i="1" dirty="0"/>
          </a:p>
        </p:txBody>
      </p:sp>
      <p:sp>
        <p:nvSpPr>
          <p:cNvPr id="14" name="ZoneTexte 13">
            <a:extLst>
              <a:ext uri="{FF2B5EF4-FFF2-40B4-BE49-F238E27FC236}">
                <a16:creationId xmlns:a16="http://schemas.microsoft.com/office/drawing/2014/main" id="{0ADCFC5A-0457-CBE2-9067-F5528B49459B}"/>
              </a:ext>
            </a:extLst>
          </p:cNvPr>
          <p:cNvSpPr txBox="1"/>
          <p:nvPr/>
        </p:nvSpPr>
        <p:spPr>
          <a:xfrm>
            <a:off x="5093371" y="899875"/>
            <a:ext cx="3834063" cy="5847755"/>
          </a:xfrm>
          <a:prstGeom prst="rect">
            <a:avLst/>
          </a:prstGeom>
          <a:noFill/>
        </p:spPr>
        <p:txBody>
          <a:bodyPr wrap="square" rtlCol="0">
            <a:spAutoFit/>
          </a:bodyPr>
          <a:lstStyle/>
          <a:p>
            <a:r>
              <a:rPr lang="fr-FR" sz="1600" b="1" dirty="0">
                <a:latin typeface="Roboto" panose="02000000000000000000" pitchFamily="2" charset="0"/>
                <a:ea typeface="Roboto" panose="02000000000000000000" pitchFamily="2" charset="0"/>
              </a:rPr>
              <a:t>Sur le budget des adhérents</a:t>
            </a:r>
          </a:p>
          <a:p>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effectLst/>
                <a:latin typeface="Roboto" panose="02000000000000000000" pitchFamily="2" charset="0"/>
                <a:ea typeface="Calibri" panose="020F0502020204030204" pitchFamily="34" charset="0"/>
                <a:cs typeface="Times New Roman" panose="02020603050405020304" pitchFamily="18" charset="0"/>
              </a:rPr>
              <a:t>Des charges et des produits en baisse d’un tiers sur un an </a:t>
            </a:r>
            <a:r>
              <a:rPr lang="fr-FR" sz="1300" i="1" dirty="0">
                <a:effectLst/>
                <a:latin typeface="Roboto" panose="02000000000000000000" pitchFamily="2" charset="0"/>
                <a:ea typeface="Calibri" panose="020F0502020204030204" pitchFamily="34" charset="0"/>
                <a:cs typeface="Times New Roman" panose="02020603050405020304" pitchFamily="18" charset="0"/>
              </a:rPr>
              <a:t>(la </a:t>
            </a:r>
            <a:r>
              <a:rPr lang="fr-FR" sz="1300" i="1" dirty="0" err="1">
                <a:effectLst/>
                <a:latin typeface="Roboto" panose="02000000000000000000" pitchFamily="2" charset="0"/>
                <a:ea typeface="Calibri" panose="020F0502020204030204" pitchFamily="34" charset="0"/>
                <a:cs typeface="Times New Roman" panose="02020603050405020304" pitchFamily="18" charset="0"/>
              </a:rPr>
              <a:t>Fédélima</a:t>
            </a:r>
            <a:r>
              <a:rPr lang="fr-FR" sz="1300" i="1" dirty="0">
                <a:effectLst/>
                <a:latin typeface="Roboto" panose="02000000000000000000" pitchFamily="2" charset="0"/>
                <a:ea typeface="Calibri" panose="020F0502020204030204" pitchFamily="34" charset="0"/>
                <a:cs typeface="Times New Roman" panose="02020603050405020304" pitchFamily="18" charset="0"/>
              </a:rPr>
              <a:t> fait elle aussi état d’une perte de produits moyens d’un tiers en un an pour ses adhérents)</a:t>
            </a:r>
          </a:p>
          <a:p>
            <a:pPr marL="742950" lvl="1" indent="-285750" algn="just">
              <a:buFont typeface="Wingdings" panose="05000000000000000000" pitchFamily="2" charset="2"/>
              <a:buChar char="Ø"/>
            </a:pPr>
            <a:endParaRPr lang="fr-FR" sz="1400" i="1" dirty="0">
              <a:effectLst/>
              <a:latin typeface="Roboto" panose="02000000000000000000" pitchFamily="2"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fr-FR" sz="1400" b="1" dirty="0">
                <a:latin typeface="Roboto" panose="02000000000000000000" pitchFamily="2" charset="0"/>
                <a:ea typeface="Calibri" panose="020F0502020204030204" pitchFamily="34" charset="0"/>
                <a:cs typeface="Times New Roman" panose="02020603050405020304" pitchFamily="18" charset="0"/>
              </a:rPr>
              <a:t>Le volume moyen des recettes propres chute d’environ 72 % en un an </a:t>
            </a:r>
            <a:r>
              <a:rPr lang="fr-FR" sz="1300" i="1" dirty="0">
                <a:latin typeface="Roboto" panose="02000000000000000000" pitchFamily="2" charset="0"/>
                <a:ea typeface="Calibri" panose="020F0502020204030204" pitchFamily="34" charset="0"/>
                <a:cs typeface="Times New Roman" panose="02020603050405020304" pitchFamily="18" charset="0"/>
              </a:rPr>
              <a:t>(proche des chiffres du CNM, qui évoque 83 % de pertes sur 2019-2020)</a:t>
            </a:r>
          </a:p>
          <a:p>
            <a:pPr marL="285750" indent="-285750" algn="just">
              <a:buFont typeface="Wingdings" panose="05000000000000000000" pitchFamily="2" charset="2"/>
              <a:buChar char="Ø"/>
            </a:pPr>
            <a:endParaRPr lang="fr-FR" sz="1400" dirty="0">
              <a:latin typeface="Roboto" panose="02000000000000000000" pitchFamily="2"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fr-FR" sz="1400" dirty="0">
                <a:effectLst/>
                <a:latin typeface="Roboto" panose="02000000000000000000" pitchFamily="2" charset="0"/>
                <a:ea typeface="Calibri" panose="020F0502020204030204" pitchFamily="34" charset="0"/>
                <a:cs typeface="Times New Roman" panose="02020603050405020304" pitchFamily="18" charset="0"/>
              </a:rPr>
              <a:t>Le montant médian des subventions perçu par les adhérents est légèrement en hausse (+ 15 % en un an), mais ces aides représentent donc proportionnellement beaucoup plus dans les budgets (52 % des produits en 2019, 77 % en 2020)</a:t>
            </a:r>
          </a:p>
          <a:p>
            <a:pPr marL="285750" indent="-285750" algn="just">
              <a:buFont typeface="Wingdings" panose="05000000000000000000" pitchFamily="2" charset="2"/>
              <a:buChar char="Ø"/>
            </a:pPr>
            <a:endParaRPr lang="fr-FR" sz="1400" dirty="0">
              <a:latin typeface="Roboto" panose="02000000000000000000" pitchFamily="2"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fr-FR" sz="1200" b="1" i="1" u="sng" dirty="0">
                <a:latin typeface="Roboto" panose="02000000000000000000" pitchFamily="2" charset="0"/>
                <a:ea typeface="Roboto" panose="02000000000000000000" pitchFamily="2" charset="0"/>
                <a:cs typeface="Roboto" panose="02000000000000000000" pitchFamily="2" charset="0"/>
              </a:rPr>
              <a:t>En bref :</a:t>
            </a:r>
            <a:r>
              <a:rPr lang="fr-FR" sz="1200" b="1" i="1" dirty="0">
                <a:latin typeface="Roboto" panose="02000000000000000000" pitchFamily="2" charset="0"/>
                <a:ea typeface="Roboto" panose="02000000000000000000" pitchFamily="2" charset="0"/>
                <a:cs typeface="Roboto" panose="02000000000000000000" pitchFamily="2" charset="0"/>
              </a:rPr>
              <a:t> </a:t>
            </a:r>
            <a:r>
              <a:rPr lang="fr-FR" sz="1200" dirty="0">
                <a:effectLst/>
                <a:latin typeface="Roboto" panose="02000000000000000000" pitchFamily="2" charset="0"/>
                <a:ea typeface="Roboto" panose="02000000000000000000" pitchFamily="2" charset="0"/>
                <a:cs typeface="Roboto" panose="02000000000000000000" pitchFamily="2" charset="0"/>
              </a:rPr>
              <a:t>la baisse des produits des structures a souvent été compensée par une diminution équivalente ou parfois supérieure des charges, et l’importante chute des recettes propres s’est vue atténuée par des subventions à l’équilibre voire en hausse pour certaines catégories d’acteurs (structures de management ou d’accompagnement d’artistes, producteurs de concerts et tourneurs).</a:t>
            </a:r>
          </a:p>
        </p:txBody>
      </p:sp>
      <p:cxnSp>
        <p:nvCxnSpPr>
          <p:cNvPr id="16" name="Connecteur droit 15">
            <a:extLst>
              <a:ext uri="{FF2B5EF4-FFF2-40B4-BE49-F238E27FC236}">
                <a16:creationId xmlns:a16="http://schemas.microsoft.com/office/drawing/2014/main" id="{D5895E64-57AE-34CD-0BEA-C13F9A04919E}"/>
              </a:ext>
            </a:extLst>
          </p:cNvPr>
          <p:cNvCxnSpPr>
            <a:cxnSpLocks/>
          </p:cNvCxnSpPr>
          <p:nvPr/>
        </p:nvCxnSpPr>
        <p:spPr>
          <a:xfrm>
            <a:off x="4515852" y="899875"/>
            <a:ext cx="0" cy="5388629"/>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83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200329"/>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Panoramas 2020-2021 des adhérents de Haute Fidélité</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2736503"/>
            <a:ext cx="8825345" cy="2031325"/>
          </a:xfrm>
          <a:prstGeom prst="rect">
            <a:avLst/>
          </a:prstGeom>
          <a:noFill/>
        </p:spPr>
        <p:txBody>
          <a:bodyPr wrap="square" rtlCol="0">
            <a:spAutoFit/>
          </a:bodyPr>
          <a:lstStyle/>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Des points aveugles et zones d’ombre…</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Un Panorama 2020 disponible sur notre site </a:t>
            </a:r>
            <a:r>
              <a:rPr lang="fr-FR" sz="1400" dirty="0">
                <a:latin typeface="Roboto" panose="02000000000000000000" pitchFamily="2" charset="0"/>
                <a:ea typeface="Roboto" panose="02000000000000000000" pitchFamily="2" charset="0"/>
                <a:hlinkClick r:id="rId3"/>
              </a:rPr>
              <a:t>en version intégrale </a:t>
            </a:r>
            <a:r>
              <a:rPr lang="fr-FR" sz="1400" dirty="0">
                <a:latin typeface="Roboto" panose="02000000000000000000" pitchFamily="2" charset="0"/>
                <a:ea typeface="Roboto" panose="02000000000000000000" pitchFamily="2" charset="0"/>
              </a:rPr>
              <a:t>et sous forme </a:t>
            </a:r>
            <a:r>
              <a:rPr lang="fr-FR" sz="1400" dirty="0">
                <a:latin typeface="Roboto" panose="02000000000000000000" pitchFamily="2" charset="0"/>
                <a:ea typeface="Roboto" panose="02000000000000000000" pitchFamily="2" charset="0"/>
                <a:hlinkClick r:id="rId4"/>
              </a:rPr>
              <a:t>d’infographie-synthèse</a:t>
            </a:r>
            <a:r>
              <a:rPr lang="fr-FR" sz="1400" dirty="0">
                <a:latin typeface="Roboto" panose="02000000000000000000" pitchFamily="2" charset="0"/>
                <a:ea typeface="Roboto" panose="02000000000000000000" pitchFamily="2" charset="0"/>
              </a:rPr>
              <a:t> !</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Des inconnues pour l’édition 2021</a:t>
            </a:r>
            <a:r>
              <a:rPr lang="fr-FR" sz="1400" dirty="0">
                <a:latin typeface="Roboto" panose="02000000000000000000" pitchFamily="2" charset="0"/>
                <a:ea typeface="Roboto" panose="02000000000000000000" pitchFamily="2" charset="0"/>
              </a:rPr>
              <a:t> : format de publication, financement pour ce faire, mode de valorisation</a:t>
            </a:r>
          </a:p>
          <a:p>
            <a:pPr marL="285750" indent="-285750" algn="just">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dirty="0">
                <a:latin typeface="Roboto" panose="02000000000000000000" pitchFamily="2" charset="0"/>
                <a:ea typeface="Roboto" panose="02000000000000000000" pitchFamily="2" charset="0"/>
              </a:rPr>
              <a:t>Des données traduisant certaines réalités d’un secteur en forte mutation, marqué notamment par une forte concentration économique (cf. « </a:t>
            </a:r>
            <a:r>
              <a:rPr lang="fr-FR" sz="1400" dirty="0">
                <a:latin typeface="Roboto" panose="02000000000000000000" pitchFamily="2" charset="0"/>
                <a:ea typeface="Roboto" panose="02000000000000000000" pitchFamily="2" charset="0"/>
                <a:hlinkClick r:id="rId5"/>
              </a:rPr>
              <a:t>Vous n’êtes pas là par hasard </a:t>
            </a:r>
            <a:r>
              <a:rPr lang="fr-FR" sz="1400" dirty="0">
                <a:latin typeface="Roboto" panose="02000000000000000000" pitchFamily="2" charset="0"/>
                <a:ea typeface="Roboto" panose="02000000000000000000" pitchFamily="2" charset="0"/>
              </a:rPr>
              <a:t>»)</a:t>
            </a:r>
          </a:p>
        </p:txBody>
      </p:sp>
    </p:spTree>
    <p:extLst>
      <p:ext uri="{BB962C8B-B14F-4D97-AF65-F5344CB8AC3E}">
        <p14:creationId xmlns:p14="http://schemas.microsoft.com/office/powerpoint/2010/main" val="144436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415772"/>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Etat des lieux des radios FM/DAB et des webradios associatives en Hauts-de-France (données 2020)</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1798040"/>
            <a:ext cx="8825345" cy="4165243"/>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Intérêt et objectifs</a:t>
            </a:r>
          </a:p>
          <a:p>
            <a:pPr marL="285750" indent="-285750">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Pourquoi une enquête sur les radios associatives en région ?</a:t>
            </a: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rPr>
              <a:t>Un constat de départ</a:t>
            </a: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rPr>
              <a:t>Un déficit de connaissances important sur ces acteurs et leur situation</a:t>
            </a:r>
          </a:p>
          <a:p>
            <a:pPr marL="742950" lvl="1" indent="-285750" algn="just">
              <a:buFont typeface="Arial" panose="020B0604020202020204" pitchFamily="34" charset="0"/>
              <a:buChar char="•"/>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Angle(s) et problématiques privilégiés</a:t>
            </a:r>
          </a:p>
          <a:p>
            <a:pPr marL="742950" lvl="1" indent="-285750" algn="just">
              <a:spcAft>
                <a:spcPts val="800"/>
              </a:spcAft>
              <a:buFont typeface="Arial" panose="020B0604020202020204" pitchFamily="34" charset="0"/>
              <a:buChar char="•"/>
              <a:tabLst>
                <a:tab pos="457200" algn="l"/>
              </a:tabLst>
            </a:pPr>
            <a:r>
              <a:rPr lang="fr-FR" sz="1400" dirty="0">
                <a:latin typeface="Roboto" panose="02000000000000000000" pitchFamily="2" charset="0"/>
                <a:ea typeface="Roboto" panose="02000000000000000000" pitchFamily="2" charset="0"/>
              </a:rPr>
              <a:t>Approfondir la connaissance du paysage régional des radios FM/DAB et des webradios associatives évoluant dans le secteur des musiques actuelles, au moyen de données chiffrées</a:t>
            </a:r>
          </a:p>
          <a:p>
            <a:pPr marL="742950" lvl="1" indent="-285750" algn="just">
              <a:spcAft>
                <a:spcPts val="800"/>
              </a:spcAft>
              <a:buFont typeface="Arial" panose="020B0604020202020204" pitchFamily="34" charset="0"/>
              <a:buChar char="•"/>
              <a:tabLst>
                <a:tab pos="457200" algn="l"/>
              </a:tabLst>
            </a:pPr>
            <a:r>
              <a:rPr lang="fr-FR" sz="1400" dirty="0">
                <a:latin typeface="Roboto" panose="02000000000000000000" pitchFamily="2" charset="0"/>
                <a:ea typeface="Roboto" panose="02000000000000000000" pitchFamily="2" charset="0"/>
              </a:rPr>
              <a:t>Analyser le fonctionnement (ressources humaines, financières et matérielles), les activités et champs de compétences ainsi que l’impact territorial de ces structures en région</a:t>
            </a:r>
          </a:p>
          <a:p>
            <a:pPr marL="742950" lvl="1" indent="-285750" algn="just">
              <a:spcAft>
                <a:spcPts val="800"/>
              </a:spcAft>
              <a:buFont typeface="Arial" panose="020B0604020202020204" pitchFamily="34" charset="0"/>
              <a:buChar char="•"/>
              <a:tabLst>
                <a:tab pos="457200" algn="l"/>
              </a:tabLst>
            </a:pPr>
            <a:r>
              <a:rPr lang="fr-FR" sz="1400" dirty="0">
                <a:latin typeface="Roboto" panose="02000000000000000000" pitchFamily="2" charset="0"/>
                <a:ea typeface="Roboto" panose="02000000000000000000" pitchFamily="2" charset="0"/>
              </a:rPr>
              <a:t>Valoriser le rôle des radios associatives dans l’écosystème musical régional et comprendre leurs interactions avec les </a:t>
            </a:r>
            <a:r>
              <a:rPr lang="fr-FR" sz="1400" dirty="0" err="1">
                <a:latin typeface="Roboto" panose="02000000000000000000" pitchFamily="2" charset="0"/>
                <a:ea typeface="Roboto" panose="02000000000000000000" pitchFamily="2" charset="0"/>
              </a:rPr>
              <a:t>acteur·rice·s</a:t>
            </a:r>
            <a:r>
              <a:rPr lang="fr-FR" sz="1400" dirty="0">
                <a:latin typeface="Roboto" panose="02000000000000000000" pitchFamily="2" charset="0"/>
                <a:ea typeface="Roboto" panose="02000000000000000000" pitchFamily="2" charset="0"/>
              </a:rPr>
              <a:t> de la filière musiques actuelles (comment, avec qui, pourquoi ?)</a:t>
            </a:r>
          </a:p>
          <a:p>
            <a:pPr marL="742950" lvl="1" indent="-285750" algn="just">
              <a:spcAft>
                <a:spcPts val="800"/>
              </a:spcAft>
              <a:buFont typeface="Arial" panose="020B0604020202020204" pitchFamily="34" charset="0"/>
              <a:buChar char="•"/>
              <a:tabLst>
                <a:tab pos="457200" algn="l"/>
              </a:tabLst>
            </a:pPr>
            <a:r>
              <a:rPr lang="fr-FR" sz="1400" dirty="0">
                <a:latin typeface="Roboto" panose="02000000000000000000" pitchFamily="2" charset="0"/>
                <a:ea typeface="Roboto" panose="02000000000000000000" pitchFamily="2" charset="0"/>
              </a:rPr>
              <a:t>Proposer des préconisations élaborées avec les </a:t>
            </a:r>
            <a:r>
              <a:rPr lang="fr-FR" sz="1400" dirty="0" err="1">
                <a:latin typeface="Roboto" panose="02000000000000000000" pitchFamily="2" charset="0"/>
                <a:ea typeface="Roboto" panose="02000000000000000000" pitchFamily="2" charset="0"/>
              </a:rPr>
              <a:t>acteur·rice·s</a:t>
            </a:r>
            <a:r>
              <a:rPr lang="fr-FR" sz="1400" dirty="0">
                <a:latin typeface="Roboto" panose="02000000000000000000" pitchFamily="2" charset="0"/>
                <a:ea typeface="Roboto" panose="02000000000000000000" pitchFamily="2" charset="0"/>
              </a:rPr>
              <a:t> </a:t>
            </a:r>
            <a:r>
              <a:rPr lang="fr-FR" sz="1400" dirty="0" err="1">
                <a:latin typeface="Roboto" panose="02000000000000000000" pitchFamily="2" charset="0"/>
                <a:ea typeface="Roboto" panose="02000000000000000000" pitchFamily="2" charset="0"/>
              </a:rPr>
              <a:t>concerné·e·s</a:t>
            </a:r>
            <a:r>
              <a:rPr lang="fr-FR" sz="1400" dirty="0">
                <a:latin typeface="Roboto" panose="02000000000000000000" pitchFamily="2" charset="0"/>
                <a:ea typeface="Roboto" panose="02000000000000000000" pitchFamily="2" charset="0"/>
              </a:rPr>
              <a:t> pour répondre aux problématiques identifiées</a:t>
            </a:r>
          </a:p>
          <a:p>
            <a:pPr marL="285750" indent="-285750" algn="just">
              <a:spcAft>
                <a:spcPts val="800"/>
              </a:spcAft>
              <a:buFont typeface="Wingdings" panose="05000000000000000000" pitchFamily="2" charset="2"/>
              <a:buChar char="Ø"/>
              <a:tabLst>
                <a:tab pos="457200" algn="l"/>
              </a:tabLst>
            </a:pPr>
            <a:r>
              <a:rPr lang="fr-FR" sz="1400" b="1" dirty="0">
                <a:latin typeface="Roboto" panose="02000000000000000000" pitchFamily="2" charset="0"/>
                <a:ea typeface="Roboto" panose="02000000000000000000" pitchFamily="2" charset="0"/>
              </a:rPr>
              <a:t>Une plus-value importante : </a:t>
            </a:r>
            <a:r>
              <a:rPr lang="fr-FR" sz="1400" dirty="0">
                <a:latin typeface="Roboto" panose="02000000000000000000" pitchFamily="2" charset="0"/>
                <a:ea typeface="Roboto" panose="02000000000000000000" pitchFamily="2" charset="0"/>
              </a:rPr>
              <a:t>donner des éléments de connaissance, chiffrés et qualitatifs, sur les webradios</a:t>
            </a:r>
          </a:p>
        </p:txBody>
      </p:sp>
    </p:spTree>
    <p:extLst>
      <p:ext uri="{BB962C8B-B14F-4D97-AF65-F5344CB8AC3E}">
        <p14:creationId xmlns:p14="http://schemas.microsoft.com/office/powerpoint/2010/main" val="6189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D9C57941-7BA7-7DA6-B4A9-81FE9765CB09}"/>
              </a:ext>
            </a:extLst>
          </p:cNvPr>
          <p:cNvGrpSpPr/>
          <p:nvPr/>
        </p:nvGrpSpPr>
        <p:grpSpPr>
          <a:xfrm>
            <a:off x="0" y="-1"/>
            <a:ext cx="9144000" cy="2188572"/>
            <a:chOff x="0" y="-1"/>
            <a:chExt cx="9144000" cy="2188572"/>
          </a:xfrm>
        </p:grpSpPr>
        <p:pic>
          <p:nvPicPr>
            <p:cNvPr id="7" name="Image 6">
              <a:extLst>
                <a:ext uri="{FF2B5EF4-FFF2-40B4-BE49-F238E27FC236}">
                  <a16:creationId xmlns:a16="http://schemas.microsoft.com/office/drawing/2014/main" id="{F328DCD5-85FF-EBD3-4058-0D96330C29AF}"/>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8" name="Image 7">
              <a:extLst>
                <a:ext uri="{FF2B5EF4-FFF2-40B4-BE49-F238E27FC236}">
                  <a16:creationId xmlns:a16="http://schemas.microsoft.com/office/drawing/2014/main" id="{41C5D208-0BA4-2494-345F-5EC768F98966}"/>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9" name="Image 8">
              <a:extLst>
                <a:ext uri="{FF2B5EF4-FFF2-40B4-BE49-F238E27FC236}">
                  <a16:creationId xmlns:a16="http://schemas.microsoft.com/office/drawing/2014/main" id="{7F9F078A-223F-579E-48A6-9AA4AC9B3CB3}"/>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grpSp>
        <p:nvGrpSpPr>
          <p:cNvPr id="10" name="Groupe 9">
            <a:extLst>
              <a:ext uri="{FF2B5EF4-FFF2-40B4-BE49-F238E27FC236}">
                <a16:creationId xmlns:a16="http://schemas.microsoft.com/office/drawing/2014/main" id="{3D4C2BD4-60B0-A5F7-7E7F-08B00B3B4394}"/>
              </a:ext>
            </a:extLst>
          </p:cNvPr>
          <p:cNvGrpSpPr/>
          <p:nvPr/>
        </p:nvGrpSpPr>
        <p:grpSpPr>
          <a:xfrm rot="10800000">
            <a:off x="0" y="4669428"/>
            <a:ext cx="9144000" cy="2188572"/>
            <a:chOff x="0" y="-1"/>
            <a:chExt cx="9144000" cy="2188572"/>
          </a:xfrm>
        </p:grpSpPr>
        <p:pic>
          <p:nvPicPr>
            <p:cNvPr id="11" name="Image 10">
              <a:extLst>
                <a:ext uri="{FF2B5EF4-FFF2-40B4-BE49-F238E27FC236}">
                  <a16:creationId xmlns:a16="http://schemas.microsoft.com/office/drawing/2014/main" id="{2EAFF2FA-03FF-D765-D046-B10B5726709E}"/>
                </a:ext>
              </a:extLst>
            </p:cNvPr>
            <p:cNvPicPr>
              <a:picLocks noChangeAspect="1"/>
            </p:cNvPicPr>
            <p:nvPr/>
          </p:nvPicPr>
          <p:blipFill rotWithShape="1">
            <a:blip r:embed="rId2"/>
            <a:srcRect l="26666" t="23730" r="26667" b="3856"/>
            <a:stretch/>
          </p:blipFill>
          <p:spPr>
            <a:xfrm>
              <a:off x="4876800" y="0"/>
              <a:ext cx="4267200" cy="2188571"/>
            </a:xfrm>
            <a:prstGeom prst="rect">
              <a:avLst/>
            </a:prstGeom>
          </p:spPr>
        </p:pic>
        <p:pic>
          <p:nvPicPr>
            <p:cNvPr id="12" name="Image 11">
              <a:extLst>
                <a:ext uri="{FF2B5EF4-FFF2-40B4-BE49-F238E27FC236}">
                  <a16:creationId xmlns:a16="http://schemas.microsoft.com/office/drawing/2014/main" id="{668CBAAE-4FFF-B726-F540-AEB76EFFA614}"/>
                </a:ext>
              </a:extLst>
            </p:cNvPr>
            <p:cNvPicPr>
              <a:picLocks noChangeAspect="1"/>
            </p:cNvPicPr>
            <p:nvPr/>
          </p:nvPicPr>
          <p:blipFill rotWithShape="1">
            <a:blip r:embed="rId2"/>
            <a:srcRect l="26666" t="23730" r="26667" b="3856"/>
            <a:stretch/>
          </p:blipFill>
          <p:spPr>
            <a:xfrm>
              <a:off x="609600" y="-1"/>
              <a:ext cx="4267200" cy="2188571"/>
            </a:xfrm>
            <a:prstGeom prst="rect">
              <a:avLst/>
            </a:prstGeom>
          </p:spPr>
        </p:pic>
        <p:pic>
          <p:nvPicPr>
            <p:cNvPr id="13" name="Image 12">
              <a:extLst>
                <a:ext uri="{FF2B5EF4-FFF2-40B4-BE49-F238E27FC236}">
                  <a16:creationId xmlns:a16="http://schemas.microsoft.com/office/drawing/2014/main" id="{45D7FCC4-821A-0738-1166-C8B0FEB0446B}"/>
                </a:ext>
              </a:extLst>
            </p:cNvPr>
            <p:cNvPicPr>
              <a:picLocks noChangeAspect="1"/>
            </p:cNvPicPr>
            <p:nvPr/>
          </p:nvPicPr>
          <p:blipFill rotWithShape="1">
            <a:blip r:embed="rId2"/>
            <a:srcRect l="30489" t="23730" r="59903" b="3856"/>
            <a:stretch/>
          </p:blipFill>
          <p:spPr>
            <a:xfrm>
              <a:off x="0" y="0"/>
              <a:ext cx="878541" cy="2188571"/>
            </a:xfrm>
            <a:prstGeom prst="rect">
              <a:avLst/>
            </a:prstGeom>
          </p:spPr>
        </p:pic>
      </p:grpSp>
      <p:sp>
        <p:nvSpPr>
          <p:cNvPr id="15" name="ZoneTexte 14">
            <a:extLst>
              <a:ext uri="{FF2B5EF4-FFF2-40B4-BE49-F238E27FC236}">
                <a16:creationId xmlns:a16="http://schemas.microsoft.com/office/drawing/2014/main" id="{83ED61C8-028B-BAC8-B298-0991B98AC774}"/>
              </a:ext>
            </a:extLst>
          </p:cNvPr>
          <p:cNvSpPr txBox="1"/>
          <p:nvPr/>
        </p:nvSpPr>
        <p:spPr>
          <a:xfrm>
            <a:off x="1488141" y="803576"/>
            <a:ext cx="6234545" cy="1415772"/>
          </a:xfrm>
          <a:prstGeom prst="rect">
            <a:avLst/>
          </a:prstGeom>
          <a:noFill/>
        </p:spPr>
        <p:txBody>
          <a:bodyPr wrap="square" rtlCol="0">
            <a:spAutoFit/>
          </a:bodyPr>
          <a:lstStyle/>
          <a:p>
            <a:pPr algn="ctr"/>
            <a:r>
              <a:rPr lang="fr-FR" b="1" dirty="0">
                <a:latin typeface="Roboto" panose="02000000000000000000" pitchFamily="2" charset="0"/>
                <a:ea typeface="Roboto" panose="02000000000000000000" pitchFamily="2" charset="0"/>
              </a:rPr>
              <a:t>Point d’étape sur les enquêtes en cours</a:t>
            </a:r>
          </a:p>
          <a:p>
            <a:pPr algn="ctr"/>
            <a:r>
              <a:rPr lang="fr-FR" sz="1600" b="1" dirty="0">
                <a:latin typeface="Roboto Light" panose="02000000000000000000" pitchFamily="2" charset="0"/>
                <a:ea typeface="Roboto Light" panose="02000000000000000000" pitchFamily="2" charset="0"/>
                <a:cs typeface="Roboto Light" panose="02000000000000000000" pitchFamily="2" charset="0"/>
              </a:rPr>
              <a:t>Etat des lieux des radios FM/DAB et des webradios associatives en Hauts-de-France (données 2020)</a:t>
            </a:r>
          </a:p>
          <a:p>
            <a:pPr algn="ctr"/>
            <a:endParaRPr lang="fr-FR" b="1" dirty="0">
              <a:latin typeface="Roboto" panose="02000000000000000000" pitchFamily="2" charset="0"/>
              <a:ea typeface="Roboto" panose="02000000000000000000" pitchFamily="2" charset="0"/>
            </a:endParaRPr>
          </a:p>
          <a:p>
            <a:endParaRPr lang="fr-FR" dirty="0"/>
          </a:p>
        </p:txBody>
      </p:sp>
      <p:sp>
        <p:nvSpPr>
          <p:cNvPr id="16" name="ZoneTexte 15">
            <a:extLst>
              <a:ext uri="{FF2B5EF4-FFF2-40B4-BE49-F238E27FC236}">
                <a16:creationId xmlns:a16="http://schemas.microsoft.com/office/drawing/2014/main" id="{BE7A0C28-9E5C-7E04-D80A-B4EEF1FAAE32}"/>
              </a:ext>
            </a:extLst>
          </p:cNvPr>
          <p:cNvSpPr txBox="1"/>
          <p:nvPr/>
        </p:nvSpPr>
        <p:spPr>
          <a:xfrm>
            <a:off x="159328" y="1798040"/>
            <a:ext cx="4267201" cy="4175502"/>
          </a:xfrm>
          <a:prstGeom prst="rect">
            <a:avLst/>
          </a:prstGeom>
          <a:noFill/>
        </p:spPr>
        <p:txBody>
          <a:bodyPr wrap="square" rtlCol="0">
            <a:spAutoFit/>
          </a:bodyPr>
          <a:lstStyle/>
          <a:p>
            <a:r>
              <a:rPr lang="fr-FR" sz="1400" b="1" dirty="0">
                <a:latin typeface="Roboto" panose="02000000000000000000" pitchFamily="2" charset="0"/>
                <a:ea typeface="Roboto" panose="02000000000000000000" pitchFamily="2" charset="0"/>
              </a:rPr>
              <a:t>Quelques données clefs</a:t>
            </a:r>
          </a:p>
          <a:p>
            <a:pPr marL="285750" indent="-285750">
              <a:buFont typeface="Wingdings" panose="05000000000000000000" pitchFamily="2" charset="2"/>
              <a:buChar char="Ø"/>
            </a:pPr>
            <a:endParaRPr lang="fr-FR" sz="1400" dirty="0">
              <a:latin typeface="Roboto" panose="02000000000000000000" pitchFamily="2" charset="0"/>
              <a:ea typeface="Roboto" panose="02000000000000000000" pitchFamily="2" charset="0"/>
            </a:endParaRPr>
          </a:p>
          <a:p>
            <a:pPr marL="285750" indent="-285750" algn="just">
              <a:buFont typeface="Wingdings" panose="05000000000000000000" pitchFamily="2" charset="2"/>
              <a:buChar char="Ø"/>
            </a:pPr>
            <a:r>
              <a:rPr lang="fr-FR" sz="1400" b="1" dirty="0">
                <a:latin typeface="Roboto" panose="02000000000000000000" pitchFamily="2" charset="0"/>
                <a:ea typeface="Roboto" panose="02000000000000000000" pitchFamily="2" charset="0"/>
              </a:rPr>
              <a:t>68 % de radios de cat. A, 32 % de webradios</a:t>
            </a:r>
          </a:p>
          <a:p>
            <a:pPr marL="285750" indent="-285750" algn="just">
              <a:spcAft>
                <a:spcPts val="800"/>
              </a:spcAft>
              <a:buFont typeface="Wingdings" panose="05000000000000000000" pitchFamily="2" charset="2"/>
              <a:buChar char="Ø"/>
            </a:pPr>
            <a:r>
              <a:rPr lang="fr-FR" sz="1400" dirty="0">
                <a:latin typeface="Roboto" panose="02000000000000000000" pitchFamily="2" charset="0"/>
                <a:ea typeface="Roboto" panose="02000000000000000000" pitchFamily="2" charset="0"/>
              </a:rPr>
              <a:t>Toutes émettent sur le web, 63 % en FM et/ou 34 % en DAB+</a:t>
            </a:r>
          </a:p>
          <a:p>
            <a:pPr marL="285750" indent="-285750" algn="just">
              <a:spcAft>
                <a:spcPts val="800"/>
              </a:spcAft>
              <a:buFont typeface="Wingdings" panose="05000000000000000000" pitchFamily="2" charset="2"/>
              <a:buChar char="Ø"/>
            </a:pPr>
            <a:r>
              <a:rPr lang="fr-FR" sz="1400" b="1" dirty="0">
                <a:latin typeface="Roboto" panose="02000000000000000000" pitchFamily="2" charset="0"/>
                <a:ea typeface="Roboto" panose="02000000000000000000" pitchFamily="2" charset="0"/>
              </a:rPr>
              <a:t>Un âge moyen montrant un renouvellement partiel du paysage radiophonique </a:t>
            </a:r>
            <a:r>
              <a:rPr lang="fr-FR" sz="1400" dirty="0">
                <a:latin typeface="Roboto" panose="02000000000000000000" pitchFamily="2" charset="0"/>
                <a:ea typeface="Roboto" panose="02000000000000000000" pitchFamily="2" charset="0"/>
              </a:rPr>
              <a:t>: 25 ans pour la population-mère (41 radios régionales), 35 ans si l’on prend les radios émettant sur la FM, 8 ans pour les webradios</a:t>
            </a:r>
          </a:p>
          <a:p>
            <a:pPr marL="285750" indent="-285750" algn="just">
              <a:spcAft>
                <a:spcPts val="800"/>
              </a:spcAft>
              <a:buFont typeface="Wingdings" panose="05000000000000000000" pitchFamily="2" charset="2"/>
              <a:buChar char="Ø"/>
            </a:pPr>
            <a:r>
              <a:rPr lang="fr-FR" sz="1400" b="1" dirty="0">
                <a:latin typeface="Roboto" panose="02000000000000000000" pitchFamily="2" charset="0"/>
                <a:ea typeface="Roboto" panose="02000000000000000000" pitchFamily="2" charset="0"/>
              </a:rPr>
              <a:t>D’importantes disparités territoriales</a:t>
            </a:r>
            <a:r>
              <a:rPr lang="fr-FR" sz="1400" dirty="0">
                <a:latin typeface="Roboto" panose="02000000000000000000" pitchFamily="2" charset="0"/>
                <a:ea typeface="Roboto" panose="02000000000000000000" pitchFamily="2" charset="0"/>
              </a:rPr>
              <a:t> : </a:t>
            </a:r>
            <a:r>
              <a:rPr lang="fr-FR" sz="1400" dirty="0">
                <a:effectLst/>
                <a:latin typeface="Roboto" panose="02000000000000000000" pitchFamily="2" charset="0"/>
                <a:ea typeface="Calibri" panose="020F0502020204030204" pitchFamily="34" charset="0"/>
                <a:cs typeface="Times New Roman" panose="02020603050405020304" pitchFamily="18" charset="0"/>
              </a:rPr>
              <a:t>très importante concentration dans le Nord-Pas-de-Calais (78 % du total), en particulier dans les agglomérations (Lille, Lens et Valenciennes regroupent près de la moitié des radios recensées), des « zones blanches » (du Boulonnais jusqu’à Laon, l’est et le centre semblent globalement mal desservis)</a:t>
            </a:r>
            <a:endParaRPr lang="fr-FR" sz="1400" dirty="0">
              <a:latin typeface="Roboto" panose="02000000000000000000" pitchFamily="2" charset="0"/>
              <a:ea typeface="Roboto" panose="02000000000000000000" pitchFamily="2" charset="0"/>
            </a:endParaRPr>
          </a:p>
        </p:txBody>
      </p:sp>
      <p:pic>
        <p:nvPicPr>
          <p:cNvPr id="2" name="Image 1" descr="Une image contenant carte&#10;&#10;Description générée automatiquement">
            <a:extLst>
              <a:ext uri="{FF2B5EF4-FFF2-40B4-BE49-F238E27FC236}">
                <a16:creationId xmlns:a16="http://schemas.microsoft.com/office/drawing/2014/main" id="{876DF8FD-59A5-92EB-38E6-FCEFD1F8D61E}"/>
              </a:ext>
            </a:extLst>
          </p:cNvPr>
          <p:cNvPicPr>
            <a:picLocks noChangeAspect="1"/>
          </p:cNvPicPr>
          <p:nvPr/>
        </p:nvPicPr>
        <p:blipFill rotWithShape="1">
          <a:blip r:embed="rId3" cstate="print">
            <a:duotone>
              <a:schemeClr val="accent5">
                <a:shade val="45000"/>
                <a:satMod val="135000"/>
              </a:schemeClr>
              <a:prstClr val="white"/>
            </a:duotone>
            <a:extLst>
              <a:ext uri="{28A0092B-C50C-407E-A947-70E740481C1C}">
                <a14:useLocalDpi xmlns:a14="http://schemas.microsoft.com/office/drawing/2010/main" val="0"/>
              </a:ext>
            </a:extLst>
          </a:blip>
          <a:srcRect l="7230" t="1382" r="4313" b="2362"/>
          <a:stretch/>
        </p:blipFill>
        <p:spPr>
          <a:xfrm>
            <a:off x="5007322" y="1798040"/>
            <a:ext cx="4135233" cy="5059960"/>
          </a:xfrm>
          <a:prstGeom prst="rect">
            <a:avLst/>
          </a:prstGeom>
        </p:spPr>
      </p:pic>
      <p:sp>
        <p:nvSpPr>
          <p:cNvPr id="3" name="ZoneTexte 2">
            <a:extLst>
              <a:ext uri="{FF2B5EF4-FFF2-40B4-BE49-F238E27FC236}">
                <a16:creationId xmlns:a16="http://schemas.microsoft.com/office/drawing/2014/main" id="{FE44DD2D-D575-38AB-0C12-9FBD970021D6}"/>
              </a:ext>
            </a:extLst>
          </p:cNvPr>
          <p:cNvSpPr txBox="1"/>
          <p:nvPr/>
        </p:nvSpPr>
        <p:spPr>
          <a:xfrm>
            <a:off x="5005877" y="6396335"/>
            <a:ext cx="2176562" cy="307777"/>
          </a:xfrm>
          <a:prstGeom prst="rect">
            <a:avLst/>
          </a:prstGeom>
          <a:noFill/>
        </p:spPr>
        <p:txBody>
          <a:bodyPr wrap="square" rtlCol="0">
            <a:spAutoFit/>
          </a:bodyPr>
          <a:lstStyle/>
          <a:p>
            <a:r>
              <a:rPr lang="fr-FR" sz="700" dirty="0"/>
              <a:t>Les radios associatives en Hauts-de-France (source : </a:t>
            </a:r>
            <a:r>
              <a:rPr lang="fr-FR" sz="700" dirty="0">
                <a:hlinkClick r:id="rId4"/>
              </a:rPr>
              <a:t>music-hdf.org</a:t>
            </a:r>
            <a:r>
              <a:rPr lang="fr-FR" sz="700" dirty="0"/>
              <a:t>)</a:t>
            </a:r>
          </a:p>
        </p:txBody>
      </p:sp>
    </p:spTree>
    <p:extLst>
      <p:ext uri="{BB962C8B-B14F-4D97-AF65-F5344CB8AC3E}">
        <p14:creationId xmlns:p14="http://schemas.microsoft.com/office/powerpoint/2010/main" val="109513564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1895</TotalTime>
  <Words>2713</Words>
  <Application>Microsoft Office PowerPoint</Application>
  <PresentationFormat>Affichage à l'écran (4:3)</PresentationFormat>
  <Paragraphs>194</Paragraphs>
  <Slides>16</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16</vt:i4>
      </vt:variant>
    </vt:vector>
  </HeadingPairs>
  <TitlesOfParts>
    <vt:vector size="25" baseType="lpstr">
      <vt:lpstr>Arial</vt:lpstr>
      <vt:lpstr>Bariol Regular</vt:lpstr>
      <vt:lpstr>Calibri</vt:lpstr>
      <vt:lpstr>Calibri Light</vt:lpstr>
      <vt:lpstr>Roboto</vt:lpstr>
      <vt:lpstr>Roboto Light</vt:lpstr>
      <vt:lpstr>Symbol</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Antoine - HF</dc:creator>
  <cp:lastModifiedBy>Damien Dusseaux</cp:lastModifiedBy>
  <cp:revision>36</cp:revision>
  <dcterms:created xsi:type="dcterms:W3CDTF">2021-10-20T12:01:13Z</dcterms:created>
  <dcterms:modified xsi:type="dcterms:W3CDTF">2023-03-10T15:51:26Z</dcterms:modified>
</cp:coreProperties>
</file>