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7772400" cy="10058400"/>
  <p:notesSz cx="6858000" cy="9144000"/>
  <p:embeddedFontLst>
    <p:embeddedFont>
      <p:font typeface="Proxima Nova" panose="02000506030000020004" pitchFamily="2" charset="0"/>
      <p:regular r:id="rId12"/>
      <p:bold r:id="rId13"/>
      <p:italic r:id="rId14"/>
      <p:boldItalic r:id="rId15"/>
    </p:embeddedFont>
    <p:embeddedFont>
      <p:font typeface="Proxima Nova Extrabold" panose="02000506030000020004" pitchFamily="2" charset="0"/>
      <p:bold r:id="rId16"/>
      <p:italic r:id="rId17"/>
    </p:embeddedFont>
    <p:embeddedFont>
      <p:font typeface="Roboto" panose="02000000000000000000" pitchFamily="2" charset="0"/>
      <p:regular r:id="rId18"/>
      <p:bold r:id="rId19"/>
      <p:italic r:id="rId20"/>
      <p:boldItalic r:id="rId21"/>
    </p:embeddedFont>
    <p:embeddedFont>
      <p:font typeface="Roboto Condensed"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D1DD58-E65A-44CB-BE4E-2FB77B5CFC97}">
  <a:tblStyle styleId="{CDD1DD58-E65A-44CB-BE4E-2FB77B5CFC9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4754"/>
  </p:normalViewPr>
  <p:slideViewPr>
    <p:cSldViewPr snapToGrid="0">
      <p:cViewPr varScale="1">
        <p:scale>
          <a:sx n="70" d="100"/>
          <a:sy n="70" d="100"/>
        </p:scale>
        <p:origin x="3040" y="1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1243ea990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1243ea9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stumpyshh.com/eatontownnj/" TargetMode="External"/><Relationship Id="rId3" Type="http://schemas.openxmlformats.org/officeDocument/2006/relationships/image" Target="../media/image3.jpg"/><Relationship Id="rId7" Type="http://schemas.openxmlformats.org/officeDocument/2006/relationships/hyperlink" Target="https://www.trapdoorescape.com/trap-door-escape-room-home/locations-nj-and-pa/red-bank/" TargetMode="External"/><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jerseystrong.com/location/middletown/" TargetMode="External"/><Relationship Id="rId11" Type="http://schemas.openxmlformats.org/officeDocument/2006/relationships/hyperlink" Target="https://www.pebblecreekgolfclub.com/" TargetMode="External"/><Relationship Id="rId5" Type="http://schemas.openxmlformats.org/officeDocument/2006/relationships/hyperlink" Target="https://www.planetfitness.com/gyms/hazlet-nj" TargetMode="External"/><Relationship Id="rId10" Type="http://schemas.openxmlformats.org/officeDocument/2006/relationships/hyperlink" Target="http://coltsneckgolfclub.com/" TargetMode="External"/><Relationship Id="rId4" Type="http://schemas.openxmlformats.org/officeDocument/2006/relationships/hyperlink" Target="mailto:katielieberman@livenation.com" TargetMode="External"/><Relationship Id="rId9" Type="http://schemas.openxmlformats.org/officeDocument/2006/relationships/hyperlink" Target="https://www.google.com/search?q=nail%20salons%20holmdel%20nj&amp;rlz=1C5CHFA_enUS994US994&amp;oq=nail+salons+holmdel&amp;aqs=chrome.0.0i512j69i57j0i22i30l7.4283j0j4&amp;sourceid=chrome&amp;ie=UTF-8&amp;tbs=lf:1,lf_ui:14&amp;tbm=lcl&amp;sxsrf=APq-WBt6803CvjYXVfQpncFiKDMI2-Ft8g:1645646342080&amp;rflfq=1&amp;num=10&amp;rldimm=11670341809034379268&amp;lqi=ChZuYWlsIHNhbG9ucyBob2xtZGVsIG5qSO-SwNPqgICACFosEAAQARgAGAEYAhgDIhZuYWlsIHNhbG9ucyBob2xtZGVsIG5qKgYIAxAAEAGSAQpuYWlsX3NhbG9umgEkQ2hkRFNVaE5NRzluUzBWSlEwRm5TVVF3T0dKdWFqUkJSUkFCqgETEAEqDyILbmFpbCBzYWxvbnMoAA&amp;ved=2ahUKEwjo05Stzpb2AhWmhHIEHR8KCDQQvS56BAgCEHI&amp;rlst=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cvs.com/store-locator/hazlet-nj-pharmacies/3391-highway-35-hazlet-nj-07730/storeid=7069?WT.mc_id=LS_GOOGLE_FS_7069" TargetMode="External"/><Relationship Id="rId13" Type="http://schemas.openxmlformats.org/officeDocument/2006/relationships/hyperlink" Target="https://www.riversidemedgroup.com/services/urgent-care/hazlet-nj/?utm_source=gmb&amp;utm_medium=organic&amp;utm_campaign=Hazlet" TargetMode="External"/><Relationship Id="rId3" Type="http://schemas.openxmlformats.org/officeDocument/2006/relationships/image" Target="../media/image3.jpg"/><Relationship Id="rId7" Type="http://schemas.openxmlformats.org/officeDocument/2006/relationships/hyperlink" Target="https://jenkinsons.com/" TargetMode="External"/><Relationship Id="rId12" Type="http://schemas.openxmlformats.org/officeDocument/2006/relationships/hyperlink" Target="https://www.google.com/search?q=urgent+care+hazlet&amp;rlz=1C1PRFC_enUS945US945&amp;tbm=lcl&amp;ei=Zw7KYNvQOMq80PEP8u-ziAU&amp;oq=Urgent+Care+hazlet&amp;gs_l=psy-ab.1.0.0i67k1j0l2j0i7i30k1j0l2j0i7i30k1j0j0i7i30k1l2.13996.13996.0.16373.1.1.0.0.0.0.126.126.0j1.1.0....0...1c.1.64.psy-ab..0.1.126....0.hnMvr5MPwD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playamerica.com/" TargetMode="External"/><Relationship Id="rId11" Type="http://schemas.openxmlformats.org/officeDocument/2006/relationships/hyperlink" Target="https://stores.dickssportinggoods.com/nj/west-long-branch/1341/" TargetMode="External"/><Relationship Id="rId5" Type="http://schemas.openxmlformats.org/officeDocument/2006/relationships/hyperlink" Target="https://www.monmouthmuseum.org/" TargetMode="External"/><Relationship Id="rId10" Type="http://schemas.openxmlformats.org/officeDocument/2006/relationships/hyperlink" Target="https://shop.shoprite.com/store/7822119211" TargetMode="External"/><Relationship Id="rId4" Type="http://schemas.openxmlformats.org/officeDocument/2006/relationships/hyperlink" Target="https://www.njvvmf.org/" TargetMode="External"/><Relationship Id="rId9" Type="http://schemas.openxmlformats.org/officeDocument/2006/relationships/hyperlink" Target="https://www.walgreens.com/locator/walgreens-2995+highway+35-hazlet-nj-07730/id=13703" TargetMode="External"/><Relationship Id="rId14" Type="http://schemas.openxmlformats.org/officeDocument/2006/relationships/hyperlink" Target="https://www.imamd.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jerseyshorehotyoga.com/" TargetMode="External"/><Relationship Id="rId3" Type="http://schemas.openxmlformats.org/officeDocument/2006/relationships/image" Target="../media/image3.jpg"/><Relationship Id="rId7" Type="http://schemas.openxmlformats.org/officeDocument/2006/relationships/hyperlink" Target="https://www.jonnie-g.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easersice.com/wp/" TargetMode="External"/><Relationship Id="rId5" Type="http://schemas.openxmlformats.org/officeDocument/2006/relationships/hyperlink" Target="http://www.chopchopbangbang.com/" TargetMode="External"/><Relationship Id="rId4" Type="http://schemas.openxmlformats.org/officeDocument/2006/relationships/hyperlink" Target="mailto:katielieberman@livenation.com"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katielieberman@livenation.com" TargetMode="External"/><Relationship Id="rId5" Type="http://schemas.openxmlformats.org/officeDocument/2006/relationships/hyperlink" Target="https://www.koisushiandhibachi.com/#/" TargetMode="External"/><Relationship Id="rId4" Type="http://schemas.openxmlformats.org/officeDocument/2006/relationships/hyperlink" Target="https://www.salernospizzeriamenu.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hyperlink" Target="https://empirecruise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amctheatres.com/movie-theatres/eatontown/amc-monmouth-mall-15" TargetMode="External"/><Relationship Id="rId5" Type="http://schemas.openxmlformats.org/officeDocument/2006/relationships/hyperlink" Target="https://www.cinemark.com/theatres/nj-hazlet/cinemark-hazlet-12" TargetMode="External"/><Relationship Id="rId4" Type="http://schemas.openxmlformats.org/officeDocument/2006/relationships/hyperlink" Target="mailto:katielieberman@livenatio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steelysdrinkware.com/product/steel-spoon-straw/" TargetMode="External"/><Relationship Id="rId3" Type="http://schemas.openxmlformats.org/officeDocument/2006/relationships/image" Target="../media/image3.jpg"/><Relationship Id="rId7" Type="http://schemas.openxmlformats.org/officeDocument/2006/relationships/hyperlink" Target="https://www.vapur.u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SustainabilityRocks@livenation.com" TargetMode="External"/><Relationship Id="rId5" Type="http://schemas.openxmlformats.org/officeDocument/2006/relationships/hyperlink" Target="https://www.zerowasteevents.com/live_nation_venues.html" TargetMode="External"/><Relationship Id="rId10" Type="http://schemas.openxmlformats.org/officeDocument/2006/relationships/hyperlink" Target="https://drinkopenwater.com/" TargetMode="External"/><Relationship Id="rId4" Type="http://schemas.openxmlformats.org/officeDocument/2006/relationships/image" Target="../media/image11.png"/><Relationship Id="rId9" Type="http://schemas.openxmlformats.org/officeDocument/2006/relationships/hyperlink" Target="https://www.ecola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4" name="Google Shape;54;p13">
            <a:extLst>
              <a:ext uri="{FF2B5EF4-FFF2-40B4-BE49-F238E27FC236}">
                <a16:creationId xmlns:a16="http://schemas.microsoft.com/office/drawing/2014/main" id="{17824398-0FB7-4CBD-A061-FB641B73EE77}"/>
              </a:ext>
            </a:extLst>
          </p:cNvPr>
          <p:cNvPicPr preferRelativeResize="0"/>
          <p:nvPr/>
        </p:nvPicPr>
        <p:blipFill rotWithShape="1">
          <a:blip r:embed="rId3">
            <a:alphaModFix/>
          </a:blip>
          <a:srcRect/>
          <a:stretch/>
        </p:blipFill>
        <p:spPr>
          <a:xfrm>
            <a:off x="0" y="0"/>
            <a:ext cx="7772400" cy="1005840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991261" y="8013947"/>
            <a:ext cx="3789877" cy="106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2171700" y="1100025"/>
            <a:ext cx="34290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WELCOME</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61" name="Google Shape;61;p14"/>
          <p:cNvSpPr txBox="1"/>
          <p:nvPr/>
        </p:nvSpPr>
        <p:spPr>
          <a:xfrm>
            <a:off x="391886" y="1843725"/>
            <a:ext cx="6738257" cy="3446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0" i="0" u="none" strike="noStrike" cap="none" dirty="0">
                <a:solidFill>
                  <a:srgbClr val="000000"/>
                </a:solidFill>
                <a:latin typeface="Proxima Nova" panose="020B0604020202020204" charset="0"/>
                <a:sym typeface="Arial"/>
              </a:rPr>
              <a:t>Hello and Welcome to the PNC Bank Arts Center</a:t>
            </a:r>
            <a:endParaRPr lang="en" sz="1600" dirty="0">
              <a:latin typeface="Proxima Nova"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 sz="16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b="0" i="0" u="none" strike="noStrike" cap="none" dirty="0">
                <a:solidFill>
                  <a:srgbClr val="000000"/>
                </a:solidFill>
                <a:latin typeface="Proxima Nova" panose="020B0604020202020204" charset="0"/>
                <a:sym typeface="Arial"/>
              </a:rPr>
              <a:t>We are delighted to have you and everyone on Tour as our guests this season at </a:t>
            </a:r>
            <a:r>
              <a:rPr lang="en" dirty="0">
                <a:latin typeface="Proxima Nova" panose="020B0604020202020204" charset="0"/>
              </a:rPr>
              <a:t>PNC Bank</a:t>
            </a:r>
            <a:r>
              <a:rPr lang="en" b="0" i="0" u="none" strike="noStrike" cap="none" dirty="0">
                <a:solidFill>
                  <a:srgbClr val="000000"/>
                </a:solidFill>
                <a:latin typeface="Proxima Nova" panose="020B0604020202020204" charset="0"/>
                <a:sym typeface="Arial"/>
              </a:rPr>
              <a:t> Arts Center!.  We’ve put together this venue hospitality guide to tell you a little bit about what’s new and what’s available for your stay in Holmdel. As you read through this guide, you’ll see some elements that we have onsite as well as amenities that we can help order, coordinate and process payment on your behalf. We’re hopeful that this hospitality guide will enhance your overall experience while at our venue and make you look forward to coming back to see us here is the beautiful state of New Jersey.</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US" b="0" i="0" u="none" strike="noStrike" cap="none" dirty="0">
                <a:solidFill>
                  <a:srgbClr val="000000"/>
                </a:solidFill>
                <a:latin typeface="Proxima Nova" panose="020B0604020202020204" charset="0"/>
                <a:sym typeface="Arial"/>
              </a:rPr>
              <a:t>What you’ll find inside:</a:t>
            </a:r>
          </a:p>
          <a:p>
            <a:pPr marL="0" marR="0" lvl="0" indent="0" algn="l" rtl="0">
              <a:lnSpc>
                <a:spcPct val="100000"/>
              </a:lnSpc>
              <a:spcBef>
                <a:spcPts val="0"/>
              </a:spcBef>
              <a:spcAft>
                <a:spcPts val="0"/>
              </a:spcAft>
              <a:buClr>
                <a:srgbClr val="000000"/>
              </a:buClr>
              <a:buSzPts val="1200"/>
              <a:buFont typeface="Arial"/>
              <a:buNone/>
            </a:pPr>
            <a:r>
              <a:rPr lang="en-US" dirty="0">
                <a:latin typeface="Proxima Nova" panose="020B0604020202020204" charset="0"/>
              </a:rPr>
              <a:t>Places and cool hangs around town</a:t>
            </a:r>
          </a:p>
          <a:p>
            <a:pPr marL="0" marR="0" lvl="0" indent="0" algn="l" rtl="0">
              <a:lnSpc>
                <a:spcPct val="100000"/>
              </a:lnSpc>
              <a:spcBef>
                <a:spcPts val="0"/>
              </a:spcBef>
              <a:spcAft>
                <a:spcPts val="0"/>
              </a:spcAft>
              <a:buClr>
                <a:srgbClr val="000000"/>
              </a:buClr>
              <a:buSzPts val="1200"/>
              <a:buFont typeface="Arial"/>
              <a:buNone/>
            </a:pPr>
            <a:r>
              <a:rPr lang="en-US" b="0" i="0" u="none" strike="noStrike" cap="none" dirty="0">
                <a:solidFill>
                  <a:srgbClr val="000000"/>
                </a:solidFill>
                <a:latin typeface="Proxima Nova" panose="020B0604020202020204" charset="0"/>
                <a:sym typeface="Arial"/>
              </a:rPr>
              <a:t>Things to do</a:t>
            </a:r>
          </a:p>
          <a:p>
            <a:pPr marL="0" marR="0" lvl="0" indent="0" algn="l" rtl="0">
              <a:lnSpc>
                <a:spcPct val="100000"/>
              </a:lnSpc>
              <a:spcBef>
                <a:spcPts val="0"/>
              </a:spcBef>
              <a:spcAft>
                <a:spcPts val="0"/>
              </a:spcAft>
              <a:buClr>
                <a:srgbClr val="000000"/>
              </a:buClr>
              <a:buSzPts val="1200"/>
              <a:buFont typeface="Arial"/>
              <a:buNone/>
            </a:pPr>
            <a:r>
              <a:rPr lang="en-US" dirty="0">
                <a:latin typeface="Proxima Nova" panose="020B0604020202020204" charset="0"/>
              </a:rPr>
              <a:t>Good Eats</a:t>
            </a:r>
          </a:p>
          <a:p>
            <a:pPr marL="0" marR="0" lvl="0" indent="0" algn="l" rtl="0">
              <a:lnSpc>
                <a:spcPct val="100000"/>
              </a:lnSpc>
              <a:spcBef>
                <a:spcPts val="0"/>
              </a:spcBef>
              <a:spcAft>
                <a:spcPts val="0"/>
              </a:spcAft>
              <a:buClr>
                <a:srgbClr val="000000"/>
              </a:buClr>
              <a:buSzPts val="1200"/>
              <a:buFont typeface="Arial"/>
              <a:buNone/>
            </a:pPr>
            <a:r>
              <a:rPr lang="en-US" b="0" i="0" u="none" strike="noStrike" cap="none" dirty="0">
                <a:solidFill>
                  <a:srgbClr val="000000"/>
                </a:solidFill>
                <a:latin typeface="Proxima Nova" panose="020B0604020202020204" charset="0"/>
                <a:sym typeface="Arial"/>
              </a:rPr>
              <a:t>Local services and amenities</a:t>
            </a:r>
          </a:p>
          <a:p>
            <a:pPr marL="0" marR="0" lvl="0" indent="0" algn="l" rtl="0">
              <a:lnSpc>
                <a:spcPct val="100000"/>
              </a:lnSpc>
              <a:spcBef>
                <a:spcPts val="0"/>
              </a:spcBef>
              <a:spcAft>
                <a:spcPts val="0"/>
              </a:spcAft>
              <a:buClr>
                <a:srgbClr val="000000"/>
              </a:buClr>
              <a:buSzPts val="1200"/>
              <a:buFont typeface="Arial"/>
              <a:buNone/>
            </a:pPr>
            <a:r>
              <a:rPr lang="en-US" b="0" i="0" u="none" strike="noStrike" cap="none" dirty="0">
                <a:solidFill>
                  <a:srgbClr val="000000"/>
                </a:solidFill>
                <a:latin typeface="Proxima Nova" panose="020B0604020202020204" charset="0"/>
                <a:sym typeface="Arial"/>
              </a:rPr>
              <a:t>Some workout options including</a:t>
            </a:r>
            <a:r>
              <a:rPr lang="en" b="0" i="0" u="none" strike="noStrike" cap="none" dirty="0">
                <a:solidFill>
                  <a:srgbClr val="000000"/>
                </a:solidFill>
                <a:latin typeface="Proxima Nova" panose="020B0604020202020204" charset="0"/>
                <a:sym typeface="Arial"/>
              </a:rPr>
              <a:t> a backstage gym for all your training needs</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b="0" i="0" u="none" strike="noStrike" cap="none" dirty="0">
                <a:solidFill>
                  <a:srgbClr val="000000"/>
                </a:solidFill>
                <a:latin typeface="Proxima Nova" panose="020B0604020202020204" charset="0"/>
                <a:sym typeface="Arial"/>
              </a:rPr>
              <a:t>Our Production Team is available to coordinate transportation and requests, as well as answer any questions you may have throughout the day. Their office is located stage right, up one flight from stage level.</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b="0" i="0" u="none" strike="noStrike" cap="none" dirty="0">
                <a:solidFill>
                  <a:srgbClr val="000000"/>
                </a:solidFill>
                <a:latin typeface="Proxima Nova" panose="020B0604020202020204" charset="0"/>
                <a:sym typeface="Arial"/>
              </a:rPr>
              <a:t>Bill Mockler ~ </a:t>
            </a:r>
            <a:r>
              <a:rPr lang="en" b="0" i="1" u="none" strike="noStrike" cap="none" dirty="0">
                <a:solidFill>
                  <a:srgbClr val="000000"/>
                </a:solidFill>
                <a:latin typeface="Proxima Nova" panose="020B0604020202020204" charset="0"/>
                <a:sym typeface="Arial"/>
              </a:rPr>
              <a:t>Production Manager </a:t>
            </a:r>
            <a:r>
              <a:rPr lang="en" b="0" i="0" u="none" strike="noStrike" cap="none" dirty="0">
                <a:solidFill>
                  <a:srgbClr val="000000"/>
                </a:solidFill>
                <a:latin typeface="Proxima Nova" panose="020B0604020202020204" charset="0"/>
                <a:sym typeface="Arial"/>
              </a:rPr>
              <a:t>~ BillMockler@livenation.com</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i="1" dirty="0">
                <a:latin typeface="Proxima Nova" panose="020B0604020202020204" charset="0"/>
              </a:rPr>
              <a:t>Jill </a:t>
            </a:r>
            <a:r>
              <a:rPr lang="en" i="1" dirty="0" err="1">
                <a:latin typeface="Proxima Nova" panose="020B0604020202020204" charset="0"/>
              </a:rPr>
              <a:t>Stegner</a:t>
            </a:r>
            <a:r>
              <a:rPr lang="en" b="0" i="1" u="none" strike="noStrike" cap="none" dirty="0">
                <a:solidFill>
                  <a:srgbClr val="000000"/>
                </a:solidFill>
                <a:latin typeface="Proxima Nova" panose="020B0604020202020204" charset="0"/>
                <a:sym typeface="Arial"/>
              </a:rPr>
              <a:t> ~ Production Assistant </a:t>
            </a:r>
            <a:r>
              <a:rPr lang="en" b="0" i="0" u="none" strike="noStrike" cap="none" dirty="0">
                <a:solidFill>
                  <a:srgbClr val="000000"/>
                </a:solidFill>
                <a:latin typeface="Proxima Nova" panose="020B0604020202020204" charset="0"/>
                <a:sym typeface="Arial"/>
              </a:rPr>
              <a:t>~ </a:t>
            </a:r>
            <a:r>
              <a:rPr lang="en" dirty="0" err="1">
                <a:latin typeface="Proxima Nova" panose="020B0604020202020204" charset="0"/>
              </a:rPr>
              <a:t>JillStegner</a:t>
            </a:r>
            <a:r>
              <a:rPr lang="en" b="0" i="0" u="none" strike="noStrike" cap="none" dirty="0" err="1">
                <a:solidFill>
                  <a:srgbClr val="000000"/>
                </a:solidFill>
                <a:latin typeface="Proxima Nova" panose="020B0604020202020204" charset="0"/>
                <a:sym typeface="Arial"/>
              </a:rPr>
              <a:t>@livenation.com</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b="0" i="0" u="none" strike="noStrike" cap="none" dirty="0">
                <a:solidFill>
                  <a:srgbClr val="000000"/>
                </a:solidFill>
                <a:latin typeface="Proxima Nova" panose="020B0604020202020204" charset="0"/>
                <a:sym typeface="Arial"/>
              </a:rPr>
              <a:t> </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b="0" i="0" u="none" strike="noStrike" cap="none" dirty="0">
                <a:solidFill>
                  <a:srgbClr val="000000"/>
                </a:solidFill>
                <a:latin typeface="Proxima Nova" panose="020B0604020202020204" charset="0"/>
                <a:sym typeface="Arial"/>
              </a:rPr>
              <a:t>We hope you enjoy your time at PNC Bank Arts Center! </a:t>
            </a:r>
            <a:endParaRPr b="0" i="1"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endParaRPr b="0" i="1"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b="0" i="1" u="none" strike="noStrike" cap="none" dirty="0">
                <a:solidFill>
                  <a:srgbClr val="000000"/>
                </a:solidFill>
                <a:latin typeface="Proxima Nova" panose="020B0604020202020204" charset="0"/>
                <a:sym typeface="Arial"/>
              </a:rPr>
              <a:t>Here’s to a great day! </a:t>
            </a:r>
            <a:endParaRPr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lang="en" sz="3600" dirty="0"/>
          </a:p>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roxima Nova" panose="020B0604020202020204" charset="0"/>
                <a:sym typeface="Arial"/>
              </a:rPr>
              <a:t>Jorelle Aronovitch</a:t>
            </a:r>
            <a:endParaRPr sz="12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roxima Nova" panose="020B0604020202020204" charset="0"/>
                <a:sym typeface="Arial"/>
              </a:rPr>
              <a:t>General Manager</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roxima Nova" panose="020B0604020202020204" charset="0"/>
                <a:sym typeface="Arial"/>
              </a:rPr>
              <a:t>PNC Bank Arts Center</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roxima Nova" panose="020B0604020202020204" charset="0"/>
                <a:sym typeface="Arial"/>
              </a:rPr>
              <a:t>jorellearonovitch@livenation.com</a:t>
            </a:r>
            <a:br>
              <a:rPr lang="en" sz="3600" b="0" i="0" u="none" strike="noStrike" cap="none" dirty="0">
                <a:solidFill>
                  <a:srgbClr val="000000"/>
                </a:solidFill>
                <a:latin typeface="Arial"/>
                <a:ea typeface="Arial"/>
                <a:cs typeface="Arial"/>
                <a:sym typeface="Arial"/>
              </a:rPr>
            </a:br>
            <a:endParaRPr sz="3600" b="0" i="0" u="none" strike="noStrike" cap="none" dirty="0">
              <a:solidFill>
                <a:srgbClr val="000000"/>
              </a:solidFill>
              <a:latin typeface="Proxima Nova Extrabold"/>
              <a:ea typeface="Proxima Nova Extrabold"/>
              <a:cs typeface="Proxima Nova Extrabold"/>
              <a:sym typeface="Proxima Nova Extrabold"/>
            </a:endParaRPr>
          </a:p>
        </p:txBody>
      </p:sp>
      <p:sp>
        <p:nvSpPr>
          <p:cNvPr id="62" name="Google Shape;62;p14"/>
          <p:cNvSpPr txBox="1"/>
          <p:nvPr/>
        </p:nvSpPr>
        <p:spPr>
          <a:xfrm>
            <a:off x="220498" y="738075"/>
            <a:ext cx="2750400" cy="202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 </a:t>
            </a:r>
            <a:endParaRPr sz="1400" b="1" i="0" u="none" strike="noStrike" cap="none">
              <a:solidFill>
                <a:srgbClr val="FFFFFF"/>
              </a:solidFill>
              <a:latin typeface="Proxima Nova"/>
              <a:ea typeface="Proxima Nova"/>
              <a:cs typeface="Proxima Nova"/>
              <a:sym typeface="Proxima Nova"/>
            </a:endParaRPr>
          </a:p>
        </p:txBody>
      </p:sp>
      <p:cxnSp>
        <p:nvCxnSpPr>
          <p:cNvPr id="63" name="Google Shape;63;p14"/>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64" name="Google Shape;64;p14"/>
          <p:cNvSpPr/>
          <p:nvPr/>
        </p:nvSpPr>
        <p:spPr>
          <a:xfrm>
            <a:off x="0" y="0"/>
            <a:ext cx="7772400" cy="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65" name="Google Shape;65;p14" descr="A close up of a logo&#10;&#10;Description automatically generated"/>
          <p:cNvPicPr preferRelativeResize="0"/>
          <p:nvPr/>
        </p:nvPicPr>
        <p:blipFill rotWithShape="1">
          <a:blip r:embed="rId4">
            <a:alphaModFix/>
          </a:blip>
          <a:srcRect/>
          <a:stretch/>
        </p:blipFill>
        <p:spPr>
          <a:xfrm>
            <a:off x="391886" y="7636825"/>
            <a:ext cx="4305300" cy="100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p:nvPr/>
        </p:nvSpPr>
        <p:spPr>
          <a:xfrm>
            <a:off x="0" y="1021352"/>
            <a:ext cx="7772400" cy="543912"/>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36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GET LOCAL</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sp>
        <p:nvSpPr>
          <p:cNvPr id="71" name="Google Shape;71;p15"/>
          <p:cNvSpPr txBox="1"/>
          <p:nvPr/>
        </p:nvSpPr>
        <p:spPr>
          <a:xfrm>
            <a:off x="0" y="1581400"/>
            <a:ext cx="7772400" cy="9714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rgbClr val="000000"/>
              </a:buClr>
              <a:buSzPts val="1200"/>
              <a:buFont typeface="Arial"/>
              <a:buNone/>
            </a:pPr>
            <a:r>
              <a:rPr lang="en" sz="1200" b="0" i="1" u="none" strike="noStrike" cap="none" dirty="0">
                <a:solidFill>
                  <a:schemeClr val="dk1"/>
                </a:solidFill>
                <a:latin typeface="Proxima Nova"/>
                <a:ea typeface="Proxima Nova"/>
                <a:cs typeface="Proxima Nova"/>
                <a:sym typeface="Proxima Nova"/>
              </a:rPr>
              <a:t>Whether you’re looking to relax or want some local flare, let us point you in the right direction both on and off the venue grounds. If something peaks your interest, we’ll be more than happy to coordinate with runners and facilitate with vendors and help process payment to ensure a seamless and easy transportation and scheduling process. </a:t>
            </a:r>
            <a:r>
              <a:rPr lang="en" sz="1200" b="0" i="1" u="sng" strike="noStrike" cap="none" dirty="0">
                <a:solidFill>
                  <a:schemeClr val="hlink"/>
                </a:solidFill>
                <a:latin typeface="Proxima Nova"/>
                <a:ea typeface="Proxima Nova"/>
                <a:cs typeface="Proxima Nova"/>
                <a:sym typeface="Proxima Nova"/>
                <a:hlinkClick r:id="rId4"/>
              </a:rPr>
              <a:t>Email</a:t>
            </a:r>
            <a:r>
              <a:rPr lang="en" sz="1200" b="0" i="1" u="none" strike="noStrike" cap="none" dirty="0">
                <a:solidFill>
                  <a:schemeClr val="dk1"/>
                </a:solidFill>
                <a:latin typeface="Proxima Nova"/>
                <a:ea typeface="Proxima Nova"/>
                <a:cs typeface="Proxima Nova"/>
                <a:sym typeface="Proxima Nova"/>
              </a:rPr>
              <a:t> venue management </a:t>
            </a:r>
            <a:r>
              <a:rPr lang="en" sz="1200" b="1" i="1" u="none" strike="noStrike" cap="none" dirty="0">
                <a:solidFill>
                  <a:schemeClr val="dk1"/>
                </a:solidFill>
                <a:latin typeface="Proxima Nova"/>
                <a:ea typeface="Proxima Nova"/>
                <a:cs typeface="Proxima Nova"/>
                <a:sym typeface="Proxima Nova"/>
              </a:rPr>
              <a:t>at least 72 hrs in advance </a:t>
            </a:r>
            <a:r>
              <a:rPr lang="en" sz="1200" b="0" i="0" u="none" strike="noStrike" cap="none" dirty="0">
                <a:solidFill>
                  <a:schemeClr val="dk1"/>
                </a:solidFill>
                <a:latin typeface="Proxima Nova"/>
                <a:ea typeface="Proxima Nova"/>
                <a:cs typeface="Proxima Nova"/>
                <a:sym typeface="Proxima Nova"/>
              </a:rPr>
              <a:t>of your arrival</a:t>
            </a:r>
            <a:r>
              <a:rPr lang="en" sz="1200" b="0" i="1" u="none" strike="noStrike" cap="none" dirty="0">
                <a:solidFill>
                  <a:schemeClr val="dk1"/>
                </a:solidFill>
                <a:latin typeface="Proxima Nova"/>
                <a:ea typeface="Proxima Nova"/>
                <a:cs typeface="Proxima Nova"/>
                <a:sym typeface="Proxima Nova"/>
              </a:rPr>
              <a:t>. </a:t>
            </a:r>
            <a:endParaRPr sz="1200" b="0"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600"/>
              <a:buFont typeface="Arial"/>
              <a:buNone/>
            </a:pPr>
            <a:endParaRPr sz="1100" b="0" i="0" u="none" strike="noStrike" cap="none" dirty="0">
              <a:solidFill>
                <a:srgbClr val="000000"/>
              </a:solidFill>
              <a:latin typeface="Proxima Nova Extrabold"/>
              <a:ea typeface="Proxima Nova Extrabold"/>
              <a:cs typeface="Proxima Nova Extrabold"/>
              <a:sym typeface="Proxima Nova Extrabold"/>
            </a:endParaRPr>
          </a:p>
        </p:txBody>
      </p:sp>
      <p:sp>
        <p:nvSpPr>
          <p:cNvPr id="72" name="Google Shape;72;p15"/>
          <p:cNvSpPr txBox="1"/>
          <p:nvPr/>
        </p:nvSpPr>
        <p:spPr>
          <a:xfrm>
            <a:off x="-991" y="2628591"/>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Proxima Nova Extrabold"/>
                <a:ea typeface="Proxima Nova Extrabold"/>
                <a:cs typeface="Proxima Nova Extrabold"/>
                <a:sym typeface="Proxima Nova Extrabold"/>
              </a:rPr>
              <a:t>AROUND TOWN ACTIVITIES • ADULTS</a:t>
            </a:r>
            <a:endParaRPr sz="2400" b="0" i="0" u="none" strike="noStrike" cap="none" dirty="0">
              <a:solidFill>
                <a:srgbClr val="000000"/>
              </a:solidFill>
              <a:latin typeface="Proxima Nova Extrabold"/>
              <a:ea typeface="Proxima Nova Extrabold"/>
              <a:cs typeface="Proxima Nova Extrabold"/>
              <a:sym typeface="Proxima Nova Extrabold"/>
            </a:endParaRPr>
          </a:p>
        </p:txBody>
      </p:sp>
      <p:graphicFrame>
        <p:nvGraphicFramePr>
          <p:cNvPr id="73" name="Google Shape;73;p15" title="LA Fitness"/>
          <p:cNvGraphicFramePr/>
          <p:nvPr>
            <p:extLst>
              <p:ext uri="{D42A27DB-BD31-4B8C-83A1-F6EECF244321}">
                <p14:modId xmlns:p14="http://schemas.microsoft.com/office/powerpoint/2010/main" val="1921227273"/>
              </p:ext>
            </p:extLst>
          </p:nvPr>
        </p:nvGraphicFramePr>
        <p:xfrm>
          <a:off x="205000" y="3072532"/>
          <a:ext cx="7286275" cy="10938550"/>
        </p:xfrm>
        <a:graphic>
          <a:graphicData uri="http://schemas.openxmlformats.org/drawingml/2006/table">
            <a:tbl>
              <a:tblPr>
                <a:noFill/>
                <a:tableStyleId>{CDD1DD58-E65A-44CB-BE4E-2FB77B5CFC97}</a:tableStyleId>
              </a:tblPr>
              <a:tblGrid>
                <a:gridCol w="3739675">
                  <a:extLst>
                    <a:ext uri="{9D8B030D-6E8A-4147-A177-3AD203B41FA5}">
                      <a16:colId xmlns:a16="http://schemas.microsoft.com/office/drawing/2014/main" val="20000"/>
                    </a:ext>
                  </a:extLst>
                </a:gridCol>
                <a:gridCol w="3546600">
                  <a:extLst>
                    <a:ext uri="{9D8B030D-6E8A-4147-A177-3AD203B41FA5}">
                      <a16:colId xmlns:a16="http://schemas.microsoft.com/office/drawing/2014/main" val="20001"/>
                    </a:ext>
                  </a:extLst>
                </a:gridCol>
              </a:tblGrid>
              <a:tr h="6895975">
                <a:tc>
                  <a:txBody>
                    <a:bodyPr/>
                    <a:lstStyle/>
                    <a:p>
                      <a:pPr marL="0" marR="0" lvl="0" indent="0" algn="l" rtl="0">
                        <a:lnSpc>
                          <a:spcPct val="100000"/>
                        </a:lnSpc>
                        <a:spcBef>
                          <a:spcPts val="0"/>
                        </a:spcBef>
                        <a:spcAft>
                          <a:spcPts val="0"/>
                        </a:spcAft>
                        <a:buClr>
                          <a:schemeClr val="dk1"/>
                        </a:buClr>
                        <a:buSzPts val="1100"/>
                        <a:buFont typeface="Arial"/>
                        <a:buNone/>
                      </a:pPr>
                      <a:r>
                        <a:rPr lang="en" sz="1800" b="1" i="0" u="sng" strike="noStrike" cap="none" dirty="0">
                          <a:solidFill>
                            <a:srgbClr val="F8002C"/>
                          </a:solidFill>
                          <a:latin typeface="Roboto Condensed"/>
                          <a:ea typeface="Roboto Condensed"/>
                          <a:cs typeface="Roboto Condensed"/>
                          <a:sym typeface="Roboto Condensed"/>
                        </a:rPr>
                        <a:t>SWEAT IT OUT</a:t>
                      </a:r>
                      <a:endParaRPr sz="1800" b="1" i="0" u="sng" strike="noStrike" cap="none" dirty="0">
                        <a:solidFill>
                          <a:srgbClr val="F8002C"/>
                        </a:solidFill>
                        <a:latin typeface="Roboto Condensed"/>
                        <a:ea typeface="Roboto Condensed"/>
                        <a:cs typeface="Roboto Condensed"/>
                        <a:sym typeface="Roboto Condensed"/>
                      </a:endParaRPr>
                    </a:p>
                    <a:p>
                      <a:pPr lvl="0" algn="l">
                        <a:lnSpc>
                          <a:spcPct val="100000"/>
                        </a:lnSpc>
                        <a:spcBef>
                          <a:spcPts val="0"/>
                        </a:spcBef>
                        <a:spcAft>
                          <a:spcPts val="0"/>
                        </a:spcAft>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Planet Fitness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(4.5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Proxima Nova" panose="020B0604020202020204" charset="0"/>
                          <a:ea typeface="Arial"/>
                          <a:cs typeface="Arial"/>
                          <a:sym typeface="Arial"/>
                        </a:rPr>
                        <a:t>3010 State, NJ-35, Hazlet, NJ 07730</a:t>
                      </a:r>
                      <a:endParaRPr sz="1100" b="0" i="0" u="none" strike="noStrike" cap="none" dirty="0">
                        <a:solidFill>
                          <a:schemeClr val="dk1"/>
                        </a:solidFill>
                        <a:latin typeface="Proxima Nova" panose="020B060402020202020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sz="1100" u="none" strike="noStrike" cap="none" dirty="0">
                          <a:solidFill>
                            <a:schemeClr val="tx1"/>
                          </a:solidFill>
                          <a:highlight>
                            <a:srgbClr val="FFFFFF"/>
                          </a:highlight>
                          <a:latin typeface="Proxima Nova" panose="020B0604020202020204" charset="0"/>
                          <a:ea typeface="Roboto"/>
                          <a:cs typeface="Roboto"/>
                          <a:sym typeface="Roboto"/>
                        </a:rPr>
                        <a:t>(732) 264-8300</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sz="1100" b="0" i="0" u="none" strike="noStrike" cap="none" dirty="0">
                          <a:solidFill>
                            <a:srgbClr val="000000"/>
                          </a:solidFill>
                          <a:latin typeface="Proxima Nova" panose="020B0604020202020204" charset="0"/>
                          <a:ea typeface="Arial"/>
                          <a:cs typeface="Arial"/>
                          <a:sym typeface="Arial"/>
                        </a:rPr>
                        <a:t>Click </a:t>
                      </a:r>
                      <a:r>
                        <a:rPr lang="en" sz="1100" b="0" i="0" u="none" strike="noStrike" cap="none" dirty="0">
                          <a:solidFill>
                            <a:srgbClr val="000000"/>
                          </a:solidFill>
                          <a:latin typeface="Proxima Nova" panose="020B0604020202020204" charset="0"/>
                          <a:ea typeface="Arial"/>
                          <a:cs typeface="Arial"/>
                          <a:sym typeface="Arial"/>
                          <a:hlinkClick r:id="rId5"/>
                        </a:rPr>
                        <a:t>HERE</a:t>
                      </a:r>
                      <a:r>
                        <a:rPr lang="en" sz="1100" b="0" i="0" u="none" strike="noStrike" cap="none" dirty="0">
                          <a:solidFill>
                            <a:srgbClr val="000000"/>
                          </a:solidFill>
                          <a:latin typeface="Proxima Nova" panose="020B0604020202020204" charset="0"/>
                          <a:ea typeface="Arial"/>
                          <a:cs typeface="Arial"/>
                          <a:sym typeface="Arial"/>
                        </a:rPr>
                        <a:t> for more information.</a:t>
                      </a:r>
                      <a:br>
                        <a:rPr lang="en" sz="1100" b="0" i="0" u="none" strike="noStrike" cap="none" dirty="0">
                          <a:solidFill>
                            <a:srgbClr val="000000"/>
                          </a:solidFill>
                          <a:latin typeface="Proxima Nova" panose="020B0604020202020204" charset="0"/>
                          <a:ea typeface="Arial"/>
                          <a:cs typeface="Arial"/>
                          <a:sym typeface="Arial"/>
                        </a:rPr>
                      </a:br>
                      <a:endParaRPr lang="en" sz="1100" b="0" i="0" u="none" strike="noStrike" cap="none" dirty="0">
                        <a:solidFill>
                          <a:schemeClr val="dk1"/>
                        </a:solidFill>
                        <a:latin typeface="Proxima Nova" panose="020B0604020202020204" charset="0"/>
                        <a:ea typeface="Roboto Condensed"/>
                        <a:cs typeface="Arial"/>
                        <a:sym typeface="Roboto Condensed"/>
                      </a:endParaRPr>
                    </a:p>
                    <a:p>
                      <a:pPr lvl="0" algn="l">
                        <a:lnSpc>
                          <a:spcPct val="100000"/>
                        </a:lnSpc>
                        <a:spcBef>
                          <a:spcPts val="0"/>
                        </a:spcBef>
                        <a:spcAft>
                          <a:spcPts val="0"/>
                        </a:spcAft>
                        <a:buNone/>
                      </a:pPr>
                      <a:r>
                        <a:rPr lang="en" sz="1100" b="1" i="0" u="none" strike="noStrike" cap="none" noProof="0" dirty="0">
                          <a:latin typeface="Proxima Nova" panose="020B0604020202020204" charset="0"/>
                        </a:rPr>
                        <a:t>Jersey Strong Gym </a:t>
                      </a:r>
                      <a:r>
                        <a:rPr lang="en" sz="1100" b="0" i="0" u="none" strike="noStrike" cap="none" noProof="0" dirty="0">
                          <a:latin typeface="Proxima Nova" panose="020B0604020202020204" charset="0"/>
                        </a:rPr>
                        <a:t>(6.5 miles from venue)</a:t>
                      </a:r>
                      <a:endParaRPr lang="en" sz="1100" b="1" i="0" u="none" strike="noStrike" cap="none" noProof="0" dirty="0">
                        <a:latin typeface="Proxima Nova" panose="020B0604020202020204" charset="0"/>
                      </a:endParaRPr>
                    </a:p>
                    <a:p>
                      <a:pPr marL="0" marR="0" lvl="0" indent="0" algn="l">
                        <a:lnSpc>
                          <a:spcPct val="114999"/>
                        </a:lnSpc>
                        <a:spcBef>
                          <a:spcPts val="0"/>
                        </a:spcBef>
                        <a:spcAft>
                          <a:spcPts val="0"/>
                        </a:spcAft>
                        <a:buNone/>
                      </a:pPr>
                      <a:r>
                        <a:rPr lang="en" sz="1100" b="0" i="0" u="none" strike="noStrike" cap="none" noProof="0" dirty="0">
                          <a:latin typeface="Proxima Nova" panose="020B0604020202020204" charset="0"/>
                        </a:rPr>
                        <a:t>1126 NJ-35, Middletown Township, NJ 07748</a:t>
                      </a:r>
                      <a:endParaRPr lang="en-US" sz="1100" b="0" i="0" u="none" strike="noStrike" cap="none" noProof="0" dirty="0">
                        <a:latin typeface="Proxima Nova" panose="020B0604020202020204" charset="0"/>
                      </a:endParaRPr>
                    </a:p>
                    <a:p>
                      <a:pPr marL="0" marR="0" lvl="0" indent="0" algn="l">
                        <a:lnSpc>
                          <a:spcPct val="114999"/>
                        </a:lnSpc>
                        <a:spcBef>
                          <a:spcPts val="0"/>
                        </a:spcBef>
                        <a:spcAft>
                          <a:spcPts val="0"/>
                        </a:spcAft>
                        <a:buNone/>
                      </a:pPr>
                      <a:r>
                        <a:rPr lang="en" sz="1100" b="0" i="0" u="none" strike="noStrike" cap="none" noProof="0" dirty="0">
                          <a:solidFill>
                            <a:schemeClr val="tx1"/>
                          </a:solidFill>
                          <a:latin typeface="Proxima Nova" panose="020B0604020202020204" charset="0"/>
                        </a:rPr>
                        <a:t>(732) 706-9100</a:t>
                      </a:r>
                    </a:p>
                    <a:p>
                      <a:pPr marL="0" marR="0" lvl="0" indent="0" algn="l">
                        <a:lnSpc>
                          <a:spcPct val="114999"/>
                        </a:lnSpc>
                        <a:spcBef>
                          <a:spcPts val="0"/>
                        </a:spcBef>
                        <a:spcAft>
                          <a:spcPts val="0"/>
                        </a:spcAft>
                        <a:buNone/>
                      </a:pPr>
                      <a:r>
                        <a:rPr lang="en" sz="1100" b="0" i="0" u="none" strike="noStrike" cap="none" noProof="0" dirty="0">
                          <a:latin typeface="Proxima Nova" panose="020B0604020202020204" charset="0"/>
                        </a:rPr>
                        <a:t>Click </a:t>
                      </a:r>
                      <a:r>
                        <a:rPr lang="en" sz="1100" b="0" i="0" u="none" strike="noStrike" cap="none" noProof="0" dirty="0">
                          <a:latin typeface="Proxima Nova" panose="020B0604020202020204" charset="0"/>
                          <a:hlinkClick r:id="rId6"/>
                        </a:rPr>
                        <a:t>HERE</a:t>
                      </a:r>
                      <a:r>
                        <a:rPr lang="en" sz="1100" b="0" i="0" u="none" strike="noStrike" cap="none" noProof="0" dirty="0">
                          <a:latin typeface="Proxima Nova" panose="020B0604020202020204" charset="0"/>
                        </a:rPr>
                        <a:t> for more information.</a:t>
                      </a:r>
                      <a:endParaRPr lang="en-US" sz="1100" b="0" i="0" u="none" strike="noStrike" cap="none" noProof="0"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endParaRPr lang="en" sz="1400" b="1" u="sng" strike="noStrike" cap="none" dirty="0">
                        <a:solidFill>
                          <a:srgbClr val="F8002C"/>
                        </a:solidFill>
                        <a:latin typeface="Roboto Condensed"/>
                        <a:ea typeface="Roboto Condensed"/>
                        <a:cs typeface="Roboto Condensed"/>
                      </a:endParaRPr>
                    </a:p>
                    <a:p>
                      <a:pPr marL="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PLAYTIME</a:t>
                      </a:r>
                      <a:endParaRPr sz="1200" b="0" u="sng" strike="noStrike" cap="none" dirty="0">
                        <a:solidFill>
                          <a:schemeClr val="dk1"/>
                        </a:solidFill>
                        <a:latin typeface="Proxima Nova"/>
                        <a:ea typeface="Proxima Nova"/>
                        <a:cs typeface="Proxima Nova"/>
                        <a:sym typeface="Proxima Nova"/>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Trap Door Escape Room </a:t>
                      </a:r>
                      <a:r>
                        <a:rPr lang="en" sz="1100" b="0" i="0" u="none" strike="noStrike" cap="none" dirty="0">
                          <a:solidFill>
                            <a:srgbClr val="222222"/>
                          </a:solidFill>
                          <a:highlight>
                            <a:srgbClr val="FFFFFF"/>
                          </a:highlight>
                          <a:latin typeface="Proxima Nova" panose="020B0604020202020204" charset="0"/>
                          <a:ea typeface="Roboto"/>
                          <a:cs typeface="Roboto"/>
                          <a:sym typeface="Roboto"/>
                        </a:rPr>
                        <a:t>(9.4 miles from venue)</a:t>
                      </a:r>
                      <a:endParaRPr sz="11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60 White St, Red Bank, NJ 07701</a:t>
                      </a:r>
                      <a:endParaRPr sz="11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741-5870</a:t>
                      </a:r>
                      <a:endParaRPr lang="en" sz="1100" b="0" u="none"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100" b="0" u="none" strike="noStrike" cap="none" dirty="0">
                          <a:solidFill>
                            <a:schemeClr val="tx1"/>
                          </a:solidFill>
                          <a:highlight>
                            <a:srgbClr val="FFFFFF"/>
                          </a:highlight>
                          <a:latin typeface="Proxima Nova" panose="020B0604020202020204" charset="0"/>
                          <a:ea typeface="Roboto"/>
                          <a:cs typeface="Roboto"/>
                          <a:sym typeface="Roboto"/>
                        </a:rPr>
                        <a:t>Click </a:t>
                      </a:r>
                      <a:r>
                        <a:rPr lang="en-US" sz="1100" b="0" u="none" strike="noStrike" cap="none" dirty="0">
                          <a:solidFill>
                            <a:schemeClr val="tx1"/>
                          </a:solidFill>
                          <a:highlight>
                            <a:srgbClr val="FFFFFF"/>
                          </a:highlight>
                          <a:latin typeface="Proxima Nova" panose="020B0604020202020204" charset="0"/>
                          <a:ea typeface="Roboto"/>
                          <a:cs typeface="Roboto"/>
                          <a:sym typeface="Roboto"/>
                          <a:hlinkClick r:id="rId7"/>
                        </a:rPr>
                        <a:t>HERE</a:t>
                      </a:r>
                      <a:r>
                        <a:rPr lang="en-US" sz="1100" b="0" u="none" strike="noStrike" cap="none" dirty="0">
                          <a:solidFill>
                            <a:schemeClr val="tx1"/>
                          </a:solidFill>
                          <a:highlight>
                            <a:srgbClr val="FFFFFF"/>
                          </a:highlight>
                          <a:latin typeface="Proxima Nova" panose="020B0604020202020204" charset="0"/>
                          <a:ea typeface="Roboto"/>
                          <a:cs typeface="Roboto"/>
                          <a:sym typeface="Roboto"/>
                        </a:rPr>
                        <a:t> for more information.</a:t>
                      </a:r>
                      <a:endParaRPr sz="1100" b="0" u="none"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endParaRPr sz="1100" b="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Stumpy’s Hatchet House </a:t>
                      </a:r>
                      <a:r>
                        <a:rPr lang="en" sz="1100" b="0" i="0" u="none" strike="noStrike" cap="none" dirty="0">
                          <a:solidFill>
                            <a:srgbClr val="222222"/>
                          </a:solidFill>
                          <a:highlight>
                            <a:srgbClr val="FFFFFF"/>
                          </a:highlight>
                          <a:latin typeface="Proxima Nova" panose="020B0604020202020204" charset="0"/>
                          <a:ea typeface="Roboto"/>
                          <a:cs typeface="Roboto"/>
                          <a:sym typeface="Roboto"/>
                        </a:rPr>
                        <a:t>(13.7 miles from venue)</a:t>
                      </a:r>
                      <a:endParaRPr sz="11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22 Meridian Rd Unit 5, Eatontown, NJ 07724</a:t>
                      </a:r>
                      <a:endParaRPr sz="11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544-5069</a:t>
                      </a:r>
                      <a:endParaRPr sz="1100" b="0" u="none"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8"/>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RELAX AND UNWIND</a:t>
                      </a:r>
                      <a:endParaRPr sz="1100" u="none" strike="noStrike" cap="none" dirty="0">
                        <a:solidFill>
                          <a:schemeClr val="dk1"/>
                        </a:solidFill>
                        <a:latin typeface="Proxima Nova"/>
                        <a:ea typeface="Proxima Nova"/>
                        <a:cs typeface="Proxima Nova"/>
                        <a:sym typeface="Proxima Nova"/>
                      </a:endParaRPr>
                    </a:p>
                    <a:p>
                      <a:pPr marL="0" marR="0" lvl="0" indent="0" algn="l" rtl="0">
                        <a:lnSpc>
                          <a:spcPct val="115000"/>
                        </a:lnSpc>
                        <a:spcBef>
                          <a:spcPts val="0"/>
                        </a:spcBef>
                        <a:spcAft>
                          <a:spcPts val="0"/>
                        </a:spcAft>
                        <a:buClr>
                          <a:schemeClr val="dk1"/>
                        </a:buClr>
                        <a:buSzPts val="1100"/>
                        <a:buFont typeface="Arial"/>
                        <a:buNone/>
                      </a:pPr>
                      <a:r>
                        <a:rPr lang="en" sz="1400" b="1" i="0" u="none" strike="noStrike" cap="none" dirty="0">
                          <a:solidFill>
                            <a:srgbClr val="222222"/>
                          </a:solidFill>
                          <a:highlight>
                            <a:srgbClr val="FFFFFF"/>
                          </a:highlight>
                          <a:latin typeface="Roboto"/>
                          <a:ea typeface="Roboto"/>
                          <a:cs typeface="Roboto"/>
                        </a:rPr>
                        <a:t>   </a:t>
                      </a:r>
                      <a:r>
                        <a:rPr lang="en" sz="1400" b="1" i="0" u="none" strike="noStrike" cap="none" dirty="0">
                          <a:solidFill>
                            <a:srgbClr val="222222"/>
                          </a:solidFill>
                          <a:highlight>
                            <a:srgbClr val="FFFFFF"/>
                          </a:highlight>
                          <a:latin typeface="Roboto"/>
                          <a:ea typeface="Roboto"/>
                          <a:cs typeface="Roboto"/>
                          <a:sym typeface="Roboto"/>
                        </a:rPr>
                        <a:t> </a:t>
                      </a:r>
                      <a:r>
                        <a:rPr lang="en" sz="1100" b="1" i="0" u="none" strike="noStrike" cap="none" dirty="0">
                          <a:solidFill>
                            <a:srgbClr val="222222"/>
                          </a:solidFill>
                          <a:highlight>
                            <a:srgbClr val="FFFFFF"/>
                          </a:highlight>
                          <a:latin typeface="Proxima Nova" panose="020B0604020202020204" charset="0"/>
                          <a:ea typeface="Roboto"/>
                          <a:cs typeface="Roboto"/>
                          <a:sym typeface="Roboto"/>
                        </a:rPr>
                        <a:t>Luxury Nail &amp; Spa</a:t>
                      </a:r>
                      <a:r>
                        <a:rPr lang="en" sz="1100" b="1" i="0" u="none" strike="noStrike" cap="none" dirty="0">
                          <a:solidFill>
                            <a:srgbClr val="222222"/>
                          </a:solidFill>
                          <a:highlight>
                            <a:srgbClr val="FFFFFF"/>
                          </a:highlight>
                          <a:latin typeface="Proxima Nova" panose="020B0604020202020204" charset="0"/>
                          <a:ea typeface="Roboto"/>
                          <a:cs typeface="Roboto"/>
                        </a:rPr>
                        <a:t> </a:t>
                      </a:r>
                      <a:r>
                        <a:rPr lang="en" sz="1100" b="0" i="1" u="none" strike="noStrike" cap="none" dirty="0">
                          <a:solidFill>
                            <a:srgbClr val="222222"/>
                          </a:solidFill>
                          <a:highlight>
                            <a:srgbClr val="FFFFFF"/>
                          </a:highlight>
                          <a:latin typeface="Proxima Nova" panose="020B0604020202020204" charset="0"/>
                          <a:ea typeface="Roboto"/>
                          <a:cs typeface="Roboto"/>
                        </a:rPr>
                        <a:t>(4.5 miles from venue)</a:t>
                      </a:r>
                      <a:endParaRPr sz="1100" b="0" i="1"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80 Bethany Rd # B, Hazlet, NJ 07730</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888-0022</a:t>
                      </a:r>
                      <a:endParaRPr lang="en" sz="1100" b="1" u="none"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b="1" u="none" strike="noStrike" cap="none" dirty="0">
                        <a:solidFill>
                          <a:schemeClr val="dk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rgbClr val="000000"/>
                          </a:solidFill>
                          <a:effectLst/>
                          <a:highlight>
                            <a:srgbClr val="FFFFFF"/>
                          </a:highlight>
                          <a:latin typeface="Arial"/>
                          <a:ea typeface="Arial"/>
                          <a:cs typeface="Arial"/>
                          <a:sym typeface="Arial"/>
                        </a:rPr>
                        <a:t>Spa </a:t>
                      </a:r>
                      <a:r>
                        <a:rPr lang="en-US" sz="1400" b="0" i="0" u="none" strike="noStrike" cap="none" dirty="0" err="1">
                          <a:solidFill>
                            <a:srgbClr val="000000"/>
                          </a:solidFill>
                          <a:effectLst/>
                          <a:highlight>
                            <a:srgbClr val="FFFFFF"/>
                          </a:highlight>
                          <a:latin typeface="Arial"/>
                          <a:ea typeface="Arial"/>
                          <a:cs typeface="Arial"/>
                          <a:sym typeface="Arial"/>
                        </a:rPr>
                        <a:t>Aree</a:t>
                      </a:r>
                      <a:r>
                        <a:rPr lang="en-US" sz="1400" b="0" i="0" u="none" strike="noStrike" cap="none" dirty="0">
                          <a:solidFill>
                            <a:srgbClr val="000000"/>
                          </a:solidFill>
                          <a:effectLst/>
                          <a:highlight>
                            <a:srgbClr val="FFFFFF"/>
                          </a:highlight>
                          <a:latin typeface="Arial"/>
                          <a:ea typeface="Arial"/>
                          <a:cs typeface="Arial"/>
                          <a:sym typeface="Arial"/>
                        </a:rPr>
                        <a:t> </a:t>
                      </a:r>
                      <a:r>
                        <a:rPr lang="en" sz="1100" b="0" i="1" u="none" strike="noStrike" cap="none" dirty="0">
                          <a:solidFill>
                            <a:srgbClr val="222222"/>
                          </a:solidFill>
                          <a:highlight>
                            <a:srgbClr val="FFFFFF"/>
                          </a:highlight>
                          <a:latin typeface="Proxima Nova" panose="020B0604020202020204" charset="0"/>
                          <a:ea typeface="Roboto"/>
                          <a:cs typeface="Roboto"/>
                        </a:rPr>
                        <a:t>(5.9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22222"/>
                          </a:solidFill>
                          <a:highlight>
                            <a:srgbClr val="FFFFFF"/>
                          </a:highlight>
                          <a:latin typeface="Proxima Nova" panose="020B0604020202020204" charset="0"/>
                          <a:ea typeface="Roboto"/>
                          <a:cs typeface="Arial"/>
                          <a:sym typeface="Arial"/>
                        </a:rPr>
                        <a:t>2124 NJ-35, Holmdel, NJ 07733</a:t>
                      </a:r>
                    </a:p>
                    <a:p>
                      <a:pPr marL="18288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22222"/>
                          </a:solidFill>
                          <a:highlight>
                            <a:srgbClr val="FFFFFF"/>
                          </a:highlight>
                          <a:latin typeface="Proxima Nova" panose="020B0604020202020204" charset="0"/>
                          <a:ea typeface="Roboto"/>
                          <a:cs typeface="Arial"/>
                          <a:sym typeface="Arial"/>
                          <a:hlinkClick r:id="rId9">
                            <a:extLst>
                              <a:ext uri="{A12FA001-AC4F-418D-AE19-62706E023703}">
                                <ahyp:hlinkClr xmlns:ahyp="http://schemas.microsoft.com/office/drawing/2018/hyperlinkcolor" val="tx"/>
                              </a:ext>
                            </a:extLst>
                          </a:hlinkClick>
                        </a:rPr>
                        <a:t>(732) 671-5599</a:t>
                      </a:r>
                      <a:endParaRPr lang="en-US" sz="1100" b="0" i="0" u="none" strike="noStrike" cap="none" dirty="0">
                        <a:solidFill>
                          <a:srgbClr val="222222"/>
                        </a:solidFill>
                        <a:highlight>
                          <a:srgbClr val="FFFFFF"/>
                        </a:highlight>
                        <a:latin typeface="Proxima Nova" panose="020B0604020202020204" charset="0"/>
                        <a:ea typeface="Roboto"/>
                        <a:cs typeface="Arial"/>
                        <a:sym typeface="Arial"/>
                      </a:endParaRPr>
                    </a:p>
                    <a:p>
                      <a:pPr marL="18288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222222"/>
                          </a:solidFill>
                          <a:highlight>
                            <a:srgbClr val="FFFFFF"/>
                          </a:highlight>
                          <a:latin typeface="Proxima Nova" panose="020B0604020202020204" charset="0"/>
                          <a:ea typeface="Roboto"/>
                          <a:cs typeface="Roboto"/>
                          <a:sym typeface="Roboto"/>
                        </a:rPr>
                        <a:t>$</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4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Sandy Hook Beach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(18.6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26 Hudson Rd, Highlands, NJ 07732</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4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rPr>
                        <a:t>Asbury Park</a:t>
                      </a:r>
                      <a:r>
                        <a:rPr lang="en" sz="1100" b="1" i="0" u="none" strike="noStrike" cap="none" dirty="0">
                          <a:solidFill>
                            <a:srgbClr val="222222"/>
                          </a:solidFill>
                          <a:highlight>
                            <a:srgbClr val="FFFFFF"/>
                          </a:highlight>
                          <a:latin typeface="Proxima Nova" panose="020B0604020202020204" charset="0"/>
                          <a:ea typeface="Roboto"/>
                          <a:cs typeface="Roboto"/>
                          <a:sym typeface="Roboto"/>
                        </a:rPr>
                        <a:t> Beach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(19.2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highlight>
                            <a:srgbClr val="FFFFFF"/>
                          </a:highlight>
                          <a:latin typeface="Proxima Nova" panose="020B0604020202020204" charset="0"/>
                        </a:rPr>
                        <a:t>1300 Ocean Ave, Asbury Park, NJ 07712</a:t>
                      </a:r>
                      <a:endParaRPr sz="1100" u="none" strike="noStrike" cap="none" dirty="0">
                        <a:highlight>
                          <a:srgbClr val="FFFFFF"/>
                        </a:highlight>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highlight>
                          <a:srgbClr val="FFFFFF"/>
                        </a:highlight>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Cheesequake State Park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(7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300 Gordon Rd, Matawan, NJ 07747</a:t>
                      </a: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highlight>
                          <a:srgbClr val="FFFFFF"/>
                        </a:highlight>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Bayshore Waterfront Park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(9.9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719 Port Monmouth Rd, Port Monmouth, NJ 07758</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787-3033</a:t>
                      </a:r>
                      <a:endParaRPr sz="1100" u="none"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latin typeface="Roboto"/>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highlight>
                            <a:srgbClr val="FFFFFF"/>
                          </a:highlight>
                          <a:latin typeface="Roboto Condensed"/>
                          <a:ea typeface="Roboto Condensed"/>
                          <a:cs typeface="Roboto Condensed"/>
                          <a:sym typeface="Roboto Condensed"/>
                        </a:rPr>
                        <a:t>TEE IT UP</a:t>
                      </a:r>
                      <a:endParaRPr sz="1100" u="none" strike="noStrike" cap="none" dirty="0">
                        <a:solidFill>
                          <a:schemeClr val="dk1"/>
                        </a:solidFill>
                        <a:highlight>
                          <a:srgbClr val="FFFFFF"/>
                        </a:highlight>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Colts Neck Golf Club</a:t>
                      </a:r>
                      <a:r>
                        <a:rPr lang="en" sz="1100" b="1" i="0" u="none" strike="noStrike" cap="none" dirty="0">
                          <a:solidFill>
                            <a:srgbClr val="222222"/>
                          </a:solidFill>
                          <a:highlight>
                            <a:srgbClr val="FFFFFF"/>
                          </a:highlight>
                          <a:latin typeface="Proxima Nova" panose="020B0604020202020204" charset="0"/>
                          <a:ea typeface="Roboto"/>
                          <a:cs typeface="Roboto"/>
                        </a:rPr>
                        <a:t>  </a:t>
                      </a:r>
                      <a:r>
                        <a:rPr lang="en" sz="1100" b="0" i="1" u="none" strike="noStrike" cap="none" dirty="0">
                          <a:solidFill>
                            <a:srgbClr val="222222"/>
                          </a:solidFill>
                          <a:highlight>
                            <a:srgbClr val="FFFFFF"/>
                          </a:highlight>
                          <a:latin typeface="Proxima Nova" panose="020B0604020202020204" charset="0"/>
                          <a:ea typeface="Roboto"/>
                          <a:cs typeface="Roboto"/>
                        </a:rPr>
                        <a:t>(8.8 miles from venue)</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50 Flock Rd, Colts Neck, NJ 07722</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303-9330</a:t>
                      </a:r>
                      <a:endParaRPr sz="1100" u="none"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10"/>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highlight>
                          <a:srgbClr val="FFFFFF"/>
                        </a:highlight>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Pebble Creek Golf Club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(9.6 miles from venue)</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40 County Rd 537, Colts Neck, NJ 07722</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303-9090</a:t>
                      </a:r>
                      <a:endParaRPr sz="1100" u="none"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11"/>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latin typeface="Roboto"/>
                        <a:ea typeface="Roboto"/>
                        <a:cs typeface="Roboto"/>
                        <a:sym typeface="Roboto"/>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2477125">
                <a:tc>
                  <a:txBody>
                    <a:bodyPr/>
                    <a:lstStyle/>
                    <a:p>
                      <a:pPr marL="18288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rgbClr val="000000"/>
                        </a:buClr>
                        <a:buSzPts val="1100"/>
                        <a:buFont typeface="Arial"/>
                        <a:buNone/>
                      </a:pPr>
                      <a:endParaRPr sz="1100" u="none" strike="noStrike" cap="none">
                        <a:solidFill>
                          <a:srgbClr val="222222"/>
                        </a:solidFill>
                        <a:highlight>
                          <a:srgbClr val="FFFFFF"/>
                        </a:highlight>
                        <a:latin typeface="Roboto"/>
                        <a:ea typeface="Roboto"/>
                        <a:cs typeface="Roboto"/>
                        <a:sym typeface="Roboto"/>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r h="782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rgbClr val="000000"/>
                        </a:buClr>
                        <a:buSzPts val="1800"/>
                        <a:buFont typeface="Arial"/>
                        <a:buNone/>
                      </a:pPr>
                      <a:endParaRPr sz="1800" b="1" u="sng" strike="noStrike" cap="none">
                        <a:solidFill>
                          <a:srgbClr val="F8002C"/>
                        </a:solidFill>
                        <a:latin typeface="Roboto Condensed"/>
                        <a:ea typeface="Roboto Condensed"/>
                        <a:cs typeface="Roboto Condensed"/>
                        <a:sym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2"/>
                  </a:ext>
                </a:extLst>
              </a:tr>
              <a:tr h="782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4" name="Google Shape;74;p15"/>
          <p:cNvSpPr txBox="1"/>
          <p:nvPr/>
        </p:nvSpPr>
        <p:spPr>
          <a:xfrm>
            <a:off x="205000" y="764616"/>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cxnSp>
        <p:nvCxnSpPr>
          <p:cNvPr id="75" name="Google Shape;75;p15"/>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pic>
        <p:nvPicPr>
          <p:cNvPr id="76" name="Google Shape;76;p15" descr="A group of people posing for the camera&#10;&#10;Description automatically generated"/>
          <p:cNvPicPr preferRelativeResize="0"/>
          <p:nvPr/>
        </p:nvPicPr>
        <p:blipFill rotWithShape="1">
          <a:blip r:embed="rId12">
            <a:alphaModFix/>
          </a:blip>
          <a:srcRect/>
          <a:stretch/>
        </p:blipFill>
        <p:spPr>
          <a:xfrm>
            <a:off x="416271" y="7680960"/>
            <a:ext cx="2958696" cy="21157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6"/>
          <p:cNvSpPr txBox="1"/>
          <p:nvPr/>
        </p:nvSpPr>
        <p:spPr>
          <a:xfrm>
            <a:off x="0" y="10201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GET LOCAL</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82" name="Google Shape;82;p16"/>
          <p:cNvSpPr txBox="1"/>
          <p:nvPr/>
        </p:nvSpPr>
        <p:spPr>
          <a:xfrm>
            <a:off x="0" y="1711650"/>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AROUND TOWN ACTIVITIES • KIDDOS</a:t>
            </a:r>
            <a:endParaRPr sz="24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83" name="Google Shape;83;p16"/>
          <p:cNvGraphicFramePr/>
          <p:nvPr>
            <p:extLst>
              <p:ext uri="{D42A27DB-BD31-4B8C-83A1-F6EECF244321}">
                <p14:modId xmlns:p14="http://schemas.microsoft.com/office/powerpoint/2010/main" val="3001338064"/>
              </p:ext>
            </p:extLst>
          </p:nvPr>
        </p:nvGraphicFramePr>
        <p:xfrm>
          <a:off x="0" y="2172792"/>
          <a:ext cx="7749540" cy="10931350"/>
        </p:xfrm>
        <a:graphic>
          <a:graphicData uri="http://schemas.openxmlformats.org/drawingml/2006/table">
            <a:tbl>
              <a:tblPr>
                <a:noFill/>
                <a:tableStyleId>{CDD1DD58-E65A-44CB-BE4E-2FB77B5CFC97}</a:tableStyleId>
              </a:tblPr>
              <a:tblGrid>
                <a:gridCol w="3916680">
                  <a:extLst>
                    <a:ext uri="{9D8B030D-6E8A-4147-A177-3AD203B41FA5}">
                      <a16:colId xmlns:a16="http://schemas.microsoft.com/office/drawing/2014/main" val="20000"/>
                    </a:ext>
                  </a:extLst>
                </a:gridCol>
                <a:gridCol w="3832860">
                  <a:extLst>
                    <a:ext uri="{9D8B030D-6E8A-4147-A177-3AD203B41FA5}">
                      <a16:colId xmlns:a16="http://schemas.microsoft.com/office/drawing/2014/main" val="20001"/>
                    </a:ext>
                  </a:extLst>
                </a:gridCol>
              </a:tblGrid>
              <a:tr h="4195300">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LOCAL PARKS &amp; NATURE WALKS</a:t>
                      </a: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Holmdel Park and Petting Farm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(2.8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44 Longstreet Rd, Holmdel, NJ 07733</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rPr>
                        <a:t>     </a:t>
                      </a:r>
                      <a:r>
                        <a:rPr lang="en" sz="1100" b="1" i="0" u="none" strike="noStrike" cap="none" dirty="0">
                          <a:solidFill>
                            <a:srgbClr val="222222"/>
                          </a:solidFill>
                          <a:highlight>
                            <a:srgbClr val="FFFFFF"/>
                          </a:highlight>
                          <a:latin typeface="Proxima Nova" panose="020B0604020202020204" charset="0"/>
                          <a:ea typeface="Roboto"/>
                          <a:cs typeface="Roboto"/>
                          <a:sym typeface="Roboto"/>
                        </a:rPr>
                        <a:t>Cambridge Park</a:t>
                      </a:r>
                      <a:r>
                        <a:rPr lang="en" sz="1100" b="1" i="0" u="none" strike="noStrike" cap="none" dirty="0">
                          <a:solidFill>
                            <a:srgbClr val="222222"/>
                          </a:solidFill>
                          <a:highlight>
                            <a:srgbClr val="FFFFFF"/>
                          </a:highlight>
                          <a:latin typeface="Proxima Nova" panose="020B0604020202020204" charset="0"/>
                          <a:ea typeface="Roboto"/>
                          <a:cs typeface="Roboto"/>
                        </a:rPr>
                        <a:t> </a:t>
                      </a:r>
                      <a:r>
                        <a:rPr lang="en" sz="1100" b="0" i="1" u="none" strike="noStrike" cap="none" dirty="0">
                          <a:solidFill>
                            <a:srgbClr val="222222"/>
                          </a:solidFill>
                          <a:highlight>
                            <a:srgbClr val="FFFFFF"/>
                          </a:highlight>
                          <a:latin typeface="Proxima Nova" panose="020B0604020202020204" charset="0"/>
                          <a:ea typeface="Roboto"/>
                          <a:cs typeface="Roboto"/>
                        </a:rPr>
                        <a:t>(4.4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chemeClr val="dk1"/>
                          </a:solidFill>
                          <a:highlight>
                            <a:srgbClr val="FFFFFF"/>
                          </a:highlight>
                          <a:latin typeface="Proxima Nova" panose="020B0604020202020204" charset="0"/>
                          <a:ea typeface="Roboto"/>
                          <a:cs typeface="Roboto"/>
                          <a:sym typeface="Roboto"/>
                        </a:rPr>
                        <a:t>400 Lloyd Rd, Aberdeen Township, NJ 07747</a:t>
                      </a:r>
                      <a:endParaRPr sz="1100" u="none" strike="noStrike" cap="none" dirty="0">
                        <a:solidFill>
                          <a:schemeClr val="dk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Storyland Park</a:t>
                      </a:r>
                      <a:r>
                        <a:rPr lang="en" sz="1100" b="1" i="0" u="none" strike="noStrike" cap="none" dirty="0">
                          <a:solidFill>
                            <a:srgbClr val="222222"/>
                          </a:solidFill>
                          <a:highlight>
                            <a:srgbClr val="FFFFFF"/>
                          </a:highlight>
                          <a:latin typeface="Proxima Nova" panose="020B0604020202020204" charset="0"/>
                          <a:ea typeface="Roboto"/>
                          <a:cs typeface="Roboto"/>
                        </a:rPr>
                        <a:t> </a:t>
                      </a:r>
                      <a:r>
                        <a:rPr lang="en" sz="1100" b="0" i="1" u="none" strike="noStrike" cap="none" dirty="0">
                          <a:solidFill>
                            <a:srgbClr val="222222"/>
                          </a:solidFill>
                          <a:highlight>
                            <a:srgbClr val="FFFFFF"/>
                          </a:highlight>
                          <a:latin typeface="Proxima Nova" panose="020B0604020202020204" charset="0"/>
                          <a:ea typeface="Roboto"/>
                          <a:cs typeface="Roboto"/>
                        </a:rPr>
                        <a:t>(4.5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chemeClr val="dk1"/>
                          </a:solidFill>
                          <a:highlight>
                            <a:srgbClr val="FFFFFF"/>
                          </a:highlight>
                          <a:latin typeface="Proxima Nova" panose="020B0604020202020204" charset="0"/>
                          <a:ea typeface="Roboto"/>
                          <a:cs typeface="Roboto"/>
                          <a:sym typeface="Roboto"/>
                        </a:rPr>
                        <a:t>15 Woodman Pl, Aberdeen Township, NJ 07747</a:t>
                      </a:r>
                      <a:endParaRPr sz="1100" u="none" strike="noStrike" cap="none" dirty="0">
                        <a:solidFill>
                          <a:schemeClr val="dk1"/>
                        </a:solidFill>
                        <a:latin typeface="Proxima Nova" panose="020B060402020202020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r>
                        <a:rPr lang="en" sz="1800" b="1" u="sng" strike="noStrike" cap="none" dirty="0">
                          <a:solidFill>
                            <a:srgbClr val="F8002C"/>
                          </a:solidFill>
                          <a:latin typeface="Roboto Condensed"/>
                          <a:ea typeface="Roboto Condensed"/>
                          <a:cs typeface="Roboto Condensed"/>
                          <a:sym typeface="Roboto Condensed"/>
                        </a:rPr>
                        <a:t>MUSEUMS</a:t>
                      </a: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400"/>
                        <a:buFont typeface="Arial"/>
                        <a:buNone/>
                      </a:pPr>
                      <a:r>
                        <a:rPr lang="en" sz="1100" b="1" u="none" strike="noStrike" cap="none" dirty="0">
                          <a:solidFill>
                            <a:srgbClr val="222222"/>
                          </a:solidFill>
                          <a:highlight>
                            <a:srgbClr val="FFFFFF"/>
                          </a:highlight>
                          <a:latin typeface="Proxima Nova" panose="020B0604020202020204" charset="0"/>
                          <a:ea typeface="Roboto"/>
                          <a:cs typeface="Roboto"/>
                          <a:sym typeface="Roboto"/>
                        </a:rPr>
                        <a:t>New Jersey Vietnam Veterans Memorial </a:t>
                      </a:r>
                      <a:r>
                        <a:rPr lang="en" sz="1100" b="0" i="0" u="none" strike="noStrike" cap="none" dirty="0">
                          <a:solidFill>
                            <a:srgbClr val="222222"/>
                          </a:solidFill>
                          <a:highlight>
                            <a:srgbClr val="FFFFFF"/>
                          </a:highlight>
                          <a:latin typeface="Proxima Nova" panose="020B0604020202020204" charset="0"/>
                          <a:ea typeface="Roboto"/>
                          <a:cs typeface="Roboto"/>
                          <a:sym typeface="Roboto"/>
                        </a:rPr>
                        <a:t>(</a:t>
                      </a:r>
                      <a:r>
                        <a:rPr lang="en" sz="1100" b="0" i="1" u="none" strike="noStrike" cap="none" dirty="0">
                          <a:solidFill>
                            <a:schemeClr val="dk1"/>
                          </a:solidFill>
                          <a:highlight>
                            <a:srgbClr val="FFFFFF"/>
                          </a:highlight>
                          <a:latin typeface="Proxima Nova" panose="020B0604020202020204" charset="0"/>
                          <a:ea typeface="Roboto"/>
                          <a:cs typeface="Roboto"/>
                        </a:rPr>
                        <a:t>On site at the Arts Center)</a:t>
                      </a:r>
                      <a:endParaRPr lang="en" sz="1100" b="0" i="1"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1 Memorial Ln, Holmdel, NJ 07733</a:t>
                      </a: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a:t>
                      </a:r>
                      <a:r>
                        <a:rPr lang="en" sz="1100" u="none" strike="noStrike" cap="none" dirty="0">
                          <a:solidFill>
                            <a:schemeClr val="tx1"/>
                          </a:solidFill>
                          <a:highlight>
                            <a:srgbClr val="FFFFFF"/>
                          </a:highlight>
                          <a:latin typeface="Proxima Nova" panose="020B0604020202020204" charset="0"/>
                          <a:ea typeface="Roboto"/>
                          <a:cs typeface="Roboto"/>
                        </a:rPr>
                        <a:t>335-0033</a:t>
                      </a:r>
                      <a:r>
                        <a:rPr lang="en" sz="1100" u="none" strike="noStrike" cap="none" dirty="0">
                          <a:solidFill>
                            <a:schemeClr val="hlink"/>
                          </a:solidFill>
                          <a:highlight>
                            <a:srgbClr val="FFFFFF"/>
                          </a:highlight>
                          <a:latin typeface="Proxima Nova" panose="020B0604020202020204" charset="0"/>
                          <a:ea typeface="Roboto"/>
                          <a:cs typeface="Roboto"/>
                        </a:rPr>
                        <a:t>      </a:t>
                      </a:r>
                    </a:p>
                    <a:p>
                      <a:pPr marL="182880" marR="0" lvl="0" indent="0" algn="l" rtl="0">
                        <a:lnSpc>
                          <a:spcPct val="100000"/>
                        </a:lnSpc>
                        <a:spcBef>
                          <a:spcPts val="0"/>
                        </a:spcBef>
                        <a:spcAft>
                          <a:spcPts val="0"/>
                        </a:spcAft>
                        <a:buClr>
                          <a:srgbClr val="000000"/>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4"/>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1" i="0" u="none" strike="noStrike" kern="0" cap="none" spc="0" normalizeH="0" baseline="0" noProof="0" dirty="0">
                          <a:ln>
                            <a:noFill/>
                          </a:ln>
                          <a:solidFill>
                            <a:srgbClr val="222222"/>
                          </a:solidFill>
                          <a:effectLst/>
                          <a:highlight>
                            <a:srgbClr val="FFFFFF"/>
                          </a:highlight>
                          <a:uLnTx/>
                          <a:uFillTx/>
                          <a:latin typeface="Proxima Nova" panose="020B0604020202020204" charset="0"/>
                          <a:ea typeface="Roboto"/>
                          <a:cs typeface="Roboto"/>
                          <a:sym typeface="Roboto"/>
                        </a:rPr>
                        <a:t>Monmouth Museum – Children’s Wing </a:t>
                      </a:r>
                      <a:r>
                        <a:rPr kumimoji="0" lang="en-US" sz="1100" b="0" i="1" u="none" strike="noStrike" kern="0" cap="none" spc="0" normalizeH="0" baseline="0" noProof="0" dirty="0">
                          <a:ln>
                            <a:noFill/>
                          </a:ln>
                          <a:solidFill>
                            <a:srgbClr val="222222"/>
                          </a:solidFill>
                          <a:effectLst/>
                          <a:highlight>
                            <a:srgbClr val="FFFFFF"/>
                          </a:highlight>
                          <a:uLnTx/>
                          <a:uFillTx/>
                          <a:latin typeface="Proxima Nova" panose="020B0604020202020204" charset="0"/>
                          <a:ea typeface="Roboto"/>
                          <a:cs typeface="Roboto"/>
                          <a:sym typeface="Roboto"/>
                        </a:rPr>
                        <a:t>(8.9 miles from venue)</a:t>
                      </a:r>
                      <a:endParaRPr kumimoji="0" lang="en-US" sz="1100" b="0" i="0" u="none" strike="noStrike" kern="0" cap="none" spc="0" normalizeH="0" baseline="0" noProof="0" dirty="0">
                        <a:ln>
                          <a:noFill/>
                        </a:ln>
                        <a:solidFill>
                          <a:srgbClr val="000000"/>
                        </a:solidFill>
                        <a:effectLst/>
                        <a:uLnTx/>
                        <a:uFillTx/>
                        <a:latin typeface="Proxima Nova" panose="020B0604020202020204" charset="0"/>
                        <a:cs typeface="Arial"/>
                        <a:sym typeface="Arial"/>
                      </a:endParaRPr>
                    </a:p>
                    <a:p>
                      <a:pPr marL="18288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222222"/>
                          </a:solidFill>
                          <a:effectLst/>
                          <a:highlight>
                            <a:srgbClr val="FFFFFF"/>
                          </a:highlight>
                          <a:uLnTx/>
                          <a:uFillTx/>
                          <a:latin typeface="Proxima Nova" panose="020B0604020202020204" charset="0"/>
                          <a:ea typeface="Roboto"/>
                          <a:cs typeface="Roboto"/>
                          <a:sym typeface="Roboto"/>
                        </a:rPr>
                        <a:t>Lot #1, 765 Newman Springs Rd, Lincroft, NJ 07738</a:t>
                      </a:r>
                      <a:endParaRPr kumimoji="0" lang="en-US" sz="1100" b="0" i="0" u="none" strike="noStrike" kern="0" cap="none" spc="0" normalizeH="0" baseline="0" noProof="0" dirty="0">
                        <a:ln>
                          <a:noFill/>
                        </a:ln>
                        <a:solidFill>
                          <a:srgbClr val="000000"/>
                        </a:solidFill>
                        <a:effectLst/>
                        <a:uLnTx/>
                        <a:uFillTx/>
                        <a:latin typeface="Proxima Nova" panose="020B0604020202020204" charset="0"/>
                        <a:ea typeface="Proxima Nova"/>
                        <a:cs typeface="Proxima Nova"/>
                        <a:sym typeface="Proxima Nova"/>
                      </a:endParaRPr>
                    </a:p>
                    <a:p>
                      <a:pPr marL="18288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highlight>
                            <a:srgbClr val="FFFFFF"/>
                          </a:highlight>
                          <a:uLnTx/>
                          <a:uFillTx/>
                          <a:latin typeface="Proxima Nova" panose="020B0604020202020204" charset="0"/>
                          <a:ea typeface="Roboto"/>
                          <a:cs typeface="Roboto"/>
                          <a:sym typeface="Roboto"/>
                        </a:rPr>
                        <a:t>(732) 747-2266 </a:t>
                      </a:r>
                      <a:endParaRPr kumimoji="0" lang="en-US" sz="1100" b="0" i="0" u="none" strike="noStrike" kern="0" cap="none" spc="0" normalizeH="0" baseline="0" noProof="0" dirty="0">
                        <a:ln>
                          <a:noFill/>
                        </a:ln>
                        <a:solidFill>
                          <a:srgbClr val="000000"/>
                        </a:solidFill>
                        <a:effectLst/>
                        <a:uLnTx/>
                        <a:uFillTx/>
                        <a:latin typeface="Proxima Nova" panose="020B0604020202020204" charset="0"/>
                        <a:ea typeface="Roboto Condensed"/>
                        <a:cs typeface="Roboto Condensed"/>
                        <a:sym typeface="Roboto Condense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F8002C"/>
                          </a:solidFill>
                          <a:effectLst/>
                          <a:uLnTx/>
                          <a:uFillTx/>
                          <a:latin typeface="Proxima Nova" panose="020B0604020202020204" charset="0"/>
                          <a:ea typeface="Roboto Condensed"/>
                          <a:cs typeface="Roboto Condensed"/>
                          <a:sym typeface="Arial"/>
                        </a:rPr>
                        <a:t>     </a:t>
                      </a:r>
                      <a:r>
                        <a:rPr kumimoji="0" lang="en-US" sz="1100" b="0" i="0" u="none" strike="noStrike" kern="0" cap="none" spc="0" normalizeH="0" baseline="0" noProof="0" dirty="0">
                          <a:ln>
                            <a:noFill/>
                          </a:ln>
                          <a:solidFill>
                            <a:srgbClr val="000000"/>
                          </a:solidFill>
                          <a:effectLst/>
                          <a:uLnTx/>
                          <a:uFillTx/>
                          <a:latin typeface="Proxima Nova" panose="020B0604020202020204" charset="0"/>
                          <a:ea typeface="Roboto Condensed"/>
                          <a:cs typeface="Roboto Condensed"/>
                          <a:sym typeface="Arial"/>
                        </a:rPr>
                        <a:t>Click </a:t>
                      </a:r>
                      <a:r>
                        <a:rPr kumimoji="0" lang="en-US" sz="1100" b="0" i="0" u="none" strike="noStrike" kern="0" cap="none" spc="0" normalizeH="0" baseline="0" noProof="0" dirty="0">
                          <a:ln>
                            <a:noFill/>
                          </a:ln>
                          <a:solidFill>
                            <a:srgbClr val="000000"/>
                          </a:solidFill>
                          <a:effectLst/>
                          <a:uLnTx/>
                          <a:uFillTx/>
                          <a:latin typeface="Proxima Nova" panose="020B0604020202020204" charset="0"/>
                          <a:ea typeface="Roboto Condensed"/>
                          <a:cs typeface="Roboto Condensed"/>
                          <a:sym typeface="Arial"/>
                          <a:hlinkClick r:id="rId5">
                            <a:extLst>
                              <a:ext uri="{A12FA001-AC4F-418D-AE19-62706E023703}">
                                <ahyp:hlinkClr xmlns:ahyp="http://schemas.microsoft.com/office/drawing/2018/hyperlinkcolor" val="tx"/>
                              </a:ext>
                            </a:extLst>
                          </a:hlinkClick>
                        </a:rPr>
                        <a:t>HERE</a:t>
                      </a:r>
                      <a:r>
                        <a:rPr kumimoji="0" lang="en-US" sz="1100" b="0" i="0" u="none" strike="noStrike" kern="0" cap="none" spc="0" normalizeH="0" baseline="0" noProof="0" dirty="0">
                          <a:ln>
                            <a:noFill/>
                          </a:ln>
                          <a:solidFill>
                            <a:srgbClr val="000000"/>
                          </a:solidFill>
                          <a:effectLst/>
                          <a:uLnTx/>
                          <a:uFillTx/>
                          <a:latin typeface="Proxima Nova" panose="020B0604020202020204" charset="0"/>
                          <a:ea typeface="Roboto Condensed"/>
                          <a:cs typeface="Roboto Condensed"/>
                          <a:sym typeface="Arial"/>
                        </a:rPr>
                        <a:t> for more information.</a:t>
                      </a:r>
                      <a:r>
                        <a:rPr kumimoji="0" lang="en-US" sz="1100" b="1" i="0" u="none" strike="noStrike" kern="0" cap="none" spc="0" normalizeH="0" baseline="0" noProof="0" dirty="0">
                          <a:ln>
                            <a:noFill/>
                          </a:ln>
                          <a:solidFill>
                            <a:srgbClr val="F8002C"/>
                          </a:solidFill>
                          <a:effectLst/>
                          <a:uLnTx/>
                          <a:uFillTx/>
                          <a:latin typeface="Proxima Nova" panose="020B0604020202020204" charset="0"/>
                          <a:ea typeface="Roboto Condensed"/>
                          <a:cs typeface="Roboto Condensed"/>
                          <a:sym typeface="Roboto Condensed"/>
                        </a:rPr>
                        <a:t> </a:t>
                      </a:r>
                    </a:p>
                    <a:p>
                      <a:pPr marL="18288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100" b="1" i="0" u="none" strike="noStrike" kern="0" cap="none" spc="0" normalizeH="0" baseline="0" noProof="0" dirty="0">
                          <a:ln>
                            <a:noFill/>
                          </a:ln>
                          <a:solidFill>
                            <a:srgbClr val="000000"/>
                          </a:solidFill>
                          <a:effectLst/>
                          <a:highlight>
                            <a:srgbClr val="FFFFFF"/>
                          </a:highlight>
                          <a:uLnTx/>
                          <a:uFillTx/>
                          <a:latin typeface="Proxima Nova" panose="020B0604020202020204" charset="0"/>
                          <a:ea typeface="Roboto"/>
                          <a:cs typeface="Roboto"/>
                          <a:sym typeface="Roboto"/>
                        </a:rPr>
                        <a:t>$</a:t>
                      </a:r>
                    </a:p>
                    <a:p>
                      <a:pPr marL="18288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PLAYTIME</a:t>
                      </a: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Pirate’s Cove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(5.9 miles)</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449 Raritan Blvd, Keyport, NJ 07735</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(908) 587-4137</a:t>
                      </a:r>
                      <a:endParaRPr sz="1100" u="none"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b="1" u="none" strike="noStrike" cap="none" dirty="0">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iPlay America</a:t>
                      </a:r>
                      <a:r>
                        <a:rPr lang="en" sz="1100" b="1" i="0" u="none" strike="noStrike" cap="none" dirty="0">
                          <a:solidFill>
                            <a:srgbClr val="222222"/>
                          </a:solidFill>
                          <a:highlight>
                            <a:srgbClr val="FFFFFF"/>
                          </a:highlight>
                          <a:latin typeface="Proxima Nova" panose="020B0604020202020204" charset="0"/>
                          <a:ea typeface="Roboto"/>
                          <a:cs typeface="Roboto"/>
                        </a:rPr>
                        <a:t> </a:t>
                      </a:r>
                      <a:r>
                        <a:rPr lang="en" sz="1100" b="0" i="1" u="none" strike="noStrike" cap="none" dirty="0">
                          <a:solidFill>
                            <a:srgbClr val="222222"/>
                          </a:solidFill>
                          <a:highlight>
                            <a:srgbClr val="FFFFFF"/>
                          </a:highlight>
                          <a:latin typeface="Proxima Nova" panose="020B0604020202020204" charset="0"/>
                          <a:ea typeface="Roboto"/>
                          <a:cs typeface="Roboto"/>
                        </a:rPr>
                        <a:t>(17.1 miles from venue)</a:t>
                      </a:r>
                      <a:endParaRPr lang="en"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sym typeface="Roboto"/>
                        </a:rPr>
                        <a:t>110 Schanck Rd, Freehold, NJ 07728</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tx1"/>
                          </a:solidFill>
                          <a:highlight>
                            <a:srgbClr val="FFFFFF"/>
                          </a:highlight>
                          <a:latin typeface="Proxima Nova" panose="020B0604020202020204" charset="0"/>
                          <a:ea typeface="Roboto"/>
                          <a:cs typeface="Roboto"/>
                          <a:sym typeface="Roboto"/>
                        </a:rPr>
                        <a:t>(732) </a:t>
                      </a:r>
                      <a:r>
                        <a:rPr lang="en" sz="1100" b="0" i="0" u="none" strike="noStrike" cap="none" dirty="0">
                          <a:solidFill>
                            <a:schemeClr val="tx1"/>
                          </a:solidFill>
                          <a:highlight>
                            <a:srgbClr val="FFFFFF"/>
                          </a:highlight>
                          <a:latin typeface="Proxima Nova" panose="020B0604020202020204" charset="0"/>
                          <a:ea typeface="Roboto"/>
                          <a:cs typeface="Roboto"/>
                          <a:sym typeface="Roboto"/>
                        </a:rPr>
                        <a:t>577-8200</a:t>
                      </a:r>
                      <a:endParaRPr sz="1100" b="0" i="0" u="none"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6"/>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p>
                    <a:p>
                      <a:pPr marL="182880" marR="0" lvl="0" indent="0" algn="l" rtl="0">
                        <a:lnSpc>
                          <a:spcPct val="100000"/>
                        </a:lnSpc>
                        <a:spcBef>
                          <a:spcPts val="0"/>
                        </a:spcBef>
                        <a:spcAft>
                          <a:spcPts val="0"/>
                        </a:spcAft>
                        <a:buClr>
                          <a:srgbClr val="000000"/>
                        </a:buClr>
                        <a:buSzPts val="1100"/>
                        <a:buFont typeface="Arial"/>
                        <a:buNone/>
                      </a:pPr>
                      <a:endParaRPr lang="en" sz="1100" b="1" i="0" u="none" strike="noStrike" cap="none" dirty="0">
                        <a:solidFill>
                          <a:schemeClr val="dk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US" sz="1100" b="1" i="0" u="none" strike="noStrike" cap="none" dirty="0">
                          <a:solidFill>
                            <a:srgbClr val="222222"/>
                          </a:solidFill>
                          <a:highlight>
                            <a:srgbClr val="FFFFFF"/>
                          </a:highlight>
                          <a:latin typeface="Proxima Nova" panose="020B0604020202020204" charset="0"/>
                          <a:ea typeface="Roboto"/>
                          <a:cs typeface="Roboto"/>
                          <a:sym typeface="Roboto"/>
                        </a:rPr>
                        <a:t>Jenkinson’s Boardwalk, Amusement Park, Aquarium &amp; Beach</a:t>
                      </a:r>
                      <a:r>
                        <a:rPr lang="en-US" sz="1100" b="1" i="0" u="none" strike="noStrike" cap="none" dirty="0">
                          <a:solidFill>
                            <a:srgbClr val="222222"/>
                          </a:solidFill>
                          <a:highlight>
                            <a:srgbClr val="FFFFFF"/>
                          </a:highlight>
                          <a:latin typeface="Proxima Nova" panose="020B0604020202020204" charset="0"/>
                          <a:ea typeface="Roboto"/>
                          <a:cs typeface="Roboto"/>
                        </a:rPr>
                        <a:t>  </a:t>
                      </a:r>
                      <a:r>
                        <a:rPr lang="en-US" sz="1100" b="0" i="1" u="none" strike="noStrike" cap="none" dirty="0">
                          <a:solidFill>
                            <a:srgbClr val="222222"/>
                          </a:solidFill>
                          <a:highlight>
                            <a:srgbClr val="FFFFFF"/>
                          </a:highlight>
                          <a:latin typeface="Proxima Nova" panose="020B0604020202020204" charset="0"/>
                          <a:ea typeface="Roboto"/>
                          <a:cs typeface="Roboto"/>
                        </a:rPr>
                        <a:t>(26.1 miles from venue)</a:t>
                      </a:r>
                      <a:endParaRPr lang="en-US" sz="1100" u="none" strike="noStrike" cap="none" dirty="0">
                        <a:highlight>
                          <a:srgbClr val="FFFFFF"/>
                        </a:highlight>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US" sz="1100" u="none" strike="noStrike" cap="none" dirty="0">
                          <a:solidFill>
                            <a:srgbClr val="222222"/>
                          </a:solidFill>
                          <a:highlight>
                            <a:srgbClr val="FFFFFF"/>
                          </a:highlight>
                          <a:latin typeface="Proxima Nova" panose="020B0604020202020204" charset="0"/>
                          <a:ea typeface="Roboto"/>
                          <a:sym typeface="Roboto"/>
                        </a:rPr>
                        <a:t>300 Ocean Ave, Pt. Pleasant, NJ 08742</a:t>
                      </a:r>
                      <a:endParaRPr lang="en-US" sz="1100" u="none" strike="noStrike" cap="none" dirty="0">
                        <a:highlight>
                          <a:srgbClr val="FFFFFF"/>
                        </a:highlight>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chemeClr val="tx1"/>
                          </a:solidFill>
                          <a:highlight>
                            <a:srgbClr val="FFFFFF"/>
                          </a:highlight>
                          <a:latin typeface="Proxima Nova" panose="020B0604020202020204" charset="0"/>
                          <a:ea typeface="Roboto"/>
                          <a:cs typeface="Roboto"/>
                          <a:sym typeface="Roboto"/>
                        </a:rPr>
                        <a:t>(732) </a:t>
                      </a:r>
                      <a:r>
                        <a:rPr lang="en-US" sz="1100" b="0" i="0" u="none" strike="noStrike" cap="none" dirty="0">
                          <a:solidFill>
                            <a:schemeClr val="tx1"/>
                          </a:solidFill>
                          <a:highlight>
                            <a:srgbClr val="FFFFFF"/>
                          </a:highlight>
                          <a:latin typeface="Proxima Nova" panose="020B0604020202020204" charset="0"/>
                          <a:ea typeface="Roboto"/>
                          <a:cs typeface="Roboto"/>
                          <a:sym typeface="Roboto"/>
                        </a:rPr>
                        <a:t>892-0600</a:t>
                      </a:r>
                    </a:p>
                    <a:p>
                      <a:pPr marL="182880" marR="0" lvl="0" indent="0" algn="l" rtl="0">
                        <a:lnSpc>
                          <a:spcPct val="100000"/>
                        </a:lnSpc>
                        <a:spcBef>
                          <a:spcPts val="0"/>
                        </a:spcBef>
                        <a:spcAft>
                          <a:spcPts val="0"/>
                        </a:spcAft>
                        <a:buClr>
                          <a:srgbClr val="000000"/>
                        </a:buClr>
                        <a:buSzPts val="1100"/>
                        <a:buFont typeface="Arial"/>
                        <a:buNone/>
                      </a:pPr>
                      <a:r>
                        <a:rPr lang="en-US"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US" sz="1100" b="0" u="none" strike="noStrike" cap="none" dirty="0">
                          <a:solidFill>
                            <a:schemeClr val="dk1"/>
                          </a:solidFill>
                          <a:highlight>
                            <a:srgbClr val="FFFFFF"/>
                          </a:highlight>
                          <a:latin typeface="Proxima Nova" panose="020B0604020202020204" charset="0"/>
                          <a:ea typeface="Roboto"/>
                          <a:cs typeface="Roboto"/>
                          <a:sym typeface="Roboto"/>
                          <a:hlinkClick r:id="rId7"/>
                        </a:rPr>
                        <a:t>HERE</a:t>
                      </a:r>
                      <a:r>
                        <a:rPr lang="en-US"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chemeClr val="dk1"/>
                          </a:solidFill>
                          <a:highlight>
                            <a:srgbClr val="FFFFFF"/>
                          </a:highlight>
                          <a:latin typeface="Proxima Nova" panose="020B0604020202020204" charset="0"/>
                          <a:ea typeface="Roboto"/>
                          <a:cs typeface="Roboto"/>
                          <a:sym typeface="Roboto"/>
                        </a:rPr>
                        <a:t>$$</a:t>
                      </a:r>
                      <a:endParaRPr lang="en-US" sz="1100" b="0" i="0" u="sng" strike="noStrike" cap="none" dirty="0">
                        <a:solidFill>
                          <a:srgbClr val="1A0DAB"/>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b="0" i="0" u="sng" strike="noStrike" cap="none" dirty="0">
                        <a:solidFill>
                          <a:srgbClr val="1A0DAB"/>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4195300">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1"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84" name="Google Shape;84;p16"/>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85" name="Google Shape;85;p16"/>
          <p:cNvSpPr txBox="1"/>
          <p:nvPr/>
        </p:nvSpPr>
        <p:spPr>
          <a:xfrm>
            <a:off x="-99060" y="5874570"/>
            <a:ext cx="45150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Proxima Nova Extrabold"/>
                <a:ea typeface="Proxima Nova Extrabold"/>
                <a:cs typeface="Proxima Nova Extrabold"/>
                <a:sym typeface="Proxima Nova Extrabold"/>
              </a:rPr>
              <a:t>NEEDS FOR NECESSITIES</a:t>
            </a:r>
            <a:endParaRPr sz="2400" b="0" i="0" u="none" strike="noStrike" cap="none" dirty="0">
              <a:solidFill>
                <a:srgbClr val="000000"/>
              </a:solidFill>
              <a:latin typeface="Proxima Nova Extrabold"/>
              <a:ea typeface="Proxima Nova Extrabold"/>
              <a:cs typeface="Proxima Nova Extrabold"/>
              <a:sym typeface="Proxima Nova Extrabold"/>
            </a:endParaRPr>
          </a:p>
        </p:txBody>
      </p:sp>
      <p:sp>
        <p:nvSpPr>
          <p:cNvPr id="86" name="Google Shape;86;p16"/>
          <p:cNvSpPr txBox="1"/>
          <p:nvPr/>
        </p:nvSpPr>
        <p:spPr>
          <a:xfrm>
            <a:off x="205000" y="6452670"/>
            <a:ext cx="3000000" cy="27631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sng" strike="noStrike" cap="none" dirty="0">
                <a:solidFill>
                  <a:srgbClr val="F8002C"/>
                </a:solidFill>
                <a:latin typeface="Roboto Condensed"/>
                <a:ea typeface="Roboto Condensed"/>
                <a:cs typeface="Roboto Condensed"/>
                <a:sym typeface="Roboto Condensed"/>
              </a:rPr>
              <a:t>PHARMACY</a:t>
            </a:r>
            <a:endParaRPr sz="1100" b="1" i="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CVS </a:t>
            </a:r>
            <a:r>
              <a:rPr lang="en" sz="1100" i="1" u="none" strike="noStrike" cap="none" dirty="0">
                <a:solidFill>
                  <a:srgbClr val="222222"/>
                </a:solidFill>
                <a:highlight>
                  <a:srgbClr val="FFFFFF"/>
                </a:highlight>
                <a:latin typeface="Proxima Nova" panose="020B0604020202020204" charset="0"/>
                <a:ea typeface="Roboto"/>
                <a:cs typeface="Roboto"/>
                <a:sym typeface="Roboto"/>
              </a:rPr>
              <a:t>(3.7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222222"/>
                </a:solidFill>
                <a:highlight>
                  <a:srgbClr val="FFFFFF"/>
                </a:highlight>
                <a:latin typeface="Proxima Nova" panose="020B0604020202020204" charset="0"/>
                <a:ea typeface="Roboto"/>
                <a:cs typeface="Roboto"/>
                <a:sym typeface="Roboto"/>
              </a:rPr>
              <a:t>3391 NJ-35, Hazlet, NJ 07730</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 sz="1100" b="0" i="0" strike="noStrike" cap="none" dirty="0">
                <a:solidFill>
                  <a:schemeClr val="tx1"/>
                </a:solidFill>
                <a:highlight>
                  <a:srgbClr val="FFFFFF"/>
                </a:highlight>
                <a:latin typeface="Proxima Nova" panose="020B0604020202020204" charset="0"/>
                <a:ea typeface="Roboto"/>
                <a:cs typeface="Roboto"/>
                <a:sym typeface="Roboto"/>
              </a:rPr>
              <a:t>(732) 888-8299</a:t>
            </a:r>
            <a:endParaRPr sz="1100" b="0" i="0"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Proxima Nova" panose="020B0604020202020204" charset="0"/>
                <a:ea typeface="Proxima Nova"/>
                <a:cs typeface="Proxima Nova"/>
                <a:sym typeface="Proxima Nova"/>
              </a:rPr>
              <a:t>Click </a:t>
            </a:r>
            <a:r>
              <a:rPr lang="en-US" sz="1100" b="0" i="0" u="none" strike="noStrike" cap="none" dirty="0">
                <a:solidFill>
                  <a:schemeClr val="dk1"/>
                </a:solidFill>
                <a:latin typeface="Proxima Nova" panose="020B0604020202020204" charset="0"/>
                <a:ea typeface="Proxima Nova"/>
                <a:cs typeface="Proxima Nova"/>
                <a:sym typeface="Proxima Nova"/>
                <a:hlinkClick r:id="rId8"/>
              </a:rPr>
              <a:t>HERE</a:t>
            </a:r>
            <a:r>
              <a:rPr lang="en-US" sz="1100" b="0" i="0" u="none" strike="noStrike" cap="none" dirty="0">
                <a:solidFill>
                  <a:schemeClr val="dk1"/>
                </a:solidFill>
                <a:latin typeface="Proxima Nova" panose="020B0604020202020204" charset="0"/>
                <a:ea typeface="Proxima Nova"/>
                <a:cs typeface="Proxima Nova"/>
                <a:sym typeface="Proxima Nova"/>
              </a:rPr>
              <a:t> for more information.</a:t>
            </a:r>
            <a:endParaRPr sz="1100" b="0" i="0" u="none" strike="noStrike" cap="none" dirty="0">
              <a:solidFill>
                <a:schemeClr val="dk1"/>
              </a:solidFill>
              <a:latin typeface="Proxima Nova" panose="020B060402020202020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lang="en"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Walgreens </a:t>
            </a:r>
            <a:r>
              <a:rPr lang="en-US" sz="1100" i="1" dirty="0">
                <a:solidFill>
                  <a:srgbClr val="222222"/>
                </a:solidFill>
                <a:highlight>
                  <a:srgbClr val="FFFFFF"/>
                </a:highlight>
                <a:latin typeface="Proxima Nova" panose="020B0604020202020204" charset="0"/>
                <a:ea typeface="Roboto"/>
                <a:cs typeface="Roboto"/>
                <a:sym typeface="Roboto"/>
              </a:rPr>
              <a:t>(5.1 miles from venue)</a:t>
            </a:r>
            <a:endParaRPr sz="1100" i="1"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222222"/>
                </a:solidFill>
                <a:highlight>
                  <a:srgbClr val="FFFFFF"/>
                </a:highlight>
                <a:latin typeface="Proxima Nova" panose="020B0604020202020204" charset="0"/>
                <a:ea typeface="Roboto"/>
                <a:cs typeface="Roboto"/>
                <a:sym typeface="Roboto"/>
              </a:rPr>
              <a:t>2995 NJ-35, Hazlet, NJ 07730</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 sz="1100" b="0" i="0" strike="noStrike" cap="none" dirty="0">
                <a:solidFill>
                  <a:schemeClr val="tx1"/>
                </a:solidFill>
                <a:highlight>
                  <a:srgbClr val="FFFFFF"/>
                </a:highlight>
                <a:latin typeface="Proxima Nova" panose="020B0604020202020204" charset="0"/>
                <a:ea typeface="Roboto"/>
                <a:cs typeface="Roboto"/>
                <a:sym typeface="Roboto"/>
              </a:rPr>
              <a:t>(732) 497-9600</a:t>
            </a:r>
            <a:endParaRPr sz="1100" b="0" i="0"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22222"/>
                </a:solidFill>
                <a:highlight>
                  <a:srgbClr val="FFFFFF"/>
                </a:highlight>
                <a:latin typeface="Proxima Nova" panose="020B0604020202020204" charset="0"/>
                <a:ea typeface="Roboto"/>
                <a:cs typeface="Roboto"/>
                <a:sym typeface="Roboto"/>
              </a:rPr>
              <a:t>Click </a:t>
            </a:r>
            <a:r>
              <a:rPr lang="en-US" sz="1100" b="0" i="0" u="none" strike="noStrike" cap="none" dirty="0">
                <a:solidFill>
                  <a:srgbClr val="222222"/>
                </a:solidFill>
                <a:highlight>
                  <a:srgbClr val="FFFFFF"/>
                </a:highlight>
                <a:latin typeface="Proxima Nova" panose="020B0604020202020204" charset="0"/>
                <a:ea typeface="Roboto"/>
                <a:cs typeface="Roboto"/>
                <a:sym typeface="Roboto"/>
                <a:hlinkClick r:id="rId9"/>
              </a:rPr>
              <a:t>HERE</a:t>
            </a:r>
            <a:r>
              <a:rPr lang="en-US" sz="1100" b="0" i="0" u="none" strike="noStrike" cap="none" dirty="0">
                <a:solidFill>
                  <a:srgbClr val="222222"/>
                </a:solidFill>
                <a:highlight>
                  <a:srgbClr val="FFFFFF"/>
                </a:highlight>
                <a:latin typeface="Proxima Nova" panose="020B0604020202020204" charset="0"/>
                <a:ea typeface="Roboto"/>
                <a:cs typeface="Roboto"/>
                <a:sym typeface="Roboto"/>
              </a:rPr>
              <a:t> for more information</a:t>
            </a:r>
            <a:r>
              <a:rPr lang="en-US" sz="1100" b="0" i="0" u="none" strike="noStrike" cap="none" dirty="0">
                <a:solidFill>
                  <a:srgbClr val="222222"/>
                </a:solidFill>
                <a:highlight>
                  <a:srgbClr val="FFFFFF"/>
                </a:highlight>
                <a:latin typeface="Roboto"/>
                <a:ea typeface="Roboto"/>
                <a:cs typeface="Roboto"/>
                <a:sym typeface="Roboto"/>
              </a:rPr>
              <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 sz="1800" b="1" i="0" u="sng" strike="noStrike" cap="none" dirty="0">
                <a:solidFill>
                  <a:srgbClr val="F8002C"/>
                </a:solidFill>
                <a:latin typeface="Roboto Condensed"/>
                <a:ea typeface="Roboto Condensed"/>
                <a:cs typeface="Roboto Condensed"/>
                <a:sym typeface="Roboto Condensed"/>
              </a:rPr>
              <a:t>GROCERY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Shoprite </a:t>
            </a:r>
            <a:r>
              <a:rPr lang="en" sz="1100" i="1" u="none" strike="noStrike" cap="none" dirty="0">
                <a:solidFill>
                  <a:srgbClr val="222222"/>
                </a:solidFill>
                <a:highlight>
                  <a:srgbClr val="FFFFFF"/>
                </a:highlight>
                <a:latin typeface="Proxima Nova" panose="020B0604020202020204" charset="0"/>
                <a:ea typeface="Roboto"/>
                <a:cs typeface="Roboto"/>
                <a:sym typeface="Roboto"/>
              </a:rPr>
              <a:t>(4.2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222222"/>
                </a:solidFill>
                <a:highlight>
                  <a:srgbClr val="FFFFFF"/>
                </a:highlight>
                <a:latin typeface="Proxima Nova" panose="020B0604020202020204" charset="0"/>
                <a:ea typeface="Roboto"/>
                <a:cs typeface="Roboto"/>
                <a:sym typeface="Roboto"/>
              </a:rPr>
              <a:t>3120 NJ-35, Hazlet, NJ 07730</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 sz="1100" b="0" i="0" strike="noStrike" cap="none" dirty="0">
                <a:solidFill>
                  <a:schemeClr val="tx1"/>
                </a:solidFill>
                <a:highlight>
                  <a:srgbClr val="FFFFFF"/>
                </a:highlight>
                <a:latin typeface="Proxima Nova" panose="020B0604020202020204" charset="0"/>
                <a:ea typeface="Roboto"/>
                <a:cs typeface="Roboto"/>
                <a:sym typeface="Roboto"/>
              </a:rPr>
              <a:t>(732) 264-4110</a:t>
            </a:r>
            <a:endParaRPr sz="1100" b="0" i="0"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22222"/>
                </a:solidFill>
                <a:highlight>
                  <a:srgbClr val="FFFFFF"/>
                </a:highlight>
                <a:latin typeface="Proxima Nova" panose="020B0604020202020204" charset="0"/>
                <a:ea typeface="Roboto"/>
                <a:cs typeface="Roboto"/>
                <a:sym typeface="Roboto"/>
              </a:rPr>
              <a:t>Click </a:t>
            </a:r>
            <a:r>
              <a:rPr lang="en-US" sz="1100" b="0" i="0" u="none" strike="noStrike" cap="none" dirty="0">
                <a:solidFill>
                  <a:srgbClr val="222222"/>
                </a:solidFill>
                <a:highlight>
                  <a:srgbClr val="FFFFFF"/>
                </a:highlight>
                <a:latin typeface="Proxima Nova" panose="020B0604020202020204" charset="0"/>
                <a:ea typeface="Roboto"/>
                <a:cs typeface="Roboto"/>
                <a:sym typeface="Roboto"/>
                <a:hlinkClick r:id="rId10"/>
              </a:rPr>
              <a:t>HERE</a:t>
            </a:r>
            <a:r>
              <a:rPr lang="en-US" sz="1100" b="0" i="0" u="none" strike="noStrike" cap="none" dirty="0">
                <a:solidFill>
                  <a:srgbClr val="222222"/>
                </a:solidFill>
                <a:highlight>
                  <a:srgbClr val="FFFFFF"/>
                </a:highlight>
                <a:latin typeface="Proxima Nova" panose="020B0604020202020204" charset="0"/>
                <a:ea typeface="Roboto"/>
                <a:cs typeface="Roboto"/>
                <a:sym typeface="Roboto"/>
              </a:rPr>
              <a:t> for more information.</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Proxima Nova"/>
              <a:ea typeface="Proxima Nova"/>
              <a:cs typeface="Proxima Nova"/>
              <a:sym typeface="Proxima Nova"/>
            </a:endParaRPr>
          </a:p>
        </p:txBody>
      </p:sp>
      <p:sp>
        <p:nvSpPr>
          <p:cNvPr id="87" name="Google Shape;87;p16"/>
          <p:cNvSpPr txBox="1"/>
          <p:nvPr/>
        </p:nvSpPr>
        <p:spPr>
          <a:xfrm>
            <a:off x="3893820" y="6682800"/>
            <a:ext cx="3954780" cy="3327900"/>
          </a:xfrm>
          <a:prstGeom prst="rect">
            <a:avLst/>
          </a:prstGeom>
          <a:noFill/>
          <a:ln>
            <a:noFill/>
          </a:ln>
        </p:spPr>
        <p:txBody>
          <a:bodyPr spcFirstLastPara="1" wrap="square" lIns="91425" tIns="91425" rIns="91425" bIns="91425" anchor="t" anchorCtr="0">
            <a:noAutofit/>
          </a:bodyPr>
          <a:lstStyle/>
          <a:p>
            <a:pPr marL="182880" marR="0" lvl="0" indent="0" algn="l" rtl="0">
              <a:lnSpc>
                <a:spcPct val="100000"/>
              </a:lnSpc>
              <a:spcBef>
                <a:spcPts val="0"/>
              </a:spcBef>
              <a:spcAft>
                <a:spcPts val="0"/>
              </a:spcAft>
              <a:buClr>
                <a:srgbClr val="000000"/>
              </a:buClr>
              <a:buSzPts val="1800"/>
              <a:buFont typeface="Arial"/>
              <a:buNone/>
            </a:pPr>
            <a:r>
              <a:rPr lang="en" sz="1800" b="1" i="0" u="sng" strike="noStrike" cap="none" dirty="0">
                <a:solidFill>
                  <a:srgbClr val="F8002C"/>
                </a:solidFill>
                <a:latin typeface="Roboto Condensed"/>
                <a:ea typeface="Roboto Condensed"/>
                <a:cs typeface="Roboto Condensed"/>
                <a:sym typeface="Roboto Condensed"/>
              </a:rPr>
              <a:t>SPORTS UTILITY</a:t>
            </a:r>
            <a:endParaRPr sz="1100" b="0" i="0" u="none" strike="noStrike" cap="none" dirty="0">
              <a:solidFill>
                <a:schemeClr val="dk1"/>
              </a:solidFill>
              <a:latin typeface="Proxima Nova"/>
              <a:ea typeface="Proxima Nova"/>
              <a:cs typeface="Proxima Nova"/>
              <a:sym typeface="Proxima Nova"/>
            </a:endParaRPr>
          </a:p>
          <a:p>
            <a:pPr marL="182880">
              <a:buSzPts val="1400"/>
            </a:pPr>
            <a:r>
              <a:rPr lang="en" sz="1100" b="1" dirty="0">
                <a:solidFill>
                  <a:srgbClr val="222222"/>
                </a:solidFill>
                <a:highlight>
                  <a:srgbClr val="FFFFFF"/>
                </a:highlight>
                <a:latin typeface="Proxima Nova" panose="020B0604020202020204" charset="0"/>
                <a:ea typeface="Roboto"/>
                <a:cs typeface="Roboto"/>
                <a:sym typeface="Roboto"/>
              </a:rPr>
              <a:t>DICKS's Sporting Goods </a:t>
            </a:r>
            <a:r>
              <a:rPr lang="en" sz="1100" i="1" dirty="0">
                <a:solidFill>
                  <a:srgbClr val="222222"/>
                </a:solidFill>
                <a:highlight>
                  <a:srgbClr val="FFFFFF"/>
                </a:highlight>
                <a:latin typeface="Proxima Nova" panose="020B0604020202020204" charset="0"/>
                <a:ea typeface="Roboto"/>
                <a:cs typeface="Roboto"/>
                <a:sym typeface="Roboto"/>
              </a:rPr>
              <a:t>(13.8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a:r>
              <a:rPr lang="en" sz="1100" dirty="0">
                <a:highlight>
                  <a:srgbClr val="FFFFFF"/>
                </a:highlight>
                <a:latin typeface="Proxima Nova" panose="020B0604020202020204" charset="0"/>
                <a:ea typeface="Roboto"/>
              </a:rPr>
              <a:t>310 NJ-36 Unit 602, West Long Branch, NJ 07764</a:t>
            </a:r>
            <a:endParaRPr lang="en" sz="1100" dirty="0">
              <a:latin typeface="Proxima Nova" panose="020B0604020202020204" charset="0"/>
            </a:endParaRPr>
          </a:p>
          <a:p>
            <a:pPr marL="182880" marR="0" lvl="0" indent="0" algn="l">
              <a:lnSpc>
                <a:spcPct val="100000"/>
              </a:lnSpc>
              <a:spcBef>
                <a:spcPts val="0"/>
              </a:spcBef>
              <a:spcAft>
                <a:spcPts val="0"/>
              </a:spcAft>
              <a:buNone/>
            </a:pPr>
            <a:r>
              <a:rPr lang="en" sz="1100" b="0" i="0" strike="noStrike" cap="none" dirty="0">
                <a:solidFill>
                  <a:schemeClr val="tx1"/>
                </a:solidFill>
                <a:highlight>
                  <a:srgbClr val="FFFFFF"/>
                </a:highlight>
                <a:latin typeface="Proxima Nova" panose="020B0604020202020204" charset="0"/>
                <a:ea typeface="Roboto"/>
                <a:sym typeface="Roboto"/>
              </a:rPr>
              <a:t>(732) </a:t>
            </a:r>
            <a:r>
              <a:rPr lang="en" sz="1100" dirty="0">
                <a:solidFill>
                  <a:schemeClr val="tx1"/>
                </a:solidFill>
                <a:highlight>
                  <a:srgbClr val="FFFFFF"/>
                </a:highlight>
                <a:latin typeface="Proxima Nova" panose="020B0604020202020204" charset="0"/>
                <a:ea typeface="Roboto"/>
                <a:sym typeface="Roboto"/>
              </a:rPr>
              <a:t>676-7021</a:t>
            </a:r>
          </a:p>
          <a:p>
            <a:pPr marL="182880" marR="0" lvl="0" indent="0" algn="l">
              <a:lnSpc>
                <a:spcPct val="100000"/>
              </a:lnSpc>
              <a:spcBef>
                <a:spcPts val="0"/>
              </a:spcBef>
              <a:spcAft>
                <a:spcPts val="0"/>
              </a:spcAft>
              <a:buNone/>
            </a:pPr>
            <a:r>
              <a:rPr lang="en" sz="1100" i="0" strike="noStrike" cap="none" dirty="0">
                <a:solidFill>
                  <a:schemeClr val="tx1"/>
                </a:solidFill>
                <a:highlight>
                  <a:srgbClr val="FFFFFF"/>
                </a:highlight>
                <a:latin typeface="Proxima Nova" panose="020B0604020202020204" charset="0"/>
                <a:ea typeface="Roboto"/>
                <a:cs typeface="Roboto Condensed"/>
                <a:sym typeface="Roboto"/>
              </a:rPr>
              <a:t>Click </a:t>
            </a:r>
            <a:r>
              <a:rPr lang="en" sz="1100" i="0" strike="noStrike" cap="none" dirty="0">
                <a:solidFill>
                  <a:schemeClr val="tx1"/>
                </a:solidFill>
                <a:highlight>
                  <a:srgbClr val="FFFFFF"/>
                </a:highlight>
                <a:latin typeface="Proxima Nova" panose="020B0604020202020204" charset="0"/>
                <a:ea typeface="Roboto"/>
                <a:cs typeface="Roboto Condensed"/>
                <a:sym typeface="Roboto"/>
                <a:hlinkClick r:id="rId11"/>
              </a:rPr>
              <a:t>HERE</a:t>
            </a:r>
            <a:r>
              <a:rPr lang="en" sz="1100" i="0" strike="noStrike" cap="none" dirty="0">
                <a:solidFill>
                  <a:schemeClr val="tx1"/>
                </a:solidFill>
                <a:highlight>
                  <a:srgbClr val="FFFFFF"/>
                </a:highlight>
                <a:latin typeface="Proxima Nova" panose="020B0604020202020204" charset="0"/>
                <a:ea typeface="Roboto"/>
                <a:cs typeface="Roboto Condensed"/>
                <a:sym typeface="Roboto"/>
              </a:rPr>
              <a:t> for more information</a:t>
            </a:r>
            <a:r>
              <a:rPr lang="en" sz="1100" i="0" strike="noStrike" cap="none" dirty="0">
                <a:solidFill>
                  <a:srgbClr val="F8002C"/>
                </a:solidFill>
                <a:highlight>
                  <a:srgbClr val="FFFFFF"/>
                </a:highlight>
                <a:latin typeface="Proxima Nova" panose="020B0604020202020204" charset="0"/>
                <a:ea typeface="Roboto"/>
                <a:cs typeface="Roboto Condensed"/>
                <a:sym typeface="Roboto"/>
              </a:rPr>
              <a:t>.</a:t>
            </a:r>
            <a:endParaRPr lang="en-US" sz="1800" i="0" strike="noStrike" cap="none" dirty="0">
              <a:solidFill>
                <a:schemeClr val="tx1"/>
              </a:solidFill>
              <a:highlight>
                <a:srgbClr val="FFFFFF"/>
              </a:highlight>
              <a:latin typeface="Proxima Nova" panose="020B0604020202020204" charset="0"/>
              <a:ea typeface="Roboto Condensed"/>
              <a:cs typeface="Roboto Condensed"/>
              <a:sym typeface="Roboto Condensed"/>
            </a:endParaRPr>
          </a:p>
          <a:p>
            <a:pPr marL="182880" marR="0" lvl="0" indent="0" algn="l">
              <a:lnSpc>
                <a:spcPct val="100000"/>
              </a:lnSpc>
              <a:spcBef>
                <a:spcPts val="0"/>
              </a:spcBef>
              <a:spcAft>
                <a:spcPts val="0"/>
              </a:spcAft>
              <a:buNone/>
            </a:pPr>
            <a:endParaRPr sz="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r>
              <a:rPr lang="en" sz="1800" b="1" i="0" u="sng" strike="noStrike" cap="none" dirty="0">
                <a:solidFill>
                  <a:srgbClr val="F8002C"/>
                </a:solidFill>
                <a:latin typeface="Roboto Condensed"/>
                <a:ea typeface="Roboto Condensed"/>
                <a:cs typeface="Roboto Condensed"/>
                <a:sym typeface="Roboto Condensed"/>
              </a:rPr>
              <a:t>24HR URGENT CARE</a:t>
            </a:r>
            <a:endParaRPr sz="1800" b="1" i="0" u="sng" strike="noStrike" cap="none" dirty="0">
              <a:solidFill>
                <a:srgbClr val="F8002C"/>
              </a:solidFill>
              <a:latin typeface="Roboto Condensed"/>
              <a:ea typeface="Roboto Condensed"/>
              <a:cs typeface="Roboto Condensed"/>
              <a:sym typeface="Roboto Condensed"/>
            </a:endParaRPr>
          </a:p>
          <a:p>
            <a:r>
              <a:rPr lang="en" dirty="0">
                <a:sym typeface="Roboto"/>
              </a:rPr>
              <a:t>    </a:t>
            </a:r>
            <a:r>
              <a:rPr lang="en" sz="1100" b="1" dirty="0">
                <a:latin typeface="Proxima Nova" panose="020B0604020202020204" charset="0"/>
                <a:sym typeface="Roboto"/>
              </a:rPr>
              <a:t>Riverside </a:t>
            </a:r>
            <a:r>
              <a:rPr lang="en" sz="1100" b="1" i="0" dirty="0">
                <a:latin typeface="Proxima Nova" panose="020B0604020202020204" charset="0"/>
                <a:sym typeface="Roboto"/>
              </a:rPr>
              <a:t>Urgent Care</a:t>
            </a:r>
            <a:r>
              <a:rPr lang="en" sz="1100" b="1" dirty="0">
                <a:latin typeface="Proxima Nova" panose="020B0604020202020204" charset="0"/>
                <a:sym typeface="Roboto"/>
              </a:rPr>
              <a:t> of Hazlet</a:t>
            </a:r>
            <a:r>
              <a:rPr lang="en" sz="1100" dirty="0">
                <a:latin typeface="Proxima Nova" panose="020B0604020202020204" charset="0"/>
                <a:sym typeface="Roboto"/>
              </a:rPr>
              <a:t> </a:t>
            </a:r>
            <a:r>
              <a:rPr lang="en" sz="1100" i="1" dirty="0">
                <a:latin typeface="Proxima Nova" panose="020B0604020202020204" charset="0"/>
                <a:sym typeface="Roboto"/>
              </a:rPr>
              <a:t>(4.8 miles from </a:t>
            </a:r>
            <a:r>
              <a:rPr lang="en-US" sz="1100" i="1" dirty="0">
                <a:latin typeface="Proxima Nova" panose="020B0604020202020204" charset="0"/>
                <a:sym typeface="Roboto"/>
              </a:rPr>
              <a:t>venue)</a:t>
            </a:r>
            <a:r>
              <a:rPr lang="en" sz="1100" i="1" dirty="0">
                <a:latin typeface="Proxima Nova" panose="020B0604020202020204" charset="0"/>
                <a:sym typeface="Roboto"/>
              </a:rPr>
              <a:t>      </a:t>
            </a:r>
            <a:endParaRPr lang="en" sz="1100" dirty="0">
              <a:latin typeface="Proxima Nova" panose="020B0604020202020204" charset="0"/>
            </a:endParaRPr>
          </a:p>
          <a:p>
            <a:pPr marL="182880" marR="0" lvl="0" indent="0" algn="l">
              <a:lnSpc>
                <a:spcPct val="100000"/>
              </a:lnSpc>
              <a:spcBef>
                <a:spcPts val="0"/>
              </a:spcBef>
              <a:spcAft>
                <a:spcPts val="0"/>
              </a:spcAft>
              <a:buNone/>
            </a:pPr>
            <a:r>
              <a:rPr lang="en" sz="1100" b="0" i="0" u="none" strike="noStrike" cap="none" dirty="0">
                <a:highlight>
                  <a:srgbClr val="FFFFFF"/>
                </a:highlight>
                <a:latin typeface="Proxima Nova" panose="020B0604020202020204" charset="0"/>
                <a:ea typeface="Roboto"/>
                <a:sym typeface="Roboto"/>
              </a:rPr>
              <a:t>2880 NJ-35, Hazlet, NJ 07730</a:t>
            </a:r>
            <a:endParaRPr sz="1100" dirty="0">
              <a:latin typeface="Proxima Nova" panose="020B0604020202020204" charset="0"/>
            </a:endParaRPr>
          </a:p>
          <a:p>
            <a:pPr marL="182880" marR="0" lvl="0" indent="0" algn="l">
              <a:lnSpc>
                <a:spcPct val="100000"/>
              </a:lnSpc>
              <a:spcBef>
                <a:spcPts val="0"/>
              </a:spcBef>
              <a:spcAft>
                <a:spcPts val="0"/>
              </a:spcAft>
              <a:buNone/>
            </a:pPr>
            <a:r>
              <a:rPr lang="en" sz="1100" b="0" i="0" strike="noStrike" cap="none" dirty="0">
                <a:highlight>
                  <a:srgbClr val="FFFFFF"/>
                </a:highlight>
                <a:latin typeface="Proxima Nova" panose="020B0604020202020204" charset="0"/>
                <a:ea typeface="Roboto"/>
                <a:sym typeface="Roboto"/>
              </a:rPr>
              <a:t>(732) 888-1238</a:t>
            </a:r>
            <a:endParaRPr sz="1100" dirty="0">
              <a:latin typeface="Proxima Nova" panose="020B0604020202020204" charset="0"/>
              <a:hlinkClick r:id="rId12"/>
            </a:endParaRPr>
          </a:p>
          <a:p>
            <a:pPr marL="18288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22222"/>
                </a:solidFill>
                <a:highlight>
                  <a:srgbClr val="FFFFFF"/>
                </a:highlight>
                <a:latin typeface="Proxima Nova" panose="020B0604020202020204" charset="0"/>
                <a:ea typeface="Roboto"/>
                <a:cs typeface="Roboto"/>
                <a:sym typeface="Roboto"/>
              </a:rPr>
              <a:t>Click </a:t>
            </a:r>
            <a:r>
              <a:rPr lang="en-US" sz="1100" b="0" i="0" u="none" strike="noStrike" cap="none" dirty="0">
                <a:solidFill>
                  <a:srgbClr val="222222"/>
                </a:solidFill>
                <a:highlight>
                  <a:srgbClr val="FFFFFF"/>
                </a:highlight>
                <a:latin typeface="Proxima Nova" panose="020B0604020202020204" charset="0"/>
                <a:ea typeface="Roboto"/>
                <a:cs typeface="Roboto"/>
                <a:sym typeface="Roboto"/>
                <a:hlinkClick r:id="rId13"/>
              </a:rPr>
              <a:t>HERE</a:t>
            </a:r>
            <a:r>
              <a:rPr lang="en-US" sz="1100" b="0" i="0" u="none" strike="noStrike" cap="none" dirty="0">
                <a:solidFill>
                  <a:srgbClr val="222222"/>
                </a:solidFill>
                <a:highlight>
                  <a:srgbClr val="FFFFFF"/>
                </a:highlight>
                <a:latin typeface="Proxima Nova" panose="020B0604020202020204" charset="0"/>
                <a:ea typeface="Roboto"/>
                <a:cs typeface="Roboto"/>
                <a:sym typeface="Roboto"/>
              </a:rPr>
              <a:t> fo</a:t>
            </a:r>
            <a:r>
              <a:rPr lang="en-US" sz="1100" dirty="0">
                <a:solidFill>
                  <a:srgbClr val="222222"/>
                </a:solidFill>
                <a:highlight>
                  <a:srgbClr val="FFFFFF"/>
                </a:highlight>
                <a:latin typeface="Proxima Nova" panose="020B0604020202020204" charset="0"/>
                <a:ea typeface="Roboto"/>
                <a:cs typeface="Roboto"/>
                <a:sym typeface="Roboto"/>
              </a:rPr>
              <a:t>r more information.</a:t>
            </a:r>
            <a:endParaRPr lang="en-US"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4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IMA Urgent Care/ Hazlet Family Care </a:t>
            </a:r>
            <a:r>
              <a:rPr lang="en" sz="1100" i="1" u="none" strike="noStrike" cap="none" dirty="0">
                <a:solidFill>
                  <a:srgbClr val="222222"/>
                </a:solidFill>
                <a:highlight>
                  <a:srgbClr val="FFFFFF"/>
                </a:highlight>
                <a:latin typeface="Proxima Nova" panose="020B0604020202020204" charset="0"/>
                <a:ea typeface="Roboto"/>
                <a:cs typeface="Roboto"/>
                <a:sym typeface="Roboto"/>
              </a:rPr>
              <a:t>(4.3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222222"/>
                </a:solidFill>
                <a:highlight>
                  <a:srgbClr val="FFFFFF"/>
                </a:highlight>
                <a:latin typeface="Proxima Nova" panose="020B0604020202020204" charset="0"/>
                <a:ea typeface="Roboto"/>
                <a:cs typeface="Roboto"/>
                <a:sym typeface="Roboto"/>
              </a:rPr>
              <a:t>3253 Route 35 #1, Hazlet, NJ 07730</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0" i="0" strike="noStrike" cap="none" dirty="0">
                <a:solidFill>
                  <a:schemeClr val="tx1"/>
                </a:solidFill>
                <a:highlight>
                  <a:srgbClr val="FFFFFF"/>
                </a:highlight>
                <a:latin typeface="Proxima Nova" panose="020B0604020202020204" charset="0"/>
                <a:ea typeface="Roboto"/>
                <a:cs typeface="Roboto"/>
                <a:sym typeface="Roboto"/>
              </a:rPr>
              <a:t>(732) 888-7646</a:t>
            </a:r>
            <a:endParaRPr sz="1100" b="0" i="0" strike="noStrike" cap="none" dirty="0">
              <a:solidFill>
                <a:schemeClr val="tx1"/>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22222"/>
                </a:solidFill>
                <a:highlight>
                  <a:srgbClr val="FFFFFF"/>
                </a:highlight>
                <a:latin typeface="Proxima Nova" panose="020B0604020202020204" charset="0"/>
                <a:ea typeface="Roboto"/>
                <a:cs typeface="Roboto"/>
                <a:sym typeface="Roboto"/>
              </a:rPr>
              <a:t>Click </a:t>
            </a:r>
            <a:r>
              <a:rPr lang="en-US" sz="1100" b="0" i="0" u="none" strike="noStrike" cap="none" dirty="0">
                <a:solidFill>
                  <a:srgbClr val="222222"/>
                </a:solidFill>
                <a:highlight>
                  <a:srgbClr val="FFFFFF"/>
                </a:highlight>
                <a:latin typeface="Proxima Nova" panose="020B0604020202020204" charset="0"/>
                <a:ea typeface="Roboto"/>
                <a:cs typeface="Roboto"/>
                <a:sym typeface="Roboto"/>
                <a:hlinkClick r:id="rId14"/>
              </a:rPr>
              <a:t>HERE</a:t>
            </a:r>
            <a:r>
              <a:rPr lang="en-US" sz="1100" b="0" i="0" u="none" strike="noStrike" cap="none" dirty="0">
                <a:solidFill>
                  <a:srgbClr val="222222"/>
                </a:solidFill>
                <a:highlight>
                  <a:srgbClr val="FFFFFF"/>
                </a:highlight>
                <a:latin typeface="Proxima Nova" panose="020B0604020202020204" charset="0"/>
                <a:ea typeface="Roboto"/>
                <a:cs typeface="Roboto"/>
                <a:sym typeface="Roboto"/>
              </a:rPr>
              <a:t> for more information.</a:t>
            </a:r>
            <a:endParaRPr sz="1100" b="0" i="0" u="none" strike="noStrike" cap="none" dirty="0">
              <a:solidFill>
                <a:srgbClr val="222222"/>
              </a:solidFill>
              <a:highlight>
                <a:srgbClr val="FFFFFF"/>
              </a:highlight>
              <a:latin typeface="Proxima Nova" panose="020B0604020202020204" charset="0"/>
              <a:ea typeface="Roboto"/>
              <a:cs typeface="Roboto"/>
              <a:sym typeface="Roboto"/>
            </a:endParaRPr>
          </a:p>
        </p:txBody>
      </p:sp>
      <p:sp>
        <p:nvSpPr>
          <p:cNvPr id="88" name="Google Shape;88;p16"/>
          <p:cNvSpPr txBox="1"/>
          <p:nvPr/>
        </p:nvSpPr>
        <p:spPr>
          <a:xfrm>
            <a:off x="205000" y="722325"/>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7"/>
          <p:cNvSpPr txBox="1"/>
          <p:nvPr/>
        </p:nvSpPr>
        <p:spPr>
          <a:xfrm>
            <a:off x="0" y="10963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LOCAL CAN COME TO YOU</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sp>
        <p:nvSpPr>
          <p:cNvPr id="94" name="Google Shape;94;p17"/>
          <p:cNvSpPr txBox="1"/>
          <p:nvPr/>
        </p:nvSpPr>
        <p:spPr>
          <a:xfrm>
            <a:off x="0" y="18400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chemeClr val="dk1"/>
              </a:buClr>
              <a:buSzPts val="1100"/>
              <a:buFont typeface="Arial"/>
              <a:buNone/>
            </a:pPr>
            <a:r>
              <a:rPr lang="en" sz="1200" b="0" i="1" u="none" strike="noStrike" cap="none" dirty="0">
                <a:solidFill>
                  <a:schemeClr val="dk1"/>
                </a:solidFill>
                <a:latin typeface="Proxima Nova"/>
                <a:ea typeface="Proxima Nova"/>
                <a:cs typeface="Proxima Nova"/>
                <a:sym typeface="Proxima Nova"/>
              </a:rPr>
              <a:t>Can’t leave the venue? The below section lists a variety of local vendors (food, health &amp; well-being, fun) that can be brought on site throughout the day/night of the show with advanced notice. </a:t>
            </a:r>
            <a:r>
              <a:rPr lang="en" sz="1200" b="0" i="1" u="sng" strike="noStrike" cap="none" dirty="0">
                <a:solidFill>
                  <a:schemeClr val="hlink"/>
                </a:solidFill>
                <a:latin typeface="Proxima Nova"/>
                <a:ea typeface="Proxima Nova"/>
                <a:cs typeface="Proxima Nova"/>
                <a:sym typeface="Proxima Nova"/>
                <a:hlinkClick r:id="rId4"/>
              </a:rPr>
              <a:t>Email</a:t>
            </a:r>
            <a:r>
              <a:rPr lang="en" sz="1200" b="0" i="1" u="none" strike="noStrike" cap="none" dirty="0">
                <a:solidFill>
                  <a:schemeClr val="dk1"/>
                </a:solidFill>
                <a:latin typeface="Proxima Nova"/>
                <a:ea typeface="Proxima Nova"/>
                <a:cs typeface="Proxima Nova"/>
                <a:sym typeface="Proxima Nova"/>
              </a:rPr>
              <a:t> venue management </a:t>
            </a:r>
            <a:r>
              <a:rPr lang="en" sz="1200" b="1" i="1" u="none" strike="noStrike" cap="none" dirty="0">
                <a:solidFill>
                  <a:schemeClr val="dk1"/>
                </a:solidFill>
                <a:latin typeface="Proxima Nova"/>
                <a:ea typeface="Proxima Nova"/>
                <a:cs typeface="Proxima Nova"/>
                <a:sym typeface="Proxima Nova"/>
              </a:rPr>
              <a:t>at least 48hrs in advance </a:t>
            </a:r>
            <a:r>
              <a:rPr lang="en" sz="1200" b="0" i="1" u="none" strike="noStrike" cap="none" dirty="0">
                <a:solidFill>
                  <a:schemeClr val="dk1"/>
                </a:solidFill>
                <a:latin typeface="Proxima Nova"/>
                <a:ea typeface="Proxima Nova"/>
                <a:cs typeface="Proxima Nova"/>
                <a:sym typeface="Proxima Nova"/>
              </a:rPr>
              <a:t>and we can help facilitate scheduling the service.</a:t>
            </a:r>
            <a:endParaRPr sz="1200" b="0"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Proxima Nova Extrabold"/>
              <a:ea typeface="Proxima Nova Extrabold"/>
              <a:cs typeface="Proxima Nova Extrabold"/>
              <a:sym typeface="Proxima Nova Extrabold"/>
            </a:endParaRPr>
          </a:p>
        </p:txBody>
      </p:sp>
      <p:graphicFrame>
        <p:nvGraphicFramePr>
          <p:cNvPr id="95" name="Google Shape;95;p17"/>
          <p:cNvGraphicFramePr/>
          <p:nvPr>
            <p:extLst>
              <p:ext uri="{D42A27DB-BD31-4B8C-83A1-F6EECF244321}">
                <p14:modId xmlns:p14="http://schemas.microsoft.com/office/powerpoint/2010/main" val="555336268"/>
              </p:ext>
            </p:extLst>
          </p:nvPr>
        </p:nvGraphicFramePr>
        <p:xfrm>
          <a:off x="0" y="3116325"/>
          <a:ext cx="7772400" cy="7067245"/>
        </p:xfrm>
        <a:graphic>
          <a:graphicData uri="http://schemas.openxmlformats.org/drawingml/2006/table">
            <a:tbl>
              <a:tblPr>
                <a:noFill/>
                <a:tableStyleId>{CDD1DD58-E65A-44CB-BE4E-2FB77B5CFC97}</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451950">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MASSAGE THERAPIST</a:t>
                      </a: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Heidi’s Fabulous Fatigue Fighters </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333333"/>
                          </a:solidFill>
                          <a:latin typeface="Proxima Nova" panose="020B0604020202020204" charset="0"/>
                          <a:ea typeface="Arial"/>
                          <a:cs typeface="Arial"/>
                          <a:sym typeface="Arial"/>
                        </a:rPr>
                        <a:t>(917) 301-2022</a:t>
                      </a:r>
                      <a:endParaRPr lang="en-US" sz="1100" b="1" u="none" strike="noStrike" cap="none" dirty="0">
                        <a:latin typeface="Proxima Nova" panose="020B0604020202020204" charset="0"/>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100" b="1" i="0" u="none" strike="noStrike" cap="none" dirty="0">
                          <a:solidFill>
                            <a:srgbClr val="222222"/>
                          </a:solidFill>
                          <a:highlight>
                            <a:srgbClr val="FFFFFF"/>
                          </a:highlight>
                          <a:latin typeface="Proxima Nova" panose="020B0604020202020204" charset="0"/>
                          <a:ea typeface="Roboto"/>
                          <a:cs typeface="Roboto"/>
                          <a:sym typeface="Roboto"/>
                        </a:rPr>
                        <a:t>Michelle </a:t>
                      </a:r>
                      <a:r>
                        <a:rPr lang="en-US" sz="1100" b="1" i="0" u="none" strike="noStrike" cap="none" dirty="0" err="1">
                          <a:solidFill>
                            <a:srgbClr val="222222"/>
                          </a:solidFill>
                          <a:highlight>
                            <a:srgbClr val="FFFFFF"/>
                          </a:highlight>
                          <a:latin typeface="Proxima Nova" panose="020B0604020202020204" charset="0"/>
                          <a:ea typeface="Roboto"/>
                          <a:cs typeface="Roboto"/>
                          <a:sym typeface="Roboto"/>
                        </a:rPr>
                        <a:t>Flaum</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333333"/>
                          </a:solidFill>
                          <a:latin typeface="Proxima Nova" panose="020B0604020202020204" charset="0"/>
                          <a:ea typeface="Arial"/>
                          <a:cs typeface="Arial"/>
                          <a:sym typeface="Arial"/>
                        </a:rPr>
                        <a:t>(908) 907-3956</a:t>
                      </a:r>
                      <a:endParaRPr sz="1100" b="0" i="0" u="none" strike="noStrike" cap="none" dirty="0">
                        <a:solidFill>
                          <a:srgbClr val="333333"/>
                        </a:solidFill>
                        <a:latin typeface="Proxima Nova" panose="020B0604020202020204" charset="0"/>
                        <a:ea typeface="Arial"/>
                        <a:cs typeface="Arial"/>
                        <a:sym typeface="Arial"/>
                      </a:endParaRPr>
                    </a:p>
                    <a:p>
                      <a:pPr marL="182880" marR="0" lvl="0" indent="0" algn="l" rtl="0">
                        <a:lnSpc>
                          <a:spcPct val="100000"/>
                        </a:lnSpc>
                        <a:spcBef>
                          <a:spcPts val="0"/>
                        </a:spcBef>
                        <a:spcAft>
                          <a:spcPts val="0"/>
                        </a:spcAft>
                        <a:buClr>
                          <a:schemeClr val="dk1"/>
                        </a:buClr>
                        <a:buSzPts val="11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HAIR STYLIST</a:t>
                      </a: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Steve Statland {Chop Chop Bang Bang]  </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a:t>
                      </a:r>
                      <a:r>
                        <a:rPr lang="en" sz="1100" b="0" i="0" u="none" strike="noStrike" cap="none" dirty="0">
                          <a:solidFill>
                            <a:srgbClr val="333333"/>
                          </a:solidFill>
                          <a:latin typeface="Proxima Nova" panose="020B0604020202020204" charset="0"/>
                          <a:ea typeface="Arial"/>
                          <a:cs typeface="Arial"/>
                          <a:sym typeface="Arial"/>
                        </a:rPr>
                        <a:t>732) 927-0214</a:t>
                      </a: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333333"/>
                          </a:solidFill>
                          <a:latin typeface="Proxima Nova" panose="020B0604020202020204" charset="0"/>
                          <a:ea typeface="Roboto Condensed"/>
                          <a:cs typeface="Arial"/>
                          <a:sym typeface="Arial"/>
                        </a:rPr>
                        <a:t>Click </a:t>
                      </a:r>
                      <a:r>
                        <a:rPr lang="en" sz="1100" b="0" i="0" u="none" strike="noStrike" cap="none" dirty="0">
                          <a:solidFill>
                            <a:srgbClr val="333333"/>
                          </a:solidFill>
                          <a:latin typeface="Proxima Nova" panose="020B0604020202020204" charset="0"/>
                          <a:ea typeface="Roboto Condensed"/>
                          <a:cs typeface="Arial"/>
                          <a:sym typeface="Arial"/>
                          <a:hlinkClick r:id="rId5"/>
                        </a:rPr>
                        <a:t>HERE</a:t>
                      </a:r>
                      <a:r>
                        <a:rPr lang="en" sz="1100" b="0" i="0" u="none" strike="noStrike" cap="none" dirty="0">
                          <a:solidFill>
                            <a:srgbClr val="333333"/>
                          </a:solidFill>
                          <a:latin typeface="Proxima Nova" panose="020B0604020202020204" charset="0"/>
                          <a:ea typeface="Roboto Condensed"/>
                          <a:cs typeface="Arial"/>
                          <a:sym typeface="Arial"/>
                        </a:rPr>
                        <a:t> for more information.</a:t>
                      </a:r>
                      <a:endParaRPr lang="en-US" sz="1100" b="1" u="sng" strike="noStrike" cap="none" dirty="0">
                        <a:solidFill>
                          <a:srgbClr val="F8002C"/>
                        </a:solidFill>
                        <a:latin typeface="Proxima Nova" panose="020B0604020202020204" charset="0"/>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CHIRO</a:t>
                      </a:r>
                      <a:r>
                        <a:rPr lang="en-US" sz="1800" b="1" u="sng" strike="noStrike" cap="none" dirty="0">
                          <a:solidFill>
                            <a:srgbClr val="F8002C"/>
                          </a:solidFill>
                          <a:latin typeface="Roboto Condensed"/>
                          <a:ea typeface="Roboto Condensed"/>
                          <a:cs typeface="Roboto Condensed"/>
                          <a:sym typeface="Roboto Condensed"/>
                        </a:rPr>
                        <a:t>PRACTOR</a:t>
                      </a: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Dr. Pete Lowenstein</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333333"/>
                          </a:solidFill>
                          <a:latin typeface="Proxima Nova" panose="020B0604020202020204" charset="0"/>
                          <a:ea typeface="Arial"/>
                          <a:cs typeface="Arial"/>
                          <a:sym typeface="Arial"/>
                        </a:rPr>
                        <a:t>(732) 920-6056</a:t>
                      </a:r>
                      <a:endParaRPr sz="1100" b="0" i="0" u="none" strike="noStrike" cap="none" dirty="0">
                        <a:solidFill>
                          <a:srgbClr val="333333"/>
                        </a:solidFill>
                        <a:latin typeface="Proxima Nova" panose="020B0604020202020204" charset="0"/>
                        <a:ea typeface="Arial"/>
                        <a:cs typeface="Arial"/>
                        <a:sym typeface="Arial"/>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a:ea typeface="Proxima Nova"/>
                        <a:cs typeface="Proxima Nova"/>
                        <a:sym typeface="Proxima Nova"/>
                      </a:endParaRPr>
                    </a:p>
                    <a:p>
                      <a:pPr marL="182880" marR="182880" lvl="0" indent="0" algn="l" rtl="0">
                        <a:lnSpc>
                          <a:spcPct val="100000"/>
                        </a:lnSpc>
                        <a:spcBef>
                          <a:spcPts val="0"/>
                        </a:spcBef>
                        <a:spcAft>
                          <a:spcPts val="0"/>
                        </a:spcAft>
                        <a:buClr>
                          <a:srgbClr val="000000"/>
                        </a:buClr>
                        <a:buSzPts val="1100"/>
                        <a:buFont typeface="Arial"/>
                        <a:buNone/>
                      </a:pPr>
                      <a:endParaRPr sz="2400" u="none" strike="noStrike" cap="none" dirty="0">
                        <a:latin typeface="Proxima Nova Extrabold"/>
                        <a:ea typeface="Proxima Nova Extrabold"/>
                        <a:cs typeface="Proxima Nova Extrabold"/>
                        <a:sym typeface="Proxima Nova Extrabold"/>
                      </a:endParaRPr>
                    </a:p>
                    <a:p>
                      <a:pPr marL="182880" marR="182880" lvl="0" indent="0" algn="l" rtl="0">
                        <a:lnSpc>
                          <a:spcPct val="100000"/>
                        </a:lnSpc>
                        <a:spcBef>
                          <a:spcPts val="0"/>
                        </a:spcBef>
                        <a:spcAft>
                          <a:spcPts val="0"/>
                        </a:spcAft>
                        <a:buClr>
                          <a:srgbClr val="000000"/>
                        </a:buClr>
                        <a:buSzPts val="1100"/>
                        <a:buFont typeface="Arial"/>
                        <a:buNone/>
                      </a:pPr>
                      <a:r>
                        <a:rPr lang="en" sz="2400" u="none" strike="noStrike" cap="none" dirty="0">
                          <a:latin typeface="Proxima Nova Extrabold"/>
                          <a:ea typeface="Proxima Nova Extrabold"/>
                          <a:cs typeface="Proxima Nova Extrabold"/>
                          <a:sym typeface="Proxima Nova Extrabold"/>
                        </a:rPr>
                        <a:t>FUN</a:t>
                      </a:r>
                      <a:endParaRPr sz="2400" u="none" strike="noStrike" cap="none" dirty="0">
                        <a:latin typeface="Proxima Nova Extrabold"/>
                        <a:ea typeface="Proxima Nova Extrabold"/>
                        <a:cs typeface="Proxima Nova Extrabold"/>
                        <a:sym typeface="Proxima Nova Extrabold"/>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CARNY VENDORS</a:t>
                      </a: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Weaser's Italian Ices</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rgbClr val="333333"/>
                          </a:solidFill>
                          <a:latin typeface="Proxima Nova" panose="020B0604020202020204" charset="0"/>
                        </a:rPr>
                        <a:t> </a:t>
                      </a:r>
                      <a:r>
                        <a:rPr lang="en" sz="1100" u="none" strike="noStrike" cap="none" dirty="0">
                          <a:solidFill>
                            <a:srgbClr val="333333"/>
                          </a:solidFill>
                          <a:latin typeface="Proxima Nova" panose="020B0604020202020204" charset="0"/>
                        </a:rPr>
                        <a:t>802 State Route 33 Freehold, NJ 07728</a:t>
                      </a:r>
                      <a:endParaRPr sz="1100" u="none" strike="noStrike" cap="none" dirty="0">
                        <a:solidFill>
                          <a:srgbClr val="333333"/>
                        </a:solidFill>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333333"/>
                          </a:solidFill>
                          <a:latin typeface="Proxima Nova" panose="020B0604020202020204" charset="0"/>
                        </a:rPr>
                        <a:t>(732) 780-2242</a:t>
                      </a: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333333"/>
                          </a:solidFill>
                          <a:latin typeface="Proxima Nova" panose="020B0604020202020204" charset="0"/>
                        </a:rPr>
                        <a:t>Click </a:t>
                      </a:r>
                      <a:r>
                        <a:rPr lang="en" sz="1100" u="none" strike="noStrike" cap="none" dirty="0">
                          <a:solidFill>
                            <a:srgbClr val="333333"/>
                          </a:solidFill>
                          <a:latin typeface="Proxima Nova" panose="020B0604020202020204" charset="0"/>
                          <a:hlinkClick r:id="rId6"/>
                        </a:rPr>
                        <a:t>HERE</a:t>
                      </a:r>
                      <a:r>
                        <a:rPr lang="en" sz="1100" u="none" strike="noStrike" cap="none" dirty="0">
                          <a:solidFill>
                            <a:srgbClr val="333333"/>
                          </a:solidFill>
                          <a:latin typeface="Proxima Nova" panose="020B0604020202020204" charset="0"/>
                        </a:rPr>
                        <a:t> for more information.</a:t>
                      </a:r>
                      <a:endParaRPr sz="1100" u="none" strike="noStrike" cap="none" dirty="0">
                        <a:solidFill>
                          <a:srgbClr val="333333"/>
                        </a:solidFill>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rgbClr val="333333"/>
                        </a:solidFill>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Jonnie G’s Food Truck </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333333"/>
                          </a:solidFill>
                          <a:latin typeface="Proxima Nova" panose="020B0604020202020204" charset="0"/>
                        </a:rPr>
                        <a:t>(732) 531-5321</a:t>
                      </a:r>
                      <a:endParaRPr sz="1100" u="none" strike="noStrike" cap="none" dirty="0">
                        <a:solidFill>
                          <a:srgbClr val="333333"/>
                        </a:solidFill>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chemeClr val="dk1"/>
                          </a:solidFill>
                          <a:latin typeface="Proxima Nova" panose="020B0604020202020204" charset="0"/>
                          <a:ea typeface="Proxima Nova"/>
                          <a:cs typeface="Proxima Nova"/>
                          <a:sym typeface="Proxima Nova"/>
                        </a:rPr>
                        <a:t>Click </a:t>
                      </a:r>
                      <a:r>
                        <a:rPr lang="en-US" sz="1100" u="none" strike="noStrike" cap="none" dirty="0">
                          <a:solidFill>
                            <a:schemeClr val="dk1"/>
                          </a:solidFill>
                          <a:latin typeface="Proxima Nova" panose="020B0604020202020204" charset="0"/>
                          <a:ea typeface="Proxima Nova"/>
                          <a:cs typeface="Proxima Nova"/>
                          <a:sym typeface="Proxima Nova"/>
                          <a:hlinkClick r:id="rId7"/>
                        </a:rPr>
                        <a:t>HERE</a:t>
                      </a:r>
                      <a:r>
                        <a:rPr lang="en-US" sz="1100" u="none" strike="noStrike" cap="none" dirty="0">
                          <a:solidFill>
                            <a:schemeClr val="dk1"/>
                          </a:solidFill>
                          <a:latin typeface="Proxima Nova" panose="020B0604020202020204" charset="0"/>
                          <a:ea typeface="Proxima Nova"/>
                          <a:cs typeface="Proxima Nova"/>
                          <a:sym typeface="Proxima Nova"/>
                        </a:rPr>
                        <a:t> for more information.</a:t>
                      </a: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YOGA INSTRUCTOR</a:t>
                      </a: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Jersey Shore Hot Yoga</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622 Main Street </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333333"/>
                          </a:solidFill>
                          <a:latin typeface="Proxima Nova" panose="020B0604020202020204" charset="0"/>
                          <a:ea typeface="Arial"/>
                          <a:cs typeface="Arial"/>
                          <a:sym typeface="Arial"/>
                        </a:rPr>
                        <a:t>Avon, NJ 07717</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333333"/>
                          </a:solidFill>
                          <a:latin typeface="Proxima Nova" panose="020B0604020202020204" charset="0"/>
                          <a:ea typeface="Arial"/>
                          <a:cs typeface="Arial"/>
                          <a:sym typeface="Arial"/>
                        </a:rPr>
                        <a:t>(732) 776-9400 </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Proxima Nova" panose="020B0604020202020204" charset="0"/>
                          <a:ea typeface="Proxima Nova"/>
                          <a:cs typeface="Proxima Nova"/>
                          <a:sym typeface="Proxima Nova"/>
                        </a:rPr>
                        <a:t>Owner- Ann Healy</a:t>
                      </a: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Proxima Nova" panose="020B0604020202020204" charset="0"/>
                          <a:ea typeface="Proxima Nova"/>
                          <a:cs typeface="Proxima Nova"/>
                          <a:sym typeface="Proxima Nova"/>
                        </a:rPr>
                        <a:t>Click </a:t>
                      </a:r>
                      <a:r>
                        <a:rPr lang="en" sz="1100" b="0" i="0" u="none" strike="noStrike" cap="none" dirty="0">
                          <a:solidFill>
                            <a:schemeClr val="dk1"/>
                          </a:solidFill>
                          <a:latin typeface="Proxima Nova" panose="020B0604020202020204" charset="0"/>
                          <a:ea typeface="Proxima Nova"/>
                          <a:cs typeface="Proxima Nova"/>
                          <a:sym typeface="Proxima Nova"/>
                          <a:hlinkClick r:id="rId8"/>
                        </a:rPr>
                        <a:t>HERE</a:t>
                      </a:r>
                      <a:r>
                        <a:rPr lang="en" sz="1100" b="0" i="0" u="none" strike="noStrike" cap="none" dirty="0">
                          <a:solidFill>
                            <a:schemeClr val="dk1"/>
                          </a:solidFill>
                          <a:latin typeface="Proxima Nova" panose="020B0604020202020204" charset="0"/>
                          <a:ea typeface="Proxima Nova"/>
                          <a:cs typeface="Proxima Nova"/>
                          <a:sym typeface="Proxima Nova"/>
                        </a:rPr>
                        <a:t> for more information.</a:t>
                      </a:r>
                      <a:endParaRPr sz="1100" b="0" i="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818875">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96" name="Google Shape;96;p17"/>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97" name="Google Shape;97;p17"/>
          <p:cNvSpPr txBox="1"/>
          <p:nvPr/>
        </p:nvSpPr>
        <p:spPr>
          <a:xfrm>
            <a:off x="66675" y="2541225"/>
            <a:ext cx="20523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Proxima Nova Extrabold"/>
                <a:ea typeface="Proxima Nova Extrabold"/>
                <a:cs typeface="Proxima Nova Extrabold"/>
                <a:sym typeface="Proxima Nova Extrabold"/>
              </a:rPr>
              <a:t>SERVICES</a:t>
            </a:r>
            <a:endParaRPr sz="2400" b="0" i="0" u="none" strike="noStrike" cap="none" dirty="0">
              <a:solidFill>
                <a:srgbClr val="000000"/>
              </a:solidFill>
              <a:latin typeface="Proxima Nova Extrabold"/>
              <a:ea typeface="Proxima Nova Extrabold"/>
              <a:cs typeface="Proxima Nova Extrabold"/>
              <a:sym typeface="Proxima Nova Extrabold"/>
            </a:endParaRPr>
          </a:p>
        </p:txBody>
      </p:sp>
      <p:sp>
        <p:nvSpPr>
          <p:cNvPr id="98" name="Google Shape;98;p17"/>
          <p:cNvSpPr txBox="1"/>
          <p:nvPr/>
        </p:nvSpPr>
        <p:spPr>
          <a:xfrm>
            <a:off x="205000" y="699675"/>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pic>
        <p:nvPicPr>
          <p:cNvPr id="99" name="Google Shape;99;p17" descr="A picture containing clothing, person&#10;&#10;Description automatically generated"/>
          <p:cNvPicPr preferRelativeResize="0"/>
          <p:nvPr/>
        </p:nvPicPr>
        <p:blipFill rotWithShape="1">
          <a:blip r:embed="rId9">
            <a:alphaModFix/>
          </a:blip>
          <a:srcRect/>
          <a:stretch/>
        </p:blipFill>
        <p:spPr>
          <a:xfrm>
            <a:off x="3990686" y="6237150"/>
            <a:ext cx="3365500" cy="198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txBox="1"/>
          <p:nvPr/>
        </p:nvSpPr>
        <p:spPr>
          <a:xfrm>
            <a:off x="0" y="10963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LOCAL CAN COME TO YOU </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graphicFrame>
        <p:nvGraphicFramePr>
          <p:cNvPr id="105" name="Google Shape;105;p18"/>
          <p:cNvGraphicFramePr/>
          <p:nvPr>
            <p:extLst>
              <p:ext uri="{D42A27DB-BD31-4B8C-83A1-F6EECF244321}">
                <p14:modId xmlns:p14="http://schemas.microsoft.com/office/powerpoint/2010/main" val="465364020"/>
              </p:ext>
            </p:extLst>
          </p:nvPr>
        </p:nvGraphicFramePr>
        <p:xfrm>
          <a:off x="0" y="2953700"/>
          <a:ext cx="7772400" cy="7641350"/>
        </p:xfrm>
        <a:graphic>
          <a:graphicData uri="http://schemas.openxmlformats.org/drawingml/2006/table">
            <a:tbl>
              <a:tblPr>
                <a:noFill/>
                <a:tableStyleId>{CDD1DD58-E65A-44CB-BE4E-2FB77B5CFC97}</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759750">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LOCAL DELICACIES</a:t>
                      </a:r>
                      <a:endParaRPr sz="1800" b="1" u="sng" strike="noStrike" cap="none" dirty="0">
                        <a:solidFill>
                          <a:srgbClr val="F8002C"/>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highlight>
                            <a:srgbClr val="FFFFFF"/>
                          </a:highlight>
                          <a:latin typeface="Proxima Nova"/>
                        </a:rPr>
                        <a:t>    </a:t>
                      </a:r>
                      <a:r>
                        <a:rPr lang="en" sz="1100" b="0" i="0" u="none" strike="noStrike" cap="none" dirty="0">
                          <a:solidFill>
                            <a:schemeClr val="dk1"/>
                          </a:solidFill>
                          <a:highlight>
                            <a:srgbClr val="FFFFFF"/>
                          </a:highlight>
                          <a:latin typeface="Proxima Nova" panose="020B0604020202020204" charset="0"/>
                        </a:rPr>
                        <a:t> </a:t>
                      </a:r>
                      <a:r>
                        <a:rPr lang="en" sz="1100" b="1" i="0" dirty="0">
                          <a:latin typeface="Proxima Nova" panose="020B0604020202020204" charset="0"/>
                        </a:rPr>
                        <a:t>Salerno's Pizzeria</a:t>
                      </a:r>
                      <a:endParaRPr lang="en" sz="1100" b="1" i="0" u="none" strike="noStrike" cap="none" dirty="0">
                        <a:solidFill>
                          <a:srgbClr val="222222"/>
                        </a:solidFill>
                        <a:highlight>
                          <a:srgbClr val="FFFFFF"/>
                        </a:highlight>
                        <a:latin typeface="Proxima Nova" panose="020B0604020202020204" charset="0"/>
                        <a:ea typeface="Roboto"/>
                        <a:cs typeface="Roboto"/>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latin typeface="Proxima Nova" panose="020B0604020202020204" charset="0"/>
                        </a:rPr>
                        <a:t>     </a:t>
                      </a:r>
                      <a:r>
                        <a:rPr lang="en" sz="1100" b="0" i="0" u="none" strike="noStrike" cap="none" noProof="0" dirty="0">
                          <a:latin typeface="Proxima Nova" panose="020B0604020202020204" charset="0"/>
                        </a:rPr>
                        <a:t>80 Bethany Rd</a:t>
                      </a:r>
                      <a:r>
                        <a:rPr lang="en" sz="1100" b="0" i="0" u="none" strike="noStrike" cap="none" noProof="0" dirty="0">
                          <a:latin typeface="Proxima Nova" panose="020B0604020202020204" charset="0"/>
                          <a:sym typeface="Roboto"/>
                        </a:rPr>
                        <a:t>, </a:t>
                      </a:r>
                      <a:r>
                        <a:rPr lang="en" sz="1100" b="0" i="0" u="none" strike="noStrike" cap="none" noProof="0" dirty="0">
                          <a:latin typeface="Proxima Nova" panose="020B0604020202020204" charset="0"/>
                        </a:rPr>
                        <a:t>Hazlet</a:t>
                      </a:r>
                      <a:r>
                        <a:rPr lang="en" sz="1100" b="0" i="0" u="none" strike="noStrike" cap="none" noProof="0" dirty="0">
                          <a:latin typeface="Proxima Nova" panose="020B0604020202020204" charset="0"/>
                          <a:sym typeface="Roboto"/>
                        </a:rPr>
                        <a:t>, NJ </a:t>
                      </a:r>
                      <a:r>
                        <a:rPr lang="en" sz="1100" b="0" i="0" u="none" strike="noStrike" cap="none" noProof="0" dirty="0">
                          <a:latin typeface="Proxima Nova" panose="020B0604020202020204" charset="0"/>
                        </a:rPr>
                        <a:t>07730</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rPr>
                        <a:t>     </a:t>
                      </a:r>
                      <a:r>
                        <a:rPr lang="en" sz="1100" b="0" i="0" u="none" strike="noStrike" cap="none" noProof="0" dirty="0">
                          <a:solidFill>
                            <a:schemeClr val="tx1"/>
                          </a:solidFill>
                          <a:highlight>
                            <a:srgbClr val="FFFFFF"/>
                          </a:highlight>
                          <a:latin typeface="Proxima Nova" panose="020B0604020202020204" charset="0"/>
                          <a:sym typeface="Roboto"/>
                        </a:rPr>
                        <a:t>(732) </a:t>
                      </a:r>
                      <a:r>
                        <a:rPr lang="en" sz="1100" b="0" i="0" u="none" strike="noStrike" cap="none" noProof="0" dirty="0">
                          <a:solidFill>
                            <a:schemeClr val="tx1"/>
                          </a:solidFill>
                          <a:highlight>
                            <a:srgbClr val="FFFFFF"/>
                          </a:highlight>
                          <a:latin typeface="Proxima Nova" panose="020B0604020202020204" charset="0"/>
                        </a:rPr>
                        <a:t>264-9515</a:t>
                      </a:r>
                      <a:endParaRPr sz="1100" u="none"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rPr>
                        <a:t>     </a:t>
                      </a:r>
                      <a:r>
                        <a:rPr lang="en" sz="1100" b="0" u="none" strike="noStrike" cap="none" dirty="0">
                          <a:solidFill>
                            <a:schemeClr val="dk1"/>
                          </a:solidFill>
                          <a:highlight>
                            <a:srgbClr val="FFFFFF"/>
                          </a:highlight>
                          <a:latin typeface="Proxima Nova" panose="020B0604020202020204" charset="0"/>
                          <a:ea typeface="Roboto"/>
                          <a:cs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hlinkClick r:id="rId4"/>
                        </a:rPr>
                        <a:t>HERE</a:t>
                      </a:r>
                      <a:r>
                        <a:rPr lang="en" sz="1100" b="0" u="none" strike="noStrike" cap="none" dirty="0">
                          <a:solidFill>
                            <a:schemeClr val="dk1"/>
                          </a:solidFill>
                          <a:highlight>
                            <a:srgbClr val="FFFFFF"/>
                          </a:highlight>
                          <a:latin typeface="Proxima Nova" panose="020B0604020202020204" charset="0"/>
                          <a:ea typeface="Roboto"/>
                          <a:cs typeface="Roboto"/>
                        </a:rPr>
                        <a:t> for more information.</a:t>
                      </a:r>
                      <a:r>
                        <a:rPr lang="en" sz="1100" b="1" u="none" strike="noStrike" cap="none" dirty="0">
                          <a:solidFill>
                            <a:schemeClr val="dk1"/>
                          </a:solidFill>
                          <a:highlight>
                            <a:srgbClr val="FFFFFF"/>
                          </a:highlight>
                          <a:latin typeface="Proxima Nova" panose="020B0604020202020204" charset="0"/>
                          <a:ea typeface="Roboto"/>
                          <a:cs typeface="Roboto"/>
                        </a:rPr>
                        <a:t>     </a:t>
                      </a:r>
                      <a:r>
                        <a:rPr lang="en" sz="1100" b="1" u="none" strike="noStrike" cap="none" dirty="0">
                          <a:solidFill>
                            <a:schemeClr val="dk1"/>
                          </a:solidFill>
                          <a:highlight>
                            <a:srgbClr val="FFFFFF"/>
                          </a:highlight>
                          <a:latin typeface="Proxima Nova" panose="020B0604020202020204" charset="0"/>
                          <a:ea typeface="Roboto"/>
                          <a:cs typeface="Roboto"/>
                          <a:sym typeface="Roboto"/>
                        </a:rPr>
                        <a:t> </a:t>
                      </a: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     $</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rPr>
                        <a:t>     </a:t>
                      </a:r>
                      <a:r>
                        <a:rPr lang="en" sz="1100" b="1" i="0" u="none" strike="noStrike" cap="none" dirty="0">
                          <a:solidFill>
                            <a:srgbClr val="222222"/>
                          </a:solidFill>
                          <a:highlight>
                            <a:srgbClr val="FFFFFF"/>
                          </a:highlight>
                          <a:latin typeface="Proxima Nova" panose="020B0604020202020204" charset="0"/>
                          <a:ea typeface="Roboto"/>
                          <a:cs typeface="Roboto"/>
                          <a:sym typeface="Roboto"/>
                        </a:rPr>
                        <a:t>Koi Sushi &amp; Hibachi</a:t>
                      </a:r>
                      <a:r>
                        <a:rPr lang="en" sz="1100" b="1" i="0" u="none" strike="noStrike" cap="none" dirty="0">
                          <a:solidFill>
                            <a:srgbClr val="222222"/>
                          </a:solidFill>
                          <a:highlight>
                            <a:srgbClr val="FFFFFF"/>
                          </a:highlight>
                          <a:latin typeface="Proxima Nova" panose="020B0604020202020204" charset="0"/>
                          <a:ea typeface="Roboto"/>
                          <a:cs typeface="Roboto"/>
                        </a:rPr>
                        <a:t> </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rPr>
                        <a:t>     </a:t>
                      </a:r>
                      <a:r>
                        <a:rPr lang="en" sz="1100" u="none" strike="noStrike" cap="none" dirty="0">
                          <a:solidFill>
                            <a:srgbClr val="222222"/>
                          </a:solidFill>
                          <a:highlight>
                            <a:srgbClr val="FFFFFF"/>
                          </a:highlight>
                          <a:latin typeface="Proxima Nova" panose="020B0604020202020204" charset="0"/>
                          <a:ea typeface="Roboto"/>
                          <a:cs typeface="Roboto"/>
                          <a:sym typeface="Roboto"/>
                        </a:rPr>
                        <a:t>2780 NJ-35, Hazlet, NJ 07730</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u="none" strike="noStrike" cap="none" dirty="0">
                          <a:solidFill>
                            <a:srgbClr val="222222"/>
                          </a:solidFill>
                          <a:highlight>
                            <a:srgbClr val="FFFFFF"/>
                          </a:highlight>
                          <a:latin typeface="Proxima Nova" panose="020B0604020202020204" charset="0"/>
                          <a:ea typeface="Roboto"/>
                          <a:cs typeface="Roboto"/>
                        </a:rPr>
                        <a:t>     </a:t>
                      </a:r>
                      <a:r>
                        <a:rPr lang="en" sz="1100" u="none" strike="noStrike" cap="none" dirty="0">
                          <a:solidFill>
                            <a:schemeClr val="tx1"/>
                          </a:solidFill>
                          <a:highlight>
                            <a:srgbClr val="FFFFFF"/>
                          </a:highlight>
                          <a:latin typeface="Proxima Nova" panose="020B0604020202020204" charset="0"/>
                          <a:ea typeface="Roboto"/>
                          <a:cs typeface="Roboto"/>
                          <a:sym typeface="Roboto"/>
                        </a:rPr>
                        <a:t>(732) 888-7568</a:t>
                      </a:r>
                      <a:endParaRPr sz="1100" u="none" strike="noStrike" cap="none" dirty="0">
                        <a:solidFill>
                          <a:schemeClr val="tx1"/>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rPr>
                        <a:t>     </a:t>
                      </a:r>
                      <a:r>
                        <a:rPr lang="en" sz="1100" b="0" u="none" strike="noStrike" cap="none" dirty="0">
                          <a:solidFill>
                            <a:schemeClr val="dk1"/>
                          </a:solidFill>
                          <a:highlight>
                            <a:srgbClr val="FFFFFF"/>
                          </a:highlight>
                          <a:latin typeface="Proxima Nova" panose="020B0604020202020204" charset="0"/>
                          <a:ea typeface="Roboto"/>
                          <a:cs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hlinkClick r:id="rId5"/>
                        </a:rPr>
                        <a:t>HERE</a:t>
                      </a:r>
                      <a:r>
                        <a:rPr lang="en" sz="1100" b="0" u="none" strike="noStrike" cap="none" dirty="0">
                          <a:solidFill>
                            <a:schemeClr val="dk1"/>
                          </a:solidFill>
                          <a:highlight>
                            <a:srgbClr val="FFFFFF"/>
                          </a:highlight>
                          <a:latin typeface="Proxima Nova" panose="020B0604020202020204" charset="0"/>
                          <a:ea typeface="Roboto"/>
                          <a:cs typeface="Roboto"/>
                        </a:rPr>
                        <a:t> for more information.</a:t>
                      </a:r>
                      <a:endParaRPr lang="en" sz="1100" b="1" u="none" strike="noStrike" cap="none" dirty="0">
                        <a:solidFill>
                          <a:schemeClr val="dk1"/>
                        </a:solidFill>
                        <a:highlight>
                          <a:srgbClr val="FFFFFF"/>
                        </a:highlight>
                        <a:latin typeface="Proxima Nova" panose="020B0604020202020204" charset="0"/>
                        <a:ea typeface="Roboto"/>
                        <a:cs typeface="Roboto"/>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     $$</a:t>
                      </a:r>
                      <a:endParaRPr sz="110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rPr>
                        <a:t>     </a:t>
                      </a:r>
                      <a:r>
                        <a:rPr lang="en" sz="1100" b="1" i="0" dirty="0">
                          <a:latin typeface="Proxima Nova" panose="020B0604020202020204" charset="0"/>
                        </a:rPr>
                        <a:t>Giuseppe Pizza &amp; Restaurant</a:t>
                      </a:r>
                      <a:endParaRPr lang="en" sz="1100" b="1"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rgbClr val="222222"/>
                          </a:solidFill>
                          <a:highlight>
                            <a:srgbClr val="FFFFFF"/>
                          </a:highlight>
                          <a:latin typeface="Proxima Nova" panose="020B0604020202020204" charset="0"/>
                          <a:ea typeface="Roboto"/>
                        </a:rPr>
                        <a:t>     </a:t>
                      </a:r>
                      <a:r>
                        <a:rPr lang="en" sz="1100" b="0" i="0" u="none" strike="noStrike" cap="none" noProof="0" dirty="0">
                          <a:highlight>
                            <a:srgbClr val="FFFFFF"/>
                          </a:highlight>
                          <a:latin typeface="Proxima Nova" panose="020B0604020202020204" charset="0"/>
                        </a:rPr>
                        <a:t>620 Beers St</a:t>
                      </a:r>
                      <a:r>
                        <a:rPr lang="en" sz="1100" b="0" i="0" u="none" strike="noStrike" cap="none" noProof="0" dirty="0">
                          <a:highlight>
                            <a:srgbClr val="FFFFFF"/>
                          </a:highlight>
                          <a:latin typeface="Proxima Nova" panose="020B0604020202020204" charset="0"/>
                          <a:sym typeface="Roboto"/>
                        </a:rPr>
                        <a:t>, </a:t>
                      </a:r>
                      <a:r>
                        <a:rPr lang="en" sz="1100" b="0" i="0" u="none" strike="noStrike" cap="none" noProof="0" dirty="0">
                          <a:highlight>
                            <a:srgbClr val="FFFFFF"/>
                          </a:highlight>
                          <a:latin typeface="Proxima Nova" panose="020B0604020202020204" charset="0"/>
                        </a:rPr>
                        <a:t>Hazlet</a:t>
                      </a:r>
                      <a:r>
                        <a:rPr lang="en" sz="1100" b="0" i="0" u="none" strike="noStrike" cap="none" noProof="0" dirty="0">
                          <a:highlight>
                            <a:srgbClr val="FFFFFF"/>
                          </a:highlight>
                          <a:latin typeface="Proxima Nova" panose="020B0604020202020204" charset="0"/>
                          <a:sym typeface="Roboto"/>
                        </a:rPr>
                        <a:t>, NJ </a:t>
                      </a:r>
                      <a:r>
                        <a:rPr lang="en" sz="1100" b="0" i="0" u="none" strike="noStrike" cap="none" noProof="0" dirty="0">
                          <a:highlight>
                            <a:srgbClr val="FFFFFF"/>
                          </a:highlight>
                          <a:latin typeface="Proxima Nova" panose="020B0604020202020204" charset="0"/>
                        </a:rPr>
                        <a:t>07730</a:t>
                      </a:r>
                      <a:endParaRPr sz="11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rgbClr val="222222"/>
                          </a:solidFill>
                          <a:highlight>
                            <a:srgbClr val="FFFFFF"/>
                          </a:highlight>
                          <a:latin typeface="Proxima Nova" panose="020B0604020202020204" charset="0"/>
                          <a:ea typeface="Roboto"/>
                        </a:rPr>
                        <a:t>     </a:t>
                      </a:r>
                      <a:r>
                        <a:rPr lang="en" sz="1100" b="0" i="0" u="none" strike="noStrike" cap="none" noProof="0" dirty="0">
                          <a:highlight>
                            <a:srgbClr val="FFFFFF"/>
                          </a:highlight>
                          <a:latin typeface="Proxima Nova" panose="020B0604020202020204" charset="0"/>
                          <a:sym typeface="Roboto"/>
                        </a:rPr>
                        <a:t>(732</a:t>
                      </a:r>
                      <a:r>
                        <a:rPr lang="en" sz="1100" b="0" i="0" u="none" strike="noStrike" cap="none" noProof="0" dirty="0">
                          <a:highlight>
                            <a:srgbClr val="FFFFFF"/>
                          </a:highlight>
                          <a:latin typeface="Proxima Nova" panose="020B0604020202020204" charset="0"/>
                        </a:rPr>
                        <a:t>) 888-2944</a:t>
                      </a:r>
                      <a:endParaRPr sz="1100" u="sng" strike="noStrike" cap="none" dirty="0">
                        <a:solidFill>
                          <a:schemeClr val="accent5"/>
                        </a:solidFill>
                        <a:highlight>
                          <a:srgbClr val="FFFFFF"/>
                        </a:highlight>
                        <a:latin typeface="Proxima Nova" panose="020B0604020202020204" charset="0"/>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latin typeface="Proxima Nova" panose="020B0604020202020204" charset="0"/>
                          <a:ea typeface="Roboto"/>
                          <a:cs typeface="Proxima Nova"/>
                        </a:rPr>
                        <a:t>     </a:t>
                      </a:r>
                      <a:r>
                        <a:rPr lang="en" sz="1100" b="1" u="none" strike="noStrike" cap="none" dirty="0">
                          <a:solidFill>
                            <a:schemeClr val="dk1"/>
                          </a:solidFill>
                          <a:highlight>
                            <a:srgbClr val="FFFFFF"/>
                          </a:highlight>
                          <a:latin typeface="Proxima Nova" panose="020B0604020202020204" charset="0"/>
                          <a:ea typeface="Roboto"/>
                          <a:cs typeface="Proxima Nova"/>
                        </a:rPr>
                        <a:t>$</a:t>
                      </a:r>
                      <a:endParaRPr sz="1100" b="1" u="none" strike="noStrike" cap="none" dirty="0">
                        <a:solidFill>
                          <a:schemeClr val="dk1"/>
                        </a:solidFill>
                        <a:latin typeface="Proxima Nova" panose="020B0604020202020204" charset="0"/>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VENUE FOOD VENDORS</a:t>
                      </a:r>
                      <a:endParaRPr sz="1800" b="1" u="sng" strike="noStrike" cap="none" dirty="0">
                        <a:solidFill>
                          <a:srgbClr val="F8002C"/>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dirty="0">
                          <a:solidFill>
                            <a:srgbClr val="222222"/>
                          </a:solidFill>
                          <a:highlight>
                            <a:srgbClr val="FFFFFF"/>
                          </a:highlight>
                          <a:latin typeface="Roboto"/>
                          <a:ea typeface="Roboto"/>
                          <a:cs typeface="Roboto"/>
                        </a:rPr>
                        <a:t>   </a:t>
                      </a:r>
                      <a:r>
                        <a:rPr lang="en" sz="1400" b="1" i="0" u="none" strike="noStrike" cap="none" dirty="0">
                          <a:solidFill>
                            <a:srgbClr val="222222"/>
                          </a:solidFill>
                          <a:highlight>
                            <a:srgbClr val="FFFFFF"/>
                          </a:highlight>
                          <a:latin typeface="Roboto"/>
                          <a:ea typeface="Roboto"/>
                          <a:cs typeface="Roboto"/>
                          <a:sym typeface="Roboto"/>
                        </a:rPr>
                        <a:t> </a:t>
                      </a:r>
                      <a:r>
                        <a:rPr lang="en" sz="1400" b="1" i="0" u="none" strike="noStrike" cap="none" dirty="0">
                          <a:solidFill>
                            <a:srgbClr val="222222"/>
                          </a:solidFill>
                          <a:highlight>
                            <a:srgbClr val="FFFFFF"/>
                          </a:highlight>
                          <a:latin typeface="Proxima Nova" panose="020B0604020202020204" charset="0"/>
                          <a:ea typeface="Roboto"/>
                          <a:cs typeface="Roboto"/>
                          <a:sym typeface="Roboto"/>
                        </a:rPr>
                        <a:t>Art Bird</a:t>
                      </a:r>
                      <a:endParaRPr sz="14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b="1" i="1" u="none" strike="noStrike" cap="none" dirty="0">
                          <a:solidFill>
                            <a:schemeClr val="dk1"/>
                          </a:solidFill>
                          <a:latin typeface="Proxima Nova" panose="020B0604020202020204" charset="0"/>
                          <a:ea typeface="Proxima Nova"/>
                          <a:cs typeface="Proxima Nova"/>
                          <a:sym typeface="Proxima Nova"/>
                        </a:rPr>
                        <a:t>Soul Food</a:t>
                      </a:r>
                      <a:endParaRPr sz="1100" b="1" i="1"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dk1"/>
                          </a:solidFill>
                          <a:latin typeface="Proxima Nova" panose="020B0604020202020204" charset="0"/>
                          <a:ea typeface="Proxima Nova"/>
                          <a:cs typeface="Proxima Nova"/>
                          <a:sym typeface="Proxima Nova"/>
                        </a:rPr>
                        <a:t>Price Varies per quantity</a:t>
                      </a: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panose="020B0604020202020204" charset="0"/>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dirty="0">
                          <a:solidFill>
                            <a:srgbClr val="222222"/>
                          </a:solidFill>
                          <a:highlight>
                            <a:srgbClr val="FFFFFF"/>
                          </a:highlight>
                          <a:latin typeface="Proxima Nova" panose="020B0604020202020204" charset="0"/>
                          <a:ea typeface="Roboto"/>
                          <a:cs typeface="Roboto"/>
                        </a:rPr>
                        <a:t>   </a:t>
                      </a:r>
                      <a:r>
                        <a:rPr lang="en" sz="1400" b="1" i="0" u="none" strike="noStrike" cap="none" dirty="0">
                          <a:solidFill>
                            <a:srgbClr val="222222"/>
                          </a:solidFill>
                          <a:highlight>
                            <a:srgbClr val="FFFFFF"/>
                          </a:highlight>
                          <a:latin typeface="Proxima Nova" panose="020B0604020202020204" charset="0"/>
                          <a:ea typeface="Roboto"/>
                          <a:cs typeface="Roboto"/>
                          <a:sym typeface="Roboto"/>
                        </a:rPr>
                        <a:t> Fabio Viviani</a:t>
                      </a:r>
                      <a:endParaRPr sz="1400" u="none" strike="noStrike" cap="none" dirty="0">
                        <a:latin typeface="Proxima Nova"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100" b="1" i="1" u="none" strike="noStrike" cap="none" dirty="0">
                          <a:solidFill>
                            <a:schemeClr val="dk1"/>
                          </a:solidFill>
                          <a:latin typeface="Proxima Nova" panose="020B0604020202020204" charset="0"/>
                          <a:ea typeface="Proxima Nova"/>
                          <a:cs typeface="Proxima Nova"/>
                          <a:sym typeface="Proxima Nova"/>
                        </a:rPr>
                        <a:t>Top Chef</a:t>
                      </a:r>
                      <a:endParaRPr sz="1100" b="1" i="1"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dk1"/>
                          </a:solidFill>
                          <a:latin typeface="Proxima Nova" panose="020B0604020202020204" charset="0"/>
                          <a:ea typeface="Proxima Nova"/>
                          <a:cs typeface="Proxima Nova"/>
                          <a:sym typeface="Proxima Nova"/>
                        </a:rPr>
                        <a:t>Price Varies per quantity</a:t>
                      </a: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panose="020B0604020202020204" charset="0"/>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dirty="0">
                          <a:solidFill>
                            <a:srgbClr val="222222"/>
                          </a:solidFill>
                          <a:highlight>
                            <a:srgbClr val="FFFFFF"/>
                          </a:highlight>
                          <a:latin typeface="Proxima Nova" panose="020B0604020202020204" charset="0"/>
                          <a:ea typeface="Roboto"/>
                          <a:cs typeface="Roboto"/>
                        </a:rPr>
                        <a:t>   </a:t>
                      </a:r>
                      <a:r>
                        <a:rPr lang="en" sz="1400" b="1" i="0" u="none" strike="noStrike" cap="none" dirty="0">
                          <a:solidFill>
                            <a:srgbClr val="222222"/>
                          </a:solidFill>
                          <a:highlight>
                            <a:srgbClr val="FFFFFF"/>
                          </a:highlight>
                          <a:latin typeface="Proxima Nova" panose="020B0604020202020204" charset="0"/>
                          <a:ea typeface="Roboto"/>
                          <a:cs typeface="Roboto"/>
                          <a:sym typeface="Roboto"/>
                        </a:rPr>
                        <a:t> Trejo’s Tacos</a:t>
                      </a:r>
                      <a:endParaRPr sz="14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rgbClr val="000000"/>
                        </a:buClr>
                        <a:buSzPts val="1100"/>
                        <a:buFont typeface="Arial"/>
                        <a:buNone/>
                      </a:pPr>
                      <a:r>
                        <a:rPr lang="en" sz="1100" b="1" i="1" u="none" strike="noStrike" cap="none" dirty="0">
                          <a:solidFill>
                            <a:schemeClr val="dk1"/>
                          </a:solidFill>
                          <a:latin typeface="Proxima Nova" panose="020B0604020202020204" charset="0"/>
                          <a:ea typeface="Proxima Nova"/>
                          <a:cs typeface="Proxima Nova"/>
                          <a:sym typeface="Proxima Nova"/>
                        </a:rPr>
                        <a:t>Street Tacos</a:t>
                      </a:r>
                      <a:endParaRPr sz="1100" b="1" i="1"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r>
                        <a:rPr lang="en" sz="1100" u="none" strike="noStrike" cap="none" dirty="0">
                          <a:solidFill>
                            <a:schemeClr val="dk1"/>
                          </a:solidFill>
                          <a:latin typeface="Proxima Nova" panose="020B0604020202020204" charset="0"/>
                          <a:ea typeface="Proxima Nova"/>
                          <a:cs typeface="Proxima Nova"/>
                          <a:sym typeface="Proxima Nova"/>
                        </a:rPr>
                        <a:t>Price Varies per quantity</a:t>
                      </a: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400" u="none" strike="noStrike" cap="none"/>
                    </a:p>
                    <a:p>
                      <a:pPr marL="18288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881600">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06" name="Google Shape;106;p18"/>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07" name="Google Shape;107;p18"/>
          <p:cNvSpPr txBox="1"/>
          <p:nvPr/>
        </p:nvSpPr>
        <p:spPr>
          <a:xfrm>
            <a:off x="57150" y="1670925"/>
            <a:ext cx="7667700" cy="12066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Proxima Nova Extrabold"/>
                <a:ea typeface="Proxima Nova Extrabold"/>
                <a:cs typeface="Proxima Nova Extrabold"/>
                <a:sym typeface="Proxima Nova Extrabold"/>
              </a:rPr>
              <a:t>FOOD MENU</a:t>
            </a:r>
            <a:endParaRPr sz="1200" b="0" i="1" u="none" strike="noStrike" cap="none" dirty="0">
              <a:solidFill>
                <a:schemeClr val="dk1"/>
              </a:solidFill>
              <a:latin typeface="Proxima Nova"/>
              <a:ea typeface="Proxima Nova"/>
              <a:cs typeface="Proxima Nova"/>
              <a:sym typeface="Proxima Nova"/>
            </a:endParaRPr>
          </a:p>
          <a:p>
            <a:pPr marL="182880" marR="182880" lvl="0" indent="0" algn="l" rtl="0">
              <a:lnSpc>
                <a:spcPct val="100000"/>
              </a:lnSpc>
              <a:spcBef>
                <a:spcPts val="0"/>
              </a:spcBef>
              <a:spcAft>
                <a:spcPts val="0"/>
              </a:spcAft>
              <a:buClr>
                <a:srgbClr val="000000"/>
              </a:buClr>
              <a:buSzPts val="1200"/>
              <a:buFont typeface="Arial"/>
              <a:buNone/>
            </a:pPr>
            <a:r>
              <a:rPr lang="en" sz="1200" b="0" i="1" u="none" strike="noStrike" cap="none" dirty="0">
                <a:solidFill>
                  <a:schemeClr val="dk1"/>
                </a:solidFill>
                <a:latin typeface="Proxima Nova"/>
                <a:ea typeface="Proxima Nova"/>
                <a:cs typeface="Proxima Nova"/>
                <a:sym typeface="Proxima Nova"/>
              </a:rPr>
              <a:t>Craving something more?? Looking to treat the crew to some some local flavors or enjoy one of our delicious on-site vendors, either backstage, in catering or late-night? </a:t>
            </a:r>
            <a:r>
              <a:rPr lang="en" sz="1200" b="0" i="1" u="sng" strike="noStrike" cap="none" dirty="0">
                <a:solidFill>
                  <a:schemeClr val="hlink"/>
                </a:solidFill>
                <a:latin typeface="Proxima Nova"/>
                <a:ea typeface="Proxima Nova"/>
                <a:cs typeface="Proxima Nova"/>
                <a:sym typeface="Proxima Nova"/>
                <a:hlinkClick r:id="rId6"/>
              </a:rPr>
              <a:t>Email</a:t>
            </a:r>
            <a:r>
              <a:rPr lang="en" sz="1200" b="0" i="1" u="none" strike="noStrike" cap="none" dirty="0">
                <a:solidFill>
                  <a:schemeClr val="dk1"/>
                </a:solidFill>
                <a:latin typeface="Proxima Nova"/>
                <a:ea typeface="Proxima Nova"/>
                <a:cs typeface="Proxima Nova"/>
                <a:sym typeface="Proxima Nova"/>
              </a:rPr>
              <a:t> venue management </a:t>
            </a:r>
            <a:r>
              <a:rPr lang="en" sz="1200" b="1" i="1" u="none" strike="noStrike" cap="none" dirty="0">
                <a:solidFill>
                  <a:schemeClr val="dk1"/>
                </a:solidFill>
                <a:latin typeface="Proxima Nova"/>
                <a:ea typeface="Proxima Nova"/>
                <a:cs typeface="Proxima Nova"/>
                <a:sym typeface="Proxima Nova"/>
              </a:rPr>
              <a:t>at least 48hrs in advance </a:t>
            </a:r>
            <a:r>
              <a:rPr lang="en" sz="1200" b="0" i="0" u="none" strike="noStrike" cap="none" dirty="0">
                <a:solidFill>
                  <a:schemeClr val="dk1"/>
                </a:solidFill>
                <a:latin typeface="Proxima Nova"/>
                <a:ea typeface="Proxima Nova"/>
                <a:cs typeface="Proxima Nova"/>
                <a:sym typeface="Proxima Nova"/>
              </a:rPr>
              <a:t>of your arrival</a:t>
            </a:r>
            <a:r>
              <a:rPr lang="en" sz="1200" b="0" i="1" u="none" strike="noStrike" cap="none" dirty="0">
                <a:solidFill>
                  <a:schemeClr val="dk1"/>
                </a:solidFill>
                <a:latin typeface="Proxima Nova"/>
                <a:ea typeface="Proxima Nova"/>
                <a:cs typeface="Proxima Nova"/>
                <a:sym typeface="Proxima Nova"/>
              </a:rPr>
              <a:t>, let us know what looks good, when you’d like to enjoy it and we’ll facilitate in the ordering process.</a:t>
            </a:r>
            <a:endParaRPr sz="2400" b="0" i="0" u="none" strike="noStrike" cap="none" dirty="0">
              <a:solidFill>
                <a:srgbClr val="000000"/>
              </a:solidFill>
              <a:latin typeface="Proxima Nova Extrabold"/>
              <a:ea typeface="Proxima Nova Extrabold"/>
              <a:cs typeface="Proxima Nova Extrabold"/>
              <a:sym typeface="Proxima Nova Extrabold"/>
            </a:endParaRPr>
          </a:p>
        </p:txBody>
      </p:sp>
      <p:sp>
        <p:nvSpPr>
          <p:cNvPr id="108" name="Google Shape;108;p18"/>
          <p:cNvSpPr txBox="1"/>
          <p:nvPr/>
        </p:nvSpPr>
        <p:spPr>
          <a:xfrm>
            <a:off x="205000" y="699675"/>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pic>
        <p:nvPicPr>
          <p:cNvPr id="109" name="Google Shape;109;p18" descr="A large pepperoni pizza&#10;&#10;Description automatically generated"/>
          <p:cNvPicPr preferRelativeResize="0"/>
          <p:nvPr/>
        </p:nvPicPr>
        <p:blipFill rotWithShape="1">
          <a:blip r:embed="rId7">
            <a:alphaModFix/>
          </a:blip>
          <a:srcRect/>
          <a:stretch/>
        </p:blipFill>
        <p:spPr>
          <a:xfrm>
            <a:off x="3776380" y="3245426"/>
            <a:ext cx="3288861" cy="2047009"/>
          </a:xfrm>
          <a:prstGeom prst="rect">
            <a:avLst/>
          </a:prstGeom>
          <a:noFill/>
          <a:ln>
            <a:noFill/>
          </a:ln>
        </p:spPr>
      </p:pic>
      <p:pic>
        <p:nvPicPr>
          <p:cNvPr id="110" name="Google Shape;110;p18" descr="A person sitting at a table with a plate of food&#10;&#10;Description automatically generated"/>
          <p:cNvPicPr preferRelativeResize="0"/>
          <p:nvPr/>
        </p:nvPicPr>
        <p:blipFill rotWithShape="1">
          <a:blip r:embed="rId8">
            <a:alphaModFix/>
          </a:blip>
          <a:srcRect/>
          <a:stretch/>
        </p:blipFill>
        <p:spPr>
          <a:xfrm>
            <a:off x="3776380" y="6406085"/>
            <a:ext cx="3288861" cy="2156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9"/>
          <p:cNvSpPr txBox="1"/>
          <p:nvPr/>
        </p:nvSpPr>
        <p:spPr>
          <a:xfrm>
            <a:off x="0" y="10201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LATE NIGHT OFFERINGS</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116" name="Google Shape;116;p19"/>
          <p:cNvSpPr txBox="1"/>
          <p:nvPr/>
        </p:nvSpPr>
        <p:spPr>
          <a:xfrm>
            <a:off x="0" y="1763850"/>
            <a:ext cx="7772400" cy="7839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chemeClr val="dk1"/>
              </a:buClr>
              <a:buSzPts val="1100"/>
              <a:buFont typeface="Arial"/>
              <a:buNone/>
            </a:pPr>
            <a:r>
              <a:rPr lang="en" sz="1200" b="0" i="1" u="none" strike="noStrike" cap="none" dirty="0">
                <a:solidFill>
                  <a:schemeClr val="dk1"/>
                </a:solidFill>
                <a:latin typeface="Proxima Nova"/>
                <a:ea typeface="Proxima Nova"/>
                <a:cs typeface="Proxima Nova"/>
                <a:sym typeface="Proxima Nova"/>
              </a:rPr>
              <a:t>Buses loading out late? Let us  help make your extra time at our venue a more controlled and hospitable experience. If an activity below peaks your interest, please </a:t>
            </a:r>
            <a:r>
              <a:rPr lang="en" sz="1200" b="0" i="1" u="sng" strike="noStrike" cap="none" dirty="0">
                <a:solidFill>
                  <a:schemeClr val="hlink"/>
                </a:solidFill>
                <a:latin typeface="Proxima Nova"/>
                <a:ea typeface="Proxima Nova"/>
                <a:cs typeface="Proxima Nova"/>
                <a:sym typeface="Proxima Nova"/>
                <a:hlinkClick r:id="rId4"/>
              </a:rPr>
              <a:t>Email</a:t>
            </a:r>
            <a:r>
              <a:rPr lang="en" sz="1200" b="0" i="1" u="none" strike="noStrike" cap="none" dirty="0">
                <a:solidFill>
                  <a:schemeClr val="dk1"/>
                </a:solidFill>
                <a:latin typeface="Proxima Nova"/>
                <a:ea typeface="Proxima Nova"/>
                <a:cs typeface="Proxima Nova"/>
                <a:sym typeface="Proxima Nova"/>
              </a:rPr>
              <a:t> venue management </a:t>
            </a:r>
            <a:r>
              <a:rPr lang="en" sz="1200" b="1" i="1" u="none" strike="noStrike" cap="none" dirty="0">
                <a:solidFill>
                  <a:schemeClr val="dk1"/>
                </a:solidFill>
                <a:latin typeface="Proxima Nova"/>
                <a:ea typeface="Proxima Nova"/>
                <a:cs typeface="Proxima Nova"/>
                <a:sym typeface="Proxima Nova"/>
              </a:rPr>
              <a:t>7 days in advance </a:t>
            </a:r>
            <a:r>
              <a:rPr lang="en" sz="1200" b="0" i="1" u="none" strike="noStrike" cap="none" dirty="0">
                <a:solidFill>
                  <a:schemeClr val="dk1"/>
                </a:solidFill>
                <a:latin typeface="Proxima Nova"/>
                <a:ea typeface="Proxima Nova"/>
                <a:cs typeface="Proxima Nova"/>
                <a:sym typeface="Proxima Nova"/>
              </a:rPr>
              <a:t>of your arrival so we can prepare and staff accordingly.</a:t>
            </a:r>
            <a:endParaRPr sz="1200" b="0"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Proxima Nova Extrabold"/>
              <a:ea typeface="Proxima Nova Extrabold"/>
              <a:cs typeface="Proxima Nova Extrabold"/>
              <a:sym typeface="Proxima Nova Extrabold"/>
            </a:endParaRPr>
          </a:p>
        </p:txBody>
      </p:sp>
      <p:graphicFrame>
        <p:nvGraphicFramePr>
          <p:cNvPr id="117" name="Google Shape;117;p19"/>
          <p:cNvGraphicFramePr/>
          <p:nvPr>
            <p:extLst>
              <p:ext uri="{D42A27DB-BD31-4B8C-83A1-F6EECF244321}">
                <p14:modId xmlns:p14="http://schemas.microsoft.com/office/powerpoint/2010/main" val="3896207986"/>
              </p:ext>
            </p:extLst>
          </p:nvPr>
        </p:nvGraphicFramePr>
        <p:xfrm>
          <a:off x="0" y="2518350"/>
          <a:ext cx="7772400" cy="3489930"/>
        </p:xfrm>
        <a:graphic>
          <a:graphicData uri="http://schemas.openxmlformats.org/drawingml/2006/table">
            <a:tbl>
              <a:tblPr>
                <a:noFill/>
                <a:tableStyleId>{CDD1DD58-E65A-44CB-BE4E-2FB77B5CFC97}</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640525">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CREW MOVIE NIGHT</a:t>
                      </a:r>
                      <a:endParaRPr sz="1800" b="1"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200" b="1" i="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Cinemark Hazlet 12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(5.1 miles from venue)</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Proxima Nova" panose="020B0604020202020204" charset="0"/>
                          <a:ea typeface="Proxima Nova"/>
                          <a:cs typeface="Proxima Nova"/>
                          <a:sym typeface="Proxima Nova"/>
                        </a:rPr>
                        <a:t>2821 Hwy 35</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Proxima Nova" panose="020B0604020202020204" charset="0"/>
                          <a:ea typeface="Proxima Nova"/>
                          <a:cs typeface="Proxima Nova"/>
                          <a:sym typeface="Proxima Nova"/>
                        </a:rPr>
                        <a:t>Hazlet, NJ 07730</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tx1"/>
                          </a:solidFill>
                          <a:latin typeface="Proxima Nova" panose="020B0604020202020204" charset="0"/>
                          <a:ea typeface="Proxima Nova"/>
                          <a:cs typeface="Proxima Nova"/>
                          <a:sym typeface="Proxima Nova"/>
                        </a:rPr>
                        <a:t>732-888-1352</a:t>
                      </a:r>
                      <a:endParaRPr sz="1100" b="0" u="none" strike="noStrike" cap="none" dirty="0">
                        <a:solidFill>
                          <a:schemeClr val="tx1"/>
                        </a:solidFill>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5"/>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b="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100" b="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AMC Monmouth Mall 15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(12.8 miles from venue)</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180 State Rt.35 South </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Eatontown, NJ 07724</a:t>
                      </a:r>
                      <a:endParaRPr sz="1100" b="0" u="sng" strike="noStrike" cap="none" dirty="0">
                        <a:solidFill>
                          <a:srgbClr val="F8002C"/>
                        </a:solidFill>
                        <a:latin typeface="Proxima Nova" panose="020B0604020202020204" charset="0"/>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6"/>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b="1" u="sng" strike="noStrike" cap="none" dirty="0">
                        <a:solidFill>
                          <a:srgbClr val="F8002C"/>
                        </a:solidFill>
                        <a:latin typeface="Proxima Nova" panose="020B0604020202020204" charset="0"/>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br>
                        <a:rPr lang="en" sz="1100" u="none" strike="noStrike" cap="none" dirty="0"/>
                      </a:b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PARTY BOAT NIGHT CRUISE</a:t>
                      </a:r>
                      <a:endParaRPr sz="110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Empire Cruises NYC </a:t>
                      </a:r>
                      <a:r>
                        <a:rPr lang="en" sz="1100" b="0" i="1" u="none" strike="noStrike" cap="none" dirty="0">
                          <a:solidFill>
                            <a:srgbClr val="222222"/>
                          </a:solidFill>
                          <a:highlight>
                            <a:srgbClr val="FFFFFF"/>
                          </a:highlight>
                          <a:latin typeface="Proxima Nova" panose="020B0604020202020204" charset="0"/>
                          <a:ea typeface="Roboto"/>
                          <a:cs typeface="Roboto"/>
                          <a:sym typeface="Roboto"/>
                        </a:rPr>
                        <a:t>(44.6 miles from venue)</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Skyport Marina </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2430 FDR Drive</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latin typeface="Proxima Nova" panose="020B0604020202020204" charset="0"/>
                          <a:ea typeface="Proxima Nova"/>
                          <a:cs typeface="Proxima Nova"/>
                          <a:sym typeface="Proxima Nova"/>
                        </a:rPr>
                        <a:t>New York, NY 10010</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tx1"/>
                          </a:solidFill>
                          <a:latin typeface="Proxima Nova" panose="020B0604020202020204" charset="0"/>
                          <a:ea typeface="Proxima Nova"/>
                          <a:cs typeface="Proxima Nova"/>
                          <a:sym typeface="Proxima Nova"/>
                        </a:rPr>
                        <a:t>212-392-1488</a:t>
                      </a:r>
                      <a:endParaRPr sz="1100" b="0" i="0" u="none" strike="noStrike" cap="none" dirty="0">
                        <a:solidFill>
                          <a:schemeClr val="tx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0" u="none" strike="noStrike" cap="none" dirty="0">
                          <a:solidFill>
                            <a:schemeClr val="dk1"/>
                          </a:solidFill>
                          <a:highlight>
                            <a:srgbClr val="FFFFFF"/>
                          </a:highlight>
                          <a:latin typeface="Proxima Nova" panose="020B0604020202020204" charset="0"/>
                          <a:ea typeface="Roboto"/>
                          <a:cs typeface="Roboto"/>
                          <a:sym typeface="Roboto"/>
                        </a:rPr>
                        <a:t>Click </a:t>
                      </a:r>
                      <a:r>
                        <a:rPr lang="en" sz="1100" b="0" u="none" strike="noStrike" cap="none" dirty="0">
                          <a:solidFill>
                            <a:schemeClr val="dk1"/>
                          </a:solidFill>
                          <a:highlight>
                            <a:srgbClr val="FFFFFF"/>
                          </a:highlight>
                          <a:latin typeface="Proxima Nova" panose="020B0604020202020204" charset="0"/>
                          <a:ea typeface="Roboto"/>
                          <a:cs typeface="Roboto"/>
                          <a:sym typeface="Roboto"/>
                          <a:hlinkClick r:id="rId7"/>
                        </a:rPr>
                        <a:t>HERE</a:t>
                      </a:r>
                      <a:r>
                        <a:rPr lang="en" sz="1100" b="0" u="none" strike="noStrike" cap="none" dirty="0">
                          <a:solidFill>
                            <a:schemeClr val="dk1"/>
                          </a:solidFill>
                          <a:highlight>
                            <a:srgbClr val="FFFFFF"/>
                          </a:highlight>
                          <a:latin typeface="Proxima Nova" panose="020B0604020202020204" charset="0"/>
                          <a:ea typeface="Roboto"/>
                          <a:cs typeface="Roboto"/>
                          <a:sym typeface="Roboto"/>
                        </a:rPr>
                        <a:t> for more information.</a:t>
                      </a:r>
                    </a:p>
                    <a:p>
                      <a:pPr marL="18288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dk1"/>
                          </a:solidFill>
                          <a:highlight>
                            <a:srgbClr val="FFFFFF"/>
                          </a:highlight>
                          <a:latin typeface="Proxima Nova" panose="020B0604020202020204" charset="0"/>
                          <a:ea typeface="Roboto"/>
                          <a:cs typeface="Roboto"/>
                          <a:sym typeface="Roboto"/>
                        </a:rPr>
                        <a:t>$$$</a:t>
                      </a:r>
                      <a:endParaRPr sz="1100" b="1"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100" b="1"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panose="020B0604020202020204" charset="0"/>
                        <a:ea typeface="Proxima Nova"/>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Various Day/Night Fishing Boat Cruises </a:t>
                      </a:r>
                      <a:endParaRPr sz="1100" u="none" strike="noStrike" cap="none" dirty="0">
                        <a:latin typeface="Proxima Nova" panose="020B0604020202020204" charset="0"/>
                      </a:endParaRPr>
                    </a:p>
                    <a:p>
                      <a:pPr marL="182880" marR="0" lvl="0" indent="0" algn="l" rtl="0">
                        <a:lnSpc>
                          <a:spcPct val="100000"/>
                        </a:lnSpc>
                        <a:spcBef>
                          <a:spcPts val="0"/>
                        </a:spcBef>
                        <a:spcAft>
                          <a:spcPts val="0"/>
                        </a:spcAft>
                        <a:buClr>
                          <a:schemeClr val="dk1"/>
                        </a:buClr>
                        <a:buSzPts val="1100"/>
                        <a:buFont typeface="Arial"/>
                        <a:buNone/>
                      </a:pPr>
                      <a:r>
                        <a:rPr lang="en" sz="1100" b="1" i="0" u="none" strike="noStrike" cap="none" dirty="0">
                          <a:solidFill>
                            <a:srgbClr val="222222"/>
                          </a:solidFill>
                          <a:highlight>
                            <a:srgbClr val="FFFFFF"/>
                          </a:highlight>
                          <a:latin typeface="Proxima Nova" panose="020B0604020202020204" charset="0"/>
                          <a:ea typeface="Roboto"/>
                          <a:cs typeface="Roboto"/>
                          <a:sym typeface="Roboto"/>
                        </a:rPr>
                        <a:t>Depart from Pt Pleasant, NJ</a:t>
                      </a:r>
                      <a:endParaRPr sz="1100" b="1" i="0" u="none" strike="noStrike" cap="none" dirty="0">
                        <a:solidFill>
                          <a:srgbClr val="222222"/>
                        </a:solidFill>
                        <a:highlight>
                          <a:srgbClr val="FFFFFF"/>
                        </a:highlight>
                        <a:latin typeface="Proxima Nova" panose="020B0604020202020204" charset="0"/>
                        <a:ea typeface="Roboto"/>
                        <a:cs typeface="Roboto"/>
                        <a:sym typeface="Roboto"/>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118" name="Google Shape;118;p19"/>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19" name="Google Shape;119;p19"/>
          <p:cNvSpPr txBox="1"/>
          <p:nvPr/>
        </p:nvSpPr>
        <p:spPr>
          <a:xfrm>
            <a:off x="205000" y="699675"/>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pic>
        <p:nvPicPr>
          <p:cNvPr id="120" name="Google Shape;120;p19" descr="A picture containing large&#10;&#10;Description automatically generated"/>
          <p:cNvPicPr preferRelativeResize="0"/>
          <p:nvPr/>
        </p:nvPicPr>
        <p:blipFill rotWithShape="1">
          <a:blip r:embed="rId8">
            <a:alphaModFix/>
          </a:blip>
          <a:srcRect/>
          <a:stretch/>
        </p:blipFill>
        <p:spPr>
          <a:xfrm>
            <a:off x="927100" y="5926750"/>
            <a:ext cx="5918200" cy="311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0"/>
          <p:cNvSpPr txBox="1"/>
          <p:nvPr/>
        </p:nvSpPr>
        <p:spPr>
          <a:xfrm>
            <a:off x="0" y="10201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dirty="0">
                <a:solidFill>
                  <a:srgbClr val="000000"/>
                </a:solidFill>
                <a:latin typeface="Proxima Nova Extrabold"/>
                <a:ea typeface="Proxima Nova Extrabold"/>
                <a:cs typeface="Proxima Nova Extrabold"/>
                <a:sym typeface="Proxima Nova Extrabold"/>
              </a:rPr>
              <a:t>WHAT YOU’LL ALREADY FIND</a:t>
            </a:r>
            <a:endParaRPr sz="4000" b="0" i="0" u="none" strike="noStrike" cap="none" dirty="0">
              <a:solidFill>
                <a:srgbClr val="000000"/>
              </a:solidFill>
              <a:latin typeface="Proxima Nova Extrabold"/>
              <a:ea typeface="Proxima Nova Extrabold"/>
              <a:cs typeface="Proxima Nova Extrabold"/>
              <a:sym typeface="Proxima Nova Extrabold"/>
            </a:endParaRPr>
          </a:p>
        </p:txBody>
      </p:sp>
      <p:sp>
        <p:nvSpPr>
          <p:cNvPr id="126" name="Google Shape;126;p20"/>
          <p:cNvSpPr txBox="1"/>
          <p:nvPr/>
        </p:nvSpPr>
        <p:spPr>
          <a:xfrm>
            <a:off x="0" y="1654995"/>
            <a:ext cx="7772400" cy="7860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chemeClr val="dk1"/>
              </a:buClr>
              <a:buSzPts val="1100"/>
              <a:buFont typeface="Arial"/>
              <a:buNone/>
            </a:pPr>
            <a:r>
              <a:rPr lang="en" sz="1200" b="0" i="1" u="none" strike="noStrike" cap="none" dirty="0">
                <a:solidFill>
                  <a:schemeClr val="dk1"/>
                </a:solidFill>
                <a:latin typeface="Proxima Nova"/>
                <a:ea typeface="Proxima Nova"/>
                <a:cs typeface="Proxima Nova"/>
                <a:sym typeface="Proxima Nova"/>
              </a:rPr>
              <a:t>Below are on-site offerings that already exist for every show. </a:t>
            </a:r>
            <a:endParaRPr sz="3600" b="0" i="0" u="none" strike="noStrike" cap="none" dirty="0">
              <a:solidFill>
                <a:srgbClr val="000000"/>
              </a:solidFill>
              <a:latin typeface="Proxima Nova Extrabold"/>
              <a:ea typeface="Proxima Nova Extrabold"/>
              <a:cs typeface="Proxima Nova Extrabold"/>
              <a:sym typeface="Proxima Nova Extrabold"/>
            </a:endParaRPr>
          </a:p>
        </p:txBody>
      </p:sp>
      <p:graphicFrame>
        <p:nvGraphicFramePr>
          <p:cNvPr id="127" name="Google Shape;127;p20"/>
          <p:cNvGraphicFramePr/>
          <p:nvPr>
            <p:extLst>
              <p:ext uri="{D42A27DB-BD31-4B8C-83A1-F6EECF244321}">
                <p14:modId xmlns:p14="http://schemas.microsoft.com/office/powerpoint/2010/main" val="1788744354"/>
              </p:ext>
            </p:extLst>
          </p:nvPr>
        </p:nvGraphicFramePr>
        <p:xfrm>
          <a:off x="0" y="2182649"/>
          <a:ext cx="3990325" cy="2529810"/>
        </p:xfrm>
        <a:graphic>
          <a:graphicData uri="http://schemas.openxmlformats.org/drawingml/2006/table">
            <a:tbl>
              <a:tblPr>
                <a:noFill/>
                <a:tableStyleId>{CDD1DD58-E65A-44CB-BE4E-2FB77B5CFC97}</a:tableStyleId>
              </a:tblPr>
              <a:tblGrid>
                <a:gridCol w="3782075">
                  <a:extLst>
                    <a:ext uri="{9D8B030D-6E8A-4147-A177-3AD203B41FA5}">
                      <a16:colId xmlns:a16="http://schemas.microsoft.com/office/drawing/2014/main" val="20000"/>
                    </a:ext>
                  </a:extLst>
                </a:gridCol>
                <a:gridCol w="208250">
                  <a:extLst>
                    <a:ext uri="{9D8B030D-6E8A-4147-A177-3AD203B41FA5}">
                      <a16:colId xmlns:a16="http://schemas.microsoft.com/office/drawing/2014/main" val="20001"/>
                    </a:ext>
                  </a:extLst>
                </a:gridCol>
              </a:tblGrid>
              <a:tr h="1640525">
                <a:tc>
                  <a:txBody>
                    <a:bodyPr/>
                    <a:lstStyle/>
                    <a:p>
                      <a:pPr marL="182880" marR="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FF0000"/>
                          </a:solidFill>
                          <a:highlight>
                            <a:srgbClr val="FFFFFF"/>
                          </a:highlight>
                          <a:latin typeface="Roboto Condensed" panose="020B0604020202020204" charset="0"/>
                          <a:ea typeface="Roboto Condensed" panose="020B0604020202020204" charset="0"/>
                          <a:cs typeface="Roboto"/>
                          <a:sym typeface="Roboto"/>
                        </a:rPr>
                        <a:t>Newly Installed Gym Backstage </a:t>
                      </a:r>
                    </a:p>
                    <a:p>
                      <a:pPr marL="182880" marR="0" lvl="0" indent="0" algn="l" rtl="0">
                        <a:lnSpc>
                          <a:spcPct val="100000"/>
                        </a:lnSpc>
                        <a:spcBef>
                          <a:spcPts val="0"/>
                        </a:spcBef>
                        <a:spcAft>
                          <a:spcPts val="0"/>
                        </a:spcAft>
                        <a:buClr>
                          <a:srgbClr val="000000"/>
                        </a:buClr>
                        <a:buSzPts val="1100"/>
                        <a:buFont typeface="Arial"/>
                        <a:buNone/>
                      </a:pPr>
                      <a:r>
                        <a:rPr lang="en" sz="1400" b="1" i="0" u="none" strike="noStrike" cap="none" dirty="0">
                          <a:solidFill>
                            <a:srgbClr val="000000"/>
                          </a:solidFill>
                          <a:latin typeface="Proxima Nova" panose="020B0604020202020204" charset="0"/>
                          <a:ea typeface="Arial"/>
                          <a:cs typeface="Arial"/>
                          <a:sym typeface="Arial"/>
                        </a:rPr>
                        <a:t>With cardio equipment and free weights</a:t>
                      </a:r>
                      <a:endParaRPr sz="14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endParaRPr sz="1800" b="1"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dirty="0">
                          <a:solidFill>
                            <a:srgbClr val="FF0000"/>
                          </a:solidFill>
                          <a:highlight>
                            <a:srgbClr val="FFFFFF"/>
                          </a:highlight>
                          <a:latin typeface="Arial"/>
                          <a:ea typeface="Arial"/>
                          <a:cs typeface="Arial"/>
                          <a:sym typeface="Arial"/>
                        </a:rPr>
                        <a:t>   </a:t>
                      </a:r>
                      <a:r>
                        <a:rPr lang="en" sz="1800" b="1" i="0" u="none" strike="noStrike" cap="none" dirty="0">
                          <a:solidFill>
                            <a:srgbClr val="FF0000"/>
                          </a:solidFill>
                          <a:highlight>
                            <a:srgbClr val="FFFFFF"/>
                          </a:highlight>
                          <a:latin typeface="Roboto Condensed" panose="020B0604020202020204" charset="0"/>
                          <a:ea typeface="Roboto Condensed" panose="020B0604020202020204" charset="0"/>
                          <a:cs typeface="Roboto"/>
                          <a:sym typeface="Roboto"/>
                        </a:rPr>
                        <a:t>Running/Hiking Trails</a:t>
                      </a:r>
                      <a:endParaRPr sz="1400" u="none" strike="noStrike" cap="none" dirty="0">
                        <a:latin typeface="Roboto Condensed" panose="020B0604020202020204" charset="0"/>
                        <a:ea typeface="Roboto Condensed" panose="020B0604020202020204" charset="0"/>
                      </a:endParaRPr>
                    </a:p>
                    <a:p>
                      <a:pPr marL="182880" marR="0" lvl="0" indent="0" algn="l" rtl="0">
                        <a:lnSpc>
                          <a:spcPct val="100000"/>
                        </a:lnSpc>
                        <a:spcBef>
                          <a:spcPts val="0"/>
                        </a:spcBef>
                        <a:spcAft>
                          <a:spcPts val="0"/>
                        </a:spcAft>
                        <a:buClr>
                          <a:srgbClr val="000000"/>
                        </a:buClr>
                        <a:buSzPts val="1100"/>
                        <a:buFont typeface="Arial"/>
                        <a:buNone/>
                      </a:pPr>
                      <a:r>
                        <a:rPr lang="en" sz="1400" b="1" i="0" u="none" strike="noStrike" cap="none" dirty="0">
                          <a:solidFill>
                            <a:srgbClr val="000000"/>
                          </a:solidFill>
                          <a:latin typeface="Proxima Nova" panose="020B0604020202020204" charset="0"/>
                          <a:ea typeface="Arial"/>
                          <a:cs typeface="Arial"/>
                          <a:sym typeface="Arial"/>
                        </a:rPr>
                        <a:t>3 mile running trail with varied elevations</a:t>
                      </a:r>
                      <a:endParaRPr sz="1400" u="none" strike="noStrike" cap="none" dirty="0">
                        <a:latin typeface="Proxima Nova" panose="020B0604020202020204" charset="0"/>
                      </a:endParaRPr>
                    </a:p>
                    <a:p>
                      <a:pPr marL="0" marR="0" lvl="0" indent="0" algn="l" rtl="0">
                        <a:lnSpc>
                          <a:spcPct val="100000"/>
                        </a:lnSpc>
                        <a:spcBef>
                          <a:spcPts val="0"/>
                        </a:spcBef>
                        <a:spcAft>
                          <a:spcPts val="0"/>
                        </a:spcAft>
                        <a:buClr>
                          <a:schemeClr val="dk1"/>
                        </a:buClr>
                        <a:buSzPts val="1100"/>
                        <a:buFont typeface="Arial"/>
                        <a:buNone/>
                      </a:pPr>
                      <a:endParaRPr sz="1800" b="1" u="none" strike="noStrike" cap="none" dirty="0">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100"/>
                        <a:buFont typeface="Arial"/>
                        <a:buNone/>
                      </a:pPr>
                      <a:endParaRPr sz="1800" b="1" u="none" strike="noStrike" cap="none" dirty="0">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100"/>
                        <a:buFont typeface="Arial"/>
                        <a:buNone/>
                      </a:pPr>
                      <a:endParaRPr sz="1800" b="1" u="none" strike="noStrike" cap="none" dirty="0">
                        <a:latin typeface="Roboto Condensed"/>
                        <a:ea typeface="Roboto Condensed"/>
                        <a:cs typeface="Roboto Condensed"/>
                        <a:sym typeface="Roboto Condensed"/>
                      </a:endParaRPr>
                    </a:p>
                    <a:p>
                      <a:pPr marL="0" marR="0" lvl="0" indent="0" algn="l" rtl="0">
                        <a:lnSpc>
                          <a:spcPct val="100000"/>
                        </a:lnSpc>
                        <a:spcBef>
                          <a:spcPts val="0"/>
                        </a:spcBef>
                        <a:spcAft>
                          <a:spcPts val="0"/>
                        </a:spcAft>
                        <a:buClr>
                          <a:schemeClr val="dk1"/>
                        </a:buClr>
                        <a:buSzPts val="1100"/>
                        <a:buFont typeface="Arial"/>
                        <a:buNone/>
                      </a:pPr>
                      <a:endParaRPr sz="1800" b="1" u="none" strike="noStrike" cap="none" dirty="0">
                        <a:latin typeface="Roboto Condensed"/>
                        <a:ea typeface="Roboto Condensed"/>
                        <a:cs typeface="Roboto Condensed"/>
                        <a:sym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128" name="Google Shape;128;p20"/>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29" name="Google Shape;129;p20"/>
          <p:cNvSpPr txBox="1"/>
          <p:nvPr/>
        </p:nvSpPr>
        <p:spPr>
          <a:xfrm>
            <a:off x="205000" y="699675"/>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pic>
        <p:nvPicPr>
          <p:cNvPr id="130" name="Google Shape;130;p20" descr="A close up of a map&#10;&#10;Description automatically generated"/>
          <p:cNvPicPr preferRelativeResize="0"/>
          <p:nvPr/>
        </p:nvPicPr>
        <p:blipFill rotWithShape="1">
          <a:blip r:embed="rId4">
            <a:alphaModFix/>
          </a:blip>
          <a:srcRect/>
          <a:stretch/>
        </p:blipFill>
        <p:spPr>
          <a:xfrm>
            <a:off x="184503" y="4070247"/>
            <a:ext cx="3805822" cy="4123744"/>
          </a:xfrm>
          <a:prstGeom prst="rect">
            <a:avLst/>
          </a:prstGeom>
          <a:noFill/>
          <a:ln>
            <a:noFill/>
          </a:ln>
        </p:spPr>
      </p:pic>
      <p:sp>
        <p:nvSpPr>
          <p:cNvPr id="131" name="Google Shape;131;p20"/>
          <p:cNvSpPr/>
          <p:nvPr/>
        </p:nvSpPr>
        <p:spPr>
          <a:xfrm>
            <a:off x="4234763" y="6352639"/>
            <a:ext cx="3466045" cy="17697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highlight>
                  <a:srgbClr val="FFFFFF"/>
                </a:highlight>
                <a:latin typeface="Roboto Condensed" panose="020B0604020202020204" charset="0"/>
                <a:ea typeface="Roboto Condensed" panose="020B0604020202020204" charset="0"/>
                <a:cs typeface="Roboto"/>
                <a:sym typeface="Roboto"/>
              </a:rPr>
              <a:t>Vietnam Museum/Memorial</a:t>
            </a:r>
            <a:endParaRPr sz="1400" b="0" i="0" u="none" strike="noStrike" cap="none" dirty="0">
              <a:solidFill>
                <a:srgbClr val="000000"/>
              </a:solidFill>
              <a:latin typeface="Roboto Condensed" panose="020B0604020202020204" charset="0"/>
              <a:ea typeface="Roboto Condensed"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Proxima Nova" panose="020B0604020202020204" charset="0"/>
                <a:sym typeface="Arial"/>
              </a:rPr>
              <a:t>Right on our property </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000000"/>
                </a:solidFill>
                <a:latin typeface="Proxima Nova" panose="020B0604020202020204" charset="0"/>
                <a:sym typeface="Arial"/>
              </a:rPr>
              <a:t>The New Jersey Vietnam Veterans’ Memorial Foundation offers a meaningful and engaging experience that recognizes the sacrifices, courage and valor of Vietnam veterans.</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Roboto Condensed"/>
              <a:ea typeface="Roboto Condensed"/>
              <a:cs typeface="Roboto Condensed"/>
              <a:sym typeface="Roboto Condensed"/>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Roboto Condensed"/>
              <a:ea typeface="Roboto Condensed"/>
              <a:cs typeface="Roboto Condensed"/>
              <a:sym typeface="Roboto Condensed"/>
            </a:endParaRPr>
          </a:p>
        </p:txBody>
      </p:sp>
      <p:sp>
        <p:nvSpPr>
          <p:cNvPr id="132" name="Google Shape;132;p20"/>
          <p:cNvSpPr/>
          <p:nvPr/>
        </p:nvSpPr>
        <p:spPr>
          <a:xfrm>
            <a:off x="4234763" y="5029200"/>
            <a:ext cx="3256373"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highlight>
                  <a:srgbClr val="FFFFFF"/>
                </a:highlight>
                <a:latin typeface="Roboto Condensed" panose="020B0604020202020204" charset="0"/>
                <a:ea typeface="Roboto Condensed" panose="020B0604020202020204" charset="0"/>
                <a:cs typeface="Roboto"/>
                <a:sym typeface="Roboto"/>
              </a:rPr>
              <a:t>After Show Fire Pit </a:t>
            </a:r>
            <a:endParaRPr sz="1400" b="0" i="0" u="none" strike="noStrike" cap="none" dirty="0">
              <a:solidFill>
                <a:srgbClr val="000000"/>
              </a:solidFill>
              <a:latin typeface="Roboto Condensed" panose="020B0604020202020204" charset="0"/>
              <a:ea typeface="Roboto Condensed"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Proxima Nova" panose="020B0604020202020204" charset="0"/>
                <a:sym typeface="Arial"/>
              </a:rPr>
              <a:t>Fire Pit backstage with </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1" u="none" strike="noStrike" cap="none" dirty="0">
                <a:solidFill>
                  <a:srgbClr val="000000"/>
                </a:solidFill>
                <a:latin typeface="Proxima Nova" panose="020B0604020202020204" charset="0"/>
                <a:sym typeface="Arial"/>
              </a:rPr>
              <a:t>“Make Your Own Smore’s Bar”</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dirty="0">
                <a:solidFill>
                  <a:srgbClr val="000000"/>
                </a:solidFill>
                <a:latin typeface="Proxima Nova" panose="020B0604020202020204" charset="0"/>
                <a:sym typeface="Arial"/>
              </a:rPr>
              <a:t>24 hours Advanced notice is needed for this for the Fire Marshall</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3" name="Google Shape;133;p20"/>
          <p:cNvSpPr/>
          <p:nvPr/>
        </p:nvSpPr>
        <p:spPr>
          <a:xfrm>
            <a:off x="205000" y="8403405"/>
            <a:ext cx="2415475"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roxima Nova" panose="020B0604020202020204" charset="0"/>
                <a:sym typeface="Arial"/>
              </a:rPr>
              <a:t>Additional trails are accessible from venue</a:t>
            </a:r>
            <a:r>
              <a:rPr lang="en" sz="1400" b="0" i="0" u="none" strike="noStrike" cap="none" dirty="0">
                <a:solidFill>
                  <a:srgbClr val="000000"/>
                </a:solidFill>
                <a:latin typeface="Proxima Nova" panose="020B0604020202020204" charset="0"/>
                <a:sym typeface="Arial"/>
              </a:rPr>
              <a:t>.</a:t>
            </a:r>
            <a:endParaRPr sz="1400" b="0" i="0" u="none" strike="noStrike" cap="none" dirty="0">
              <a:solidFill>
                <a:srgbClr val="000000"/>
              </a:solidFill>
              <a:latin typeface="Proxima Nova" panose="020B0604020202020204" charset="0"/>
              <a:sym typeface="Arial"/>
            </a:endParaRPr>
          </a:p>
        </p:txBody>
      </p:sp>
      <p:sp>
        <p:nvSpPr>
          <p:cNvPr id="134" name="Google Shape;134;p20"/>
          <p:cNvSpPr/>
          <p:nvPr/>
        </p:nvSpPr>
        <p:spPr>
          <a:xfrm>
            <a:off x="4072033" y="3223871"/>
            <a:ext cx="3581834" cy="1231106"/>
          </a:xfrm>
          <a:prstGeom prst="rect">
            <a:avLst/>
          </a:prstGeom>
          <a:noFill/>
          <a:ln>
            <a:noFill/>
          </a:ln>
        </p:spPr>
        <p:txBody>
          <a:bodyPr spcFirstLastPara="1" wrap="square" lIns="91425" tIns="45700" rIns="91425" bIns="45700" anchor="t" anchorCtr="0">
            <a:noAutofit/>
          </a:bodyPr>
          <a:lstStyle/>
          <a:p>
            <a:pPr marL="18288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FF0000"/>
                </a:solidFill>
                <a:highlight>
                  <a:srgbClr val="FFFFFF"/>
                </a:highlight>
                <a:latin typeface="Roboto Condensed" panose="020B0604020202020204" charset="0"/>
                <a:ea typeface="Roboto Condensed" panose="020B0604020202020204" charset="0"/>
                <a:cs typeface="Roboto"/>
                <a:sym typeface="Roboto"/>
              </a:rPr>
              <a:t>Backstage Games</a:t>
            </a:r>
            <a:endParaRPr sz="1400" b="0" i="0" u="none" strike="noStrike" cap="none" dirty="0">
              <a:solidFill>
                <a:srgbClr val="000000"/>
              </a:solidFill>
              <a:latin typeface="Roboto Condensed" panose="020B0604020202020204" charset="0"/>
              <a:ea typeface="Roboto Condensed" panose="020B0604020202020204" charset="0"/>
              <a:sym typeface="Arial"/>
            </a:endParaRPr>
          </a:p>
          <a:p>
            <a:pPr marL="18288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Proxima Nova" panose="020B0604020202020204" charset="0"/>
                <a:sym typeface="Arial"/>
              </a:rPr>
              <a:t>Play a round of cornhole or test your steady hand at giant </a:t>
            </a:r>
            <a:r>
              <a:rPr lang="en" sz="1400" b="1" i="0" u="none" strike="noStrike" cap="none" dirty="0" err="1">
                <a:solidFill>
                  <a:srgbClr val="000000"/>
                </a:solidFill>
                <a:latin typeface="Proxima Nova" panose="020B0604020202020204" charset="0"/>
                <a:sym typeface="Arial"/>
              </a:rPr>
              <a:t>jenga</a:t>
            </a:r>
            <a:r>
              <a:rPr lang="en" sz="1400" b="1" i="0" u="none" strike="noStrike" cap="none" dirty="0">
                <a:solidFill>
                  <a:srgbClr val="000000"/>
                </a:solidFill>
                <a:latin typeface="Proxima Nova" panose="020B0604020202020204" charset="0"/>
                <a:sym typeface="Arial"/>
              </a:rPr>
              <a:t>. </a:t>
            </a:r>
            <a:endParaRPr lang="en" b="1" dirty="0">
              <a:latin typeface="Proxima Nova" panose="020B0604020202020204" charset="0"/>
            </a:endParaRPr>
          </a:p>
          <a:p>
            <a:pPr marL="182880" marR="0" lvl="0" indent="0" algn="l"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Proxima Nova" panose="020B0604020202020204" charset="0"/>
              <a:sym typeface="Arial"/>
            </a:endParaRPr>
          </a:p>
          <a:p>
            <a:pPr marL="182880" marR="0" lvl="0" indent="0" algn="l" rtl="0">
              <a:lnSpc>
                <a:spcPct val="100000"/>
              </a:lnSpc>
              <a:spcBef>
                <a:spcPts val="0"/>
              </a:spcBef>
              <a:spcAft>
                <a:spcPts val="0"/>
              </a:spcAft>
              <a:buClr>
                <a:srgbClr val="000000"/>
              </a:buClr>
              <a:buSzPts val="1400"/>
              <a:buFont typeface="Arial"/>
              <a:buNone/>
            </a:pPr>
            <a:r>
              <a:rPr lang="en" b="1" dirty="0">
                <a:latin typeface="Proxima Nova" panose="020B0604020202020204" charset="0"/>
              </a:rPr>
              <a:t>Water balloons and Water Guns also available for some water fun. </a:t>
            </a:r>
          </a:p>
          <a:p>
            <a:pPr marL="182880" marR="0" lvl="0" indent="0" algn="l" rtl="0">
              <a:lnSpc>
                <a:spcPct val="100000"/>
              </a:lnSpc>
              <a:spcBef>
                <a:spcPts val="0"/>
              </a:spcBef>
              <a:spcAft>
                <a:spcPts val="0"/>
              </a:spcAft>
              <a:buClr>
                <a:srgbClr val="000000"/>
              </a:buClr>
              <a:buSzPts val="1400"/>
              <a:buFont typeface="Arial"/>
              <a:buNone/>
            </a:pPr>
            <a:r>
              <a:rPr lang="en" b="1" dirty="0">
                <a:latin typeface="Proxima Nova" panose="020B0604020202020204" charset="0"/>
              </a:rPr>
              <a:t>  </a:t>
            </a:r>
          </a:p>
          <a:p>
            <a:pPr marL="18288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br>
              <a:rPr lang="en"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135" name="Google Shape;135;p20"/>
          <p:cNvSpPr/>
          <p:nvPr/>
        </p:nvSpPr>
        <p:spPr>
          <a:xfrm>
            <a:off x="4072033" y="2232331"/>
            <a:ext cx="3581834" cy="1231106"/>
          </a:xfrm>
          <a:prstGeom prst="rect">
            <a:avLst/>
          </a:prstGeom>
          <a:noFill/>
          <a:ln>
            <a:noFill/>
          </a:ln>
        </p:spPr>
        <p:txBody>
          <a:bodyPr spcFirstLastPara="1" wrap="square" lIns="91425" tIns="45700" rIns="91425" bIns="45700" anchor="t" anchorCtr="0">
            <a:noAutofit/>
          </a:bodyPr>
          <a:lstStyle/>
          <a:p>
            <a:pPr marL="18288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0000"/>
                </a:solidFill>
                <a:highlight>
                  <a:srgbClr val="FFFFFF"/>
                </a:highlight>
                <a:latin typeface="Roboto Condensed" panose="020B0604020202020204" charset="0"/>
                <a:ea typeface="Roboto Condensed" panose="020B0604020202020204" charset="0"/>
                <a:cs typeface="Roboto"/>
                <a:sym typeface="Roboto"/>
              </a:rPr>
              <a:t>Artist Hangout</a:t>
            </a:r>
            <a:endParaRPr sz="1400" b="0" i="0" u="none" strike="noStrike" cap="none" dirty="0">
              <a:solidFill>
                <a:srgbClr val="000000"/>
              </a:solidFill>
              <a:latin typeface="Roboto Condensed" panose="020B0604020202020204" charset="0"/>
              <a:ea typeface="Roboto Condensed" panose="020B0604020202020204" charset="0"/>
              <a:sym typeface="Arial"/>
            </a:endParaRPr>
          </a:p>
          <a:p>
            <a:pPr marL="18288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Proxima Nova" panose="020B0604020202020204" charset="0"/>
                <a:sym typeface="Arial"/>
              </a:rPr>
              <a:t>Artist &amp; Guest hangout. Adirondack chairs with 15 ft. umbrella cover. </a:t>
            </a:r>
            <a:endParaRPr sz="1400" b="0" i="0" u="none" strike="noStrike" cap="none" dirty="0">
              <a:solidFill>
                <a:srgbClr val="000000"/>
              </a:solidFill>
              <a:latin typeface="Proxima Nova"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br>
              <a:rPr lang="en"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1"/>
          <p:cNvSpPr txBox="1"/>
          <p:nvPr/>
        </p:nvSpPr>
        <p:spPr>
          <a:xfrm>
            <a:off x="0" y="1056663"/>
            <a:ext cx="48768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DOWN TO EARTH</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141" name="Google Shape;141;p21"/>
          <p:cNvSpPr txBox="1"/>
          <p:nvPr/>
        </p:nvSpPr>
        <p:spPr>
          <a:xfrm>
            <a:off x="97374" y="1699325"/>
            <a:ext cx="5486400" cy="78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100" b="1" i="1" u="none" strike="noStrike" cap="none">
                <a:solidFill>
                  <a:srgbClr val="538135"/>
                </a:solidFill>
                <a:latin typeface="Arial"/>
                <a:ea typeface="Arial"/>
                <a:cs typeface="Arial"/>
                <a:sym typeface="Arial"/>
              </a:rPr>
              <a:t>We love the environment as much as we love live music and want to keep our community beautiful for generations of live music lovers to come</a:t>
            </a:r>
            <a:endParaRPr sz="1100" b="1" i="1" u="none" strike="noStrike" cap="none">
              <a:solidFill>
                <a:srgbClr val="538135"/>
              </a:solidFill>
              <a:latin typeface="Arial"/>
              <a:ea typeface="Arial"/>
              <a:cs typeface="Arial"/>
              <a:sym typeface="Arial"/>
            </a:endParaRPr>
          </a:p>
          <a:p>
            <a:pPr marL="182880" marR="182880" lvl="0" indent="0" algn="l" rtl="0">
              <a:lnSpc>
                <a:spcPct val="115000"/>
              </a:lnSpc>
              <a:spcBef>
                <a:spcPts val="0"/>
              </a:spcBef>
              <a:spcAft>
                <a:spcPts val="0"/>
              </a:spcAft>
              <a:buClr>
                <a:srgbClr val="000000"/>
              </a:buClr>
              <a:buSzPts val="1200"/>
              <a:buFont typeface="Arial"/>
              <a:buNone/>
            </a:pPr>
            <a:endParaRPr sz="1200" b="0" i="1" u="none" strike="noStrike" cap="none">
              <a:solidFill>
                <a:schemeClr val="dk1"/>
              </a:solidFill>
              <a:latin typeface="Proxima Nova"/>
              <a:ea typeface="Proxima Nova"/>
              <a:cs typeface="Proxima Nova"/>
              <a:sym typeface="Proxima Nova"/>
            </a:endParaRPr>
          </a:p>
          <a:p>
            <a:pPr marL="182880" marR="182880" lvl="0" indent="0" algn="l" rtl="0">
              <a:lnSpc>
                <a:spcPct val="100000"/>
              </a:lnSpc>
              <a:spcBef>
                <a:spcPts val="0"/>
              </a:spcBef>
              <a:spcAft>
                <a:spcPts val="0"/>
              </a:spcAft>
              <a:buClr>
                <a:schemeClr val="dk1"/>
              </a:buClr>
              <a:buSzPts val="11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p:txBody>
      </p:sp>
      <p:cxnSp>
        <p:nvCxnSpPr>
          <p:cNvPr id="142" name="Google Shape;142;p21"/>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pic>
        <p:nvPicPr>
          <p:cNvPr id="143" name="Google Shape;143;p21"/>
          <p:cNvPicPr preferRelativeResize="0"/>
          <p:nvPr/>
        </p:nvPicPr>
        <p:blipFill rotWithShape="1">
          <a:blip r:embed="rId4">
            <a:alphaModFix/>
          </a:blip>
          <a:srcRect/>
          <a:stretch/>
        </p:blipFill>
        <p:spPr>
          <a:xfrm>
            <a:off x="5464751" y="1118475"/>
            <a:ext cx="2210275" cy="1363775"/>
          </a:xfrm>
          <a:prstGeom prst="rect">
            <a:avLst/>
          </a:prstGeom>
          <a:noFill/>
          <a:ln>
            <a:noFill/>
          </a:ln>
        </p:spPr>
      </p:pic>
      <p:graphicFrame>
        <p:nvGraphicFramePr>
          <p:cNvPr id="144" name="Google Shape;144;p21"/>
          <p:cNvGraphicFramePr/>
          <p:nvPr>
            <p:extLst>
              <p:ext uri="{D42A27DB-BD31-4B8C-83A1-F6EECF244321}">
                <p14:modId xmlns:p14="http://schemas.microsoft.com/office/powerpoint/2010/main" val="3505278349"/>
              </p:ext>
            </p:extLst>
          </p:nvPr>
        </p:nvGraphicFramePr>
        <p:xfrm>
          <a:off x="95250" y="2381213"/>
          <a:ext cx="7677150" cy="8560000"/>
        </p:xfrm>
        <a:graphic>
          <a:graphicData uri="http://schemas.openxmlformats.org/drawingml/2006/table">
            <a:tbl>
              <a:tblPr>
                <a:noFill/>
                <a:tableStyleId>{CDD1DD58-E65A-44CB-BE4E-2FB77B5CFC97}</a:tableStyleId>
              </a:tblPr>
              <a:tblGrid>
                <a:gridCol w="7304300">
                  <a:extLst>
                    <a:ext uri="{9D8B030D-6E8A-4147-A177-3AD203B41FA5}">
                      <a16:colId xmlns:a16="http://schemas.microsoft.com/office/drawing/2014/main" val="20000"/>
                    </a:ext>
                  </a:extLst>
                </a:gridCol>
                <a:gridCol w="372850">
                  <a:extLst>
                    <a:ext uri="{9D8B030D-6E8A-4147-A177-3AD203B41FA5}">
                      <a16:colId xmlns:a16="http://schemas.microsoft.com/office/drawing/2014/main" val="20001"/>
                    </a:ext>
                  </a:extLst>
                </a:gridCol>
              </a:tblGrid>
              <a:tr h="8560000">
                <a:tc>
                  <a:txBody>
                    <a:bodyPr/>
                    <a:lstStyle/>
                    <a:p>
                      <a:pPr marL="0" marR="0" lvl="0" indent="0" algn="l" rtl="0">
                        <a:lnSpc>
                          <a:spcPct val="100000"/>
                        </a:lnSpc>
                        <a:spcBef>
                          <a:spcPts val="0"/>
                        </a:spcBef>
                        <a:spcAft>
                          <a:spcPts val="0"/>
                        </a:spcAft>
                        <a:buClr>
                          <a:srgbClr val="000000"/>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HOW LN VENUES SUPPORT OUR ENVIRONMENT AND COMMUNITY</a:t>
                      </a:r>
                      <a:endParaRPr sz="1800" b="1" u="sng" strike="noStrike" cap="none" dirty="0">
                        <a:solidFill>
                          <a:srgbClr val="F8002C"/>
                        </a:solidFill>
                        <a:latin typeface="Roboto Condensed"/>
                        <a:ea typeface="Roboto Condensed"/>
                        <a:cs typeface="Roboto Condensed"/>
                        <a:sym typeface="Roboto Condensed"/>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We like to stay on the beet bleeding edge and so are proud to be the first live entertainment company to serve the plant-based Impossible Burger and Impossible Cheesesteak at our venues</a:t>
                      </a:r>
                      <a:endParaRPr sz="1100" b="0" i="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Our burgers, hot dogs, and chicken tenders come from certified humanely raised animals.</a:t>
                      </a:r>
                      <a:endParaRPr sz="1100" b="0" i="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In 2018 we stopped sucking.  You won’t find plastic straws here!</a:t>
                      </a:r>
                      <a:endParaRPr sz="1100" b="0" i="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We love dirt, but we hate trash.  In 2019, we composted over 177 tons of waste, donated 20 tons of food and blankets</a:t>
                      </a:r>
                      <a:r>
                        <a:rPr lang="en" sz="1100" u="none" strike="noStrike" cap="none" dirty="0">
                          <a:solidFill>
                            <a:srgbClr val="000000"/>
                          </a:solidFill>
                          <a:latin typeface="Proxima Nova"/>
                          <a:ea typeface="Proxima Nova"/>
                          <a:cs typeface="Proxima Nova"/>
                          <a:sym typeface="Proxima Nova"/>
                        </a:rPr>
                        <a:t>, and recycled 749 tons of beer cans.  </a:t>
                      </a:r>
                      <a:endParaRPr sz="1400" u="none" strike="noStrike" cap="none" dirty="0"/>
                    </a:p>
                    <a:p>
                      <a:pPr marL="457200" marR="0" lvl="0" indent="-228600" algn="l" rtl="0">
                        <a:lnSpc>
                          <a:spcPct val="115000"/>
                        </a:lnSpc>
                        <a:spcBef>
                          <a:spcPts val="0"/>
                        </a:spcBef>
                        <a:spcAft>
                          <a:spcPts val="0"/>
                        </a:spcAft>
                        <a:buClr>
                          <a:srgbClr val="000000"/>
                        </a:buClr>
                        <a:buSzPts val="1100"/>
                        <a:buFont typeface="Proxima Nova"/>
                        <a:buNone/>
                      </a:pPr>
                      <a:endParaRPr sz="1100" u="none" strike="noStrike" cap="none" dirty="0">
                        <a:solidFill>
                          <a:srgbClr val="FF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 sz="1800" b="1" i="0" u="sng" strike="noStrike" cap="none" dirty="0">
                          <a:solidFill>
                            <a:srgbClr val="F8002C"/>
                          </a:solidFill>
                          <a:latin typeface="Roboto Condensed"/>
                          <a:ea typeface="Roboto Condensed"/>
                          <a:cs typeface="Roboto Condensed"/>
                          <a:sym typeface="Roboto Condensed"/>
                        </a:rPr>
                        <a:t>WHAT YOU’LL SEE BACKSTAGE AT THE ARTS CENTER</a:t>
                      </a:r>
                      <a:endParaRPr sz="1800" b="1" i="0" u="sng" strike="noStrike" cap="none" dirty="0">
                        <a:solidFill>
                          <a:srgbClr val="F8002C"/>
                        </a:solidFill>
                        <a:latin typeface="Roboto Condensed"/>
                        <a:ea typeface="Roboto Condensed"/>
                        <a:cs typeface="Roboto Condensed"/>
                        <a:sym typeface="Roboto Condensed"/>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err="1">
                          <a:solidFill>
                            <a:srgbClr val="000000"/>
                          </a:solidFill>
                          <a:latin typeface="Proxima Nova"/>
                          <a:ea typeface="Proxima Nova"/>
                          <a:cs typeface="Proxima Nova"/>
                          <a:sym typeface="Proxima Nova"/>
                        </a:rPr>
                        <a:t>BYOBottle</a:t>
                      </a:r>
                      <a:r>
                        <a:rPr lang="en" sz="1100" b="0" i="0" u="none" strike="noStrike" cap="none" dirty="0">
                          <a:solidFill>
                            <a:srgbClr val="000000"/>
                          </a:solidFill>
                          <a:latin typeface="Proxima Nova"/>
                          <a:ea typeface="Proxima Nova"/>
                          <a:cs typeface="Proxima Nova"/>
                          <a:sym typeface="Proxima Nova"/>
                        </a:rPr>
                        <a:t>  - water refill stations are available backstage</a:t>
                      </a:r>
                      <a:endParaRPr sz="1400" u="none" strike="noStrike" cap="none" dirty="0"/>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Recycling bins</a:t>
                      </a:r>
                      <a:endParaRPr sz="1400" u="none" strike="noStrike" cap="none" dirty="0"/>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Biodegradable small wares</a:t>
                      </a:r>
                      <a:endParaRPr sz="1400" u="none" strike="noStrike" cap="none" dirty="0"/>
                    </a:p>
                    <a:p>
                      <a:pPr marL="457200" marR="0" lvl="0" indent="-298450" algn="l" rtl="0">
                        <a:lnSpc>
                          <a:spcPct val="115000"/>
                        </a:lnSpc>
                        <a:spcBef>
                          <a:spcPts val="0"/>
                        </a:spcBef>
                        <a:spcAft>
                          <a:spcPts val="0"/>
                        </a:spcAft>
                        <a:buClr>
                          <a:srgbClr val="000000"/>
                        </a:buClr>
                        <a:buSzPts val="1100"/>
                        <a:buFont typeface="Proxima Nova"/>
                        <a:buChar char="★"/>
                      </a:pPr>
                      <a:r>
                        <a:rPr lang="en" sz="1100" b="0" i="0" u="none" strike="noStrike" cap="none" dirty="0">
                          <a:solidFill>
                            <a:srgbClr val="000000"/>
                          </a:solidFill>
                          <a:latin typeface="Proxima Nova"/>
                          <a:ea typeface="Proxima Nova"/>
                          <a:cs typeface="Proxima Nova"/>
                          <a:sym typeface="Proxima Nova"/>
                        </a:rPr>
                        <a:t>In 2019 over 62% of trash at all shows was diverted from the landfill.  </a:t>
                      </a:r>
                    </a:p>
                    <a:p>
                      <a:pPr marL="457200" marR="0" lvl="0" indent="-298450" algn="l" rtl="0">
                        <a:lnSpc>
                          <a:spcPct val="115000"/>
                        </a:lnSpc>
                        <a:spcBef>
                          <a:spcPts val="0"/>
                        </a:spcBef>
                        <a:spcAft>
                          <a:spcPts val="0"/>
                        </a:spcAft>
                        <a:buClr>
                          <a:srgbClr val="000000"/>
                        </a:buClr>
                        <a:buSzPts val="1100"/>
                        <a:buFont typeface="Proxima Nova"/>
                        <a:buChar char="★"/>
                      </a:pPr>
                      <a:endParaRPr sz="110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 sz="1800" b="1" u="sng" strike="noStrike" cap="none" dirty="0">
                          <a:solidFill>
                            <a:srgbClr val="F8002C"/>
                          </a:solidFill>
                          <a:latin typeface="Roboto Condensed"/>
                          <a:ea typeface="Roboto Condensed"/>
                          <a:cs typeface="Roboto Condensed"/>
                          <a:sym typeface="Roboto Condensed"/>
                        </a:rPr>
                        <a:t>HERE’S HOW YOU, THE TOUR, CAN PARTICIPATE</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dirty="0">
                          <a:solidFill>
                            <a:srgbClr val="000000"/>
                          </a:solidFill>
                          <a:latin typeface="Proxima Nova"/>
                          <a:ea typeface="Proxima Nova"/>
                          <a:cs typeface="Proxima Nova"/>
                          <a:sym typeface="Proxima Nova"/>
                        </a:rPr>
                        <a:t>POST AND SHARE sustainability messages</a:t>
                      </a:r>
                      <a:r>
                        <a:rPr lang="en" sz="1100" u="none" strike="noStrike" cap="none" dirty="0">
                          <a:solidFill>
                            <a:srgbClr val="000000"/>
                          </a:solidFill>
                          <a:latin typeface="Proxima Nova"/>
                          <a:ea typeface="Proxima Nova"/>
                          <a:cs typeface="Proxima Nova"/>
                          <a:sym typeface="Proxima Nova"/>
                        </a:rPr>
                        <a:t> with your fans via social! Suggested Plug and Play posts will be provided by tour marketing prior to the start of your tour at our amphitheaters</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dirty="0">
                          <a:solidFill>
                            <a:srgbClr val="000000"/>
                          </a:solidFill>
                          <a:latin typeface="Proxima Nova"/>
                          <a:ea typeface="Proxima Nova"/>
                          <a:cs typeface="Proxima Nova"/>
                          <a:sym typeface="Proxima Nova"/>
                        </a:rPr>
                        <a:t>Give your bottles &amp; cans a 2nd chance</a:t>
                      </a:r>
                      <a:r>
                        <a:rPr lang="en" sz="1100" u="none" strike="noStrike" cap="none" dirty="0">
                          <a:solidFill>
                            <a:srgbClr val="000000"/>
                          </a:solidFill>
                          <a:latin typeface="Proxima Nova"/>
                          <a:ea typeface="Proxima Nova"/>
                          <a:cs typeface="Proxima Nova"/>
                          <a:sym typeface="Proxima Nova"/>
                        </a:rPr>
                        <a:t>.  Recycle them in the provided bins.</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dirty="0" err="1">
                          <a:solidFill>
                            <a:srgbClr val="000000"/>
                          </a:solidFill>
                          <a:latin typeface="Proxima Nova"/>
                          <a:ea typeface="Proxima Nova"/>
                          <a:cs typeface="Proxima Nova"/>
                          <a:sym typeface="Proxima Nova"/>
                        </a:rPr>
                        <a:t>BYOBottle</a:t>
                      </a:r>
                      <a:r>
                        <a:rPr lang="en" sz="1100" b="1" i="1" u="sng" strike="noStrike" cap="none" dirty="0">
                          <a:solidFill>
                            <a:srgbClr val="000000"/>
                          </a:solidFill>
                          <a:latin typeface="Proxima Nova"/>
                          <a:ea typeface="Proxima Nova"/>
                          <a:cs typeface="Proxima Nova"/>
                          <a:sym typeface="Proxima Nova"/>
                        </a:rPr>
                        <a:t> </a:t>
                      </a:r>
                      <a:r>
                        <a:rPr lang="en" sz="1100" u="none" strike="noStrike" cap="none" dirty="0">
                          <a:solidFill>
                            <a:srgbClr val="000000"/>
                          </a:solidFill>
                          <a:latin typeface="Proxima Nova"/>
                          <a:ea typeface="Proxima Nova"/>
                          <a:cs typeface="Proxima Nova"/>
                          <a:sym typeface="Proxima Nova"/>
                        </a:rPr>
                        <a:t>and fill up at the water refill stations located throughout backstage.</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dirty="0">
                          <a:solidFill>
                            <a:srgbClr val="000000"/>
                          </a:solidFill>
                          <a:latin typeface="Proxima Nova"/>
                          <a:ea typeface="Proxima Nova"/>
                          <a:cs typeface="Proxima Nova"/>
                          <a:sym typeface="Proxima Nova"/>
                        </a:rPr>
                        <a:t>Show off </a:t>
                      </a:r>
                      <a:r>
                        <a:rPr lang="en" sz="1100" u="none" strike="noStrike" cap="none" dirty="0">
                          <a:solidFill>
                            <a:srgbClr val="000000"/>
                          </a:solidFill>
                          <a:latin typeface="Proxima Nova"/>
                          <a:ea typeface="Proxima Nova"/>
                          <a:cs typeface="Proxima Nova"/>
                          <a:sym typeface="Proxima Nova"/>
                        </a:rPr>
                        <a:t>your reusable bottle or cup on stage with you.</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u="sng" strike="noStrike" cap="none" dirty="0">
                          <a:solidFill>
                            <a:srgbClr val="000000"/>
                          </a:solidFill>
                          <a:latin typeface="Proxima Nova"/>
                          <a:ea typeface="Proxima Nova"/>
                          <a:cs typeface="Proxima Nova"/>
                          <a:sym typeface="Proxima Nova"/>
                        </a:rPr>
                        <a:t>Avoid Solo Cups</a:t>
                      </a:r>
                      <a:r>
                        <a:rPr lang="en" sz="1100" u="none" strike="noStrike" cap="none" dirty="0">
                          <a:solidFill>
                            <a:srgbClr val="000000"/>
                          </a:solidFill>
                          <a:latin typeface="Proxima Nova"/>
                          <a:ea typeface="Proxima Nova"/>
                          <a:cs typeface="Proxima Nova"/>
                          <a:sym typeface="Proxima Nova"/>
                        </a:rPr>
                        <a:t>.  They are made from the same material as Styrofoam which is very difficult to recycle. Instead </a:t>
                      </a:r>
                      <a:r>
                        <a:rPr lang="en" sz="1100" b="1" u="none" strike="noStrike" cap="none" dirty="0">
                          <a:solidFill>
                            <a:srgbClr val="000000"/>
                          </a:solidFill>
                          <a:latin typeface="Proxima Nova"/>
                          <a:ea typeface="Proxima Nova"/>
                          <a:cs typeface="Proxima Nova"/>
                          <a:sym typeface="Proxima Nova"/>
                        </a:rPr>
                        <a:t>request compostable or reusable cups</a:t>
                      </a:r>
                      <a:r>
                        <a:rPr lang="en" sz="1100" u="none" strike="noStrike" cap="none" dirty="0">
                          <a:solidFill>
                            <a:srgbClr val="000000"/>
                          </a:solidFill>
                          <a:latin typeface="Proxima Nova"/>
                          <a:ea typeface="Proxima Nova"/>
                          <a:cs typeface="Proxima Nova"/>
                          <a:sym typeface="Proxima Nova"/>
                        </a:rPr>
                        <a:t>.</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dirty="0">
                          <a:solidFill>
                            <a:srgbClr val="000000"/>
                          </a:solidFill>
                          <a:latin typeface="Proxima Nova"/>
                          <a:ea typeface="Proxima Nova"/>
                          <a:cs typeface="Proxima Nova"/>
                          <a:sym typeface="Proxima Nova"/>
                        </a:rPr>
                        <a:t>Request reusable or compostable </a:t>
                      </a:r>
                      <a:r>
                        <a:rPr lang="en" sz="1100" u="none" strike="noStrike" cap="none" dirty="0">
                          <a:solidFill>
                            <a:srgbClr val="000000"/>
                          </a:solidFill>
                          <a:latin typeface="Proxima Nova"/>
                          <a:ea typeface="Proxima Nova"/>
                          <a:cs typeface="Proxima Nova"/>
                          <a:sym typeface="Proxima Nova"/>
                        </a:rPr>
                        <a:t>utensils and plates backstage</a:t>
                      </a:r>
                      <a:r>
                        <a:rPr lang="en" sz="1200" u="none" strike="noStrike" cap="none" dirty="0">
                          <a:solidFill>
                            <a:srgbClr val="000000"/>
                          </a:solidFill>
                          <a:latin typeface="Proxima Nova"/>
                          <a:ea typeface="Proxima Nova"/>
                          <a:cs typeface="Proxima Nova"/>
                          <a:sym typeface="Proxima Nova"/>
                        </a:rPr>
                        <a:t>. Got Tour Catering? </a:t>
                      </a:r>
                      <a:r>
                        <a:rPr lang="en" sz="1100" u="none" strike="noStrike" cap="none" dirty="0">
                          <a:solidFill>
                            <a:srgbClr val="000000"/>
                          </a:solidFill>
                          <a:latin typeface="Proxima Nova"/>
                          <a:ea typeface="Proxima Nova"/>
                          <a:cs typeface="Proxima Nova"/>
                          <a:sym typeface="Proxima Nova"/>
                        </a:rPr>
                        <a:t>Click</a:t>
                      </a:r>
                      <a:r>
                        <a:rPr lang="en" sz="1200" u="none" strike="noStrike" cap="none" dirty="0">
                          <a:solidFill>
                            <a:srgbClr val="000000"/>
                          </a:solidFill>
                          <a:latin typeface="Proxima Nova"/>
                          <a:ea typeface="Proxima Nova"/>
                          <a:cs typeface="Proxima Nova"/>
                          <a:sym typeface="Proxima Nova"/>
                        </a:rPr>
                        <a:t> </a:t>
                      </a:r>
                      <a:r>
                        <a:rPr lang="en" sz="1200" u="sng" strike="noStrike" cap="none" dirty="0">
                          <a:solidFill>
                            <a:schemeClr val="hlink"/>
                          </a:solidFill>
                          <a:latin typeface="Proxima Nova"/>
                          <a:ea typeface="Proxima Nova"/>
                          <a:cs typeface="Proxima Nova"/>
                          <a:sym typeface="Proxima Nova"/>
                          <a:hlinkClick r:id="rId5"/>
                        </a:rPr>
                        <a:t>HERE</a:t>
                      </a:r>
                      <a:r>
                        <a:rPr lang="en" sz="1200" u="none" strike="noStrike" cap="none" dirty="0">
                          <a:solidFill>
                            <a:srgbClr val="000000"/>
                          </a:solidFill>
                          <a:latin typeface="Proxima Nova"/>
                          <a:ea typeface="Proxima Nova"/>
                          <a:cs typeface="Proxima Nova"/>
                          <a:sym typeface="Proxima Nova"/>
                        </a:rPr>
                        <a:t> </a:t>
                      </a:r>
                      <a:r>
                        <a:rPr lang="en" sz="1100" u="none" strike="noStrike" cap="none" dirty="0">
                          <a:solidFill>
                            <a:srgbClr val="000000"/>
                          </a:solidFill>
                          <a:latin typeface="Proxima Nova"/>
                          <a:ea typeface="Proxima Nova"/>
                          <a:cs typeface="Proxima Nova"/>
                          <a:sym typeface="Proxima Nova"/>
                        </a:rPr>
                        <a:t>to gain access to exclusive pricing for sustainable service ware. Access the portal with code: LNV2019!</a:t>
                      </a:r>
                      <a:endParaRPr sz="1100" u="none" strike="noStrike" cap="none" dirty="0">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dirty="0">
                          <a:solidFill>
                            <a:srgbClr val="000000"/>
                          </a:solidFill>
                          <a:latin typeface="Proxima Nova"/>
                          <a:ea typeface="Proxima Nova"/>
                          <a:cs typeface="Proxima Nova"/>
                          <a:sym typeface="Proxima Nova"/>
                        </a:rPr>
                        <a:t>Lots of leftover food? We can donate it for you! If interested, contact </a:t>
                      </a:r>
                      <a:r>
                        <a:rPr lang="en" sz="1100" u="sng" strike="noStrike" cap="none" dirty="0">
                          <a:solidFill>
                            <a:schemeClr val="hlink"/>
                          </a:solidFill>
                          <a:latin typeface="Proxima Nova"/>
                          <a:ea typeface="Proxima Nova"/>
                          <a:cs typeface="Proxima Nova"/>
                          <a:sym typeface="Proxima Nova"/>
                          <a:hlinkClick r:id="rId6"/>
                        </a:rPr>
                        <a:t>SustainabilityRocks@livenation.com</a:t>
                      </a:r>
                      <a:endParaRPr sz="1100" u="none" strike="noStrike" cap="none" dirty="0">
                        <a:solidFill>
                          <a:srgbClr val="000000"/>
                        </a:solidFill>
                        <a:latin typeface="Proxima Nova"/>
                        <a:ea typeface="Proxima Nova"/>
                        <a:cs typeface="Proxima Nova"/>
                        <a:sym typeface="Proxima Nova"/>
                      </a:endParaRPr>
                    </a:p>
                    <a:p>
                      <a:pPr marL="457200" marR="0" lvl="0" indent="0" algn="l" rtl="0">
                        <a:lnSpc>
                          <a:spcPct val="115000"/>
                        </a:lnSpc>
                        <a:spcBef>
                          <a:spcPts val="0"/>
                        </a:spcBef>
                        <a:spcAft>
                          <a:spcPts val="0"/>
                        </a:spcAft>
                        <a:buClr>
                          <a:srgbClr val="000000"/>
                        </a:buClr>
                        <a:buSzPts val="1100"/>
                        <a:buFont typeface="Arial"/>
                        <a:buNone/>
                      </a:pPr>
                      <a:endParaRPr sz="110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800" b="1" u="sng" strike="noStrike" cap="none" dirty="0">
                          <a:solidFill>
                            <a:srgbClr val="F8002C"/>
                          </a:solidFill>
                          <a:latin typeface="Roboto Condensed"/>
                          <a:ea typeface="Roboto Condensed"/>
                          <a:cs typeface="Roboto Condensed"/>
                          <a:sym typeface="Roboto Condensed"/>
                        </a:rPr>
                        <a:t>LIKE WHAT YOU SEE?</a:t>
                      </a:r>
                      <a:endParaRPr sz="1100" b="1"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1" u="none" strike="noStrike" cap="none" dirty="0">
                          <a:solidFill>
                            <a:srgbClr val="000000"/>
                          </a:solidFill>
                          <a:latin typeface="Proxima Nova"/>
                          <a:ea typeface="Proxima Nova"/>
                          <a:cs typeface="Proxima Nova"/>
                          <a:sym typeface="Proxima Nova"/>
                        </a:rPr>
                        <a:t>If you’re interested in incorporating more sustainable practices in your touring life, our preferred vendors listed below are a great resource. </a:t>
                      </a:r>
                      <a:endParaRPr sz="1100" i="1"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1" i="1" u="sng" strike="noStrike" cap="none" dirty="0">
                          <a:solidFill>
                            <a:srgbClr val="F8002C"/>
                          </a:solidFill>
                          <a:latin typeface="Proxima Nova"/>
                          <a:ea typeface="Proxima Nova"/>
                          <a:cs typeface="Proxima Nova"/>
                          <a:sym typeface="Proxima Nova"/>
                        </a:rPr>
                        <a:t>Reusable Water Bottles/Cups</a:t>
                      </a:r>
                      <a:endParaRPr sz="1400" b="1" i="1" u="sng" strike="noStrike" cap="none" dirty="0">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u="none" strike="noStrike" cap="none" dirty="0">
                          <a:solidFill>
                            <a:srgbClr val="000000"/>
                          </a:solidFill>
                          <a:latin typeface="Proxima Nova"/>
                          <a:ea typeface="Proxima Nova"/>
                          <a:cs typeface="Proxima Nova"/>
                          <a:sym typeface="Proxima Nova"/>
                        </a:rPr>
                        <a:t>Vendor Name:</a:t>
                      </a:r>
                      <a:endParaRPr sz="1100" b="1" u="none" strike="noStrike" cap="none" dirty="0">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u="sng" strike="noStrike" cap="none" dirty="0">
                          <a:solidFill>
                            <a:schemeClr val="hlink"/>
                          </a:solidFill>
                          <a:latin typeface="Proxima Nova"/>
                          <a:ea typeface="Proxima Nova"/>
                          <a:cs typeface="Proxima Nova"/>
                          <a:sym typeface="Proxima Nova"/>
                          <a:hlinkClick r:id="rId7"/>
                        </a:rPr>
                        <a:t>Vapur Water Pouches</a:t>
                      </a:r>
                      <a:r>
                        <a:rPr lang="en" sz="1400" b="0" u="none" strike="noStrike" cap="none" dirty="0">
                          <a:solidFill>
                            <a:srgbClr val="000000"/>
                          </a:solidFill>
                          <a:latin typeface="Arial"/>
                          <a:ea typeface="Arial"/>
                          <a:cs typeface="Arial"/>
                          <a:sym typeface="Arial"/>
                        </a:rPr>
                        <a:t>, </a:t>
                      </a:r>
                      <a:r>
                        <a:rPr lang="en" sz="1100" b="1" u="sng" strike="noStrike" cap="none" dirty="0">
                          <a:solidFill>
                            <a:schemeClr val="hlink"/>
                          </a:solidFill>
                          <a:latin typeface="Proxima Nova"/>
                          <a:ea typeface="Proxima Nova"/>
                          <a:cs typeface="Proxima Nova"/>
                          <a:sym typeface="Proxima Nova"/>
                          <a:hlinkClick r:id="rId8"/>
                        </a:rPr>
                        <a:t>Steely’s Drinkware</a:t>
                      </a:r>
                      <a:endParaRPr sz="1100" b="1" u="none" strike="noStrike" cap="none" dirty="0">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u="none" strike="noStrike" cap="none" dirty="0">
                          <a:solidFill>
                            <a:srgbClr val="000000"/>
                          </a:solidFill>
                          <a:latin typeface="Proxima Nova"/>
                          <a:ea typeface="Proxima Nova"/>
                          <a:cs typeface="Proxima Nova"/>
                          <a:sym typeface="Proxima Nova"/>
                        </a:rPr>
                        <a:t>If interested, contact: </a:t>
                      </a:r>
                      <a:r>
                        <a:rPr lang="en" sz="1100" u="sng" strike="noStrike" cap="none" dirty="0">
                          <a:solidFill>
                            <a:schemeClr val="hlink"/>
                          </a:solidFill>
                          <a:latin typeface="Proxima Nova"/>
                          <a:ea typeface="Proxima Nova"/>
                          <a:cs typeface="Proxima Nova"/>
                          <a:sym typeface="Proxima Nova"/>
                          <a:hlinkClick r:id="rId6"/>
                        </a:rPr>
                        <a:t>SustainabilityRocks@livenation.com</a:t>
                      </a:r>
                      <a:endParaRPr sz="1100" u="none" strike="noStrike" cap="none" dirty="0">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dirty="0">
                          <a:solidFill>
                            <a:srgbClr val="F8002C"/>
                          </a:solidFill>
                          <a:latin typeface="Proxima Nova"/>
                          <a:ea typeface="Proxima Nova"/>
                          <a:cs typeface="Proxima Nova"/>
                          <a:sym typeface="Proxima Nova"/>
                        </a:rPr>
                        <a:t>Green Cleaning Products</a:t>
                      </a:r>
                      <a:endParaRPr sz="1400" b="1" i="1" u="sng" strike="noStrike" cap="none" dirty="0">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u="none" strike="noStrike" cap="none" dirty="0">
                          <a:solidFill>
                            <a:srgbClr val="000000"/>
                          </a:solidFill>
                          <a:latin typeface="Proxima Nova"/>
                          <a:ea typeface="Proxima Nova"/>
                          <a:cs typeface="Proxima Nova"/>
                          <a:sym typeface="Proxima Nova"/>
                        </a:rPr>
                        <a:t>Vendor Name: </a:t>
                      </a:r>
                      <a:r>
                        <a:rPr lang="en" sz="1100" b="1" u="sng" strike="noStrike" cap="none" dirty="0">
                          <a:solidFill>
                            <a:schemeClr val="hlink"/>
                          </a:solidFill>
                          <a:latin typeface="Proxima Nova"/>
                          <a:ea typeface="Proxima Nova"/>
                          <a:cs typeface="Proxima Nova"/>
                          <a:sym typeface="Proxima Nova"/>
                          <a:hlinkClick r:id="rId9"/>
                        </a:rPr>
                        <a:t>EcoLab</a:t>
                      </a:r>
                      <a:endParaRPr sz="1100" u="none" strike="noStrike" cap="none" dirty="0">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u="none" strike="noStrike" cap="none" dirty="0">
                          <a:solidFill>
                            <a:srgbClr val="000000"/>
                          </a:solidFill>
                          <a:latin typeface="Proxima Nova"/>
                          <a:ea typeface="Proxima Nova"/>
                          <a:cs typeface="Proxima Nova"/>
                          <a:sym typeface="Proxima Nova"/>
                        </a:rPr>
                        <a:t>If interested, contact: </a:t>
                      </a:r>
                      <a:r>
                        <a:rPr lang="en" sz="1100" u="sng" strike="noStrike" cap="none" dirty="0">
                          <a:solidFill>
                            <a:schemeClr val="hlink"/>
                          </a:solidFill>
                          <a:latin typeface="Proxima Nova"/>
                          <a:ea typeface="Proxima Nova"/>
                          <a:cs typeface="Proxima Nova"/>
                          <a:sym typeface="Proxima Nova"/>
                          <a:hlinkClick r:id="rId6"/>
                        </a:rPr>
                        <a:t>SustainabilityRocks@livenation.com</a:t>
                      </a:r>
                      <a:endParaRPr sz="1100" u="none" strike="noStrike" cap="none" dirty="0">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dirty="0">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400" b="1" i="1" u="sng" strike="noStrike" cap="none" dirty="0">
                        <a:solidFill>
                          <a:srgbClr val="F8002C"/>
                        </a:solidFill>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000000"/>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5" name="Google Shape;145;p21"/>
          <p:cNvSpPr txBox="1"/>
          <p:nvPr/>
        </p:nvSpPr>
        <p:spPr>
          <a:xfrm>
            <a:off x="3825850" y="8395100"/>
            <a:ext cx="3734700" cy="158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F8002C"/>
                </a:solidFill>
                <a:latin typeface="Proxima Nova"/>
                <a:ea typeface="Proxima Nova"/>
                <a:cs typeface="Proxima Nova"/>
                <a:sym typeface="Proxima Nova"/>
              </a:rPr>
              <a:t>Compostable Serviceware </a:t>
            </a:r>
            <a:endParaRPr sz="1400" b="1" i="1" u="sng" strike="noStrike" cap="none">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Vendor Name: </a:t>
            </a:r>
            <a:r>
              <a:rPr lang="en" sz="1100" b="1" i="0" u="sng" strike="noStrike" cap="none">
                <a:solidFill>
                  <a:schemeClr val="hlink"/>
                </a:solidFill>
                <a:latin typeface="Proxima Nova"/>
                <a:ea typeface="Proxima Nova"/>
                <a:cs typeface="Proxima Nova"/>
                <a:sym typeface="Proxima Nova"/>
                <a:hlinkClick r:id="rId5"/>
              </a:rPr>
              <a:t>EcoProducts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Access the portal with code: LNV2019!</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F8002C"/>
                </a:solidFill>
                <a:latin typeface="Proxima Nova"/>
                <a:ea typeface="Proxima Nova"/>
                <a:cs typeface="Proxima Nova"/>
                <a:sym typeface="Proxima Nova"/>
              </a:rPr>
              <a:t>Plastic-Free Water Options </a:t>
            </a:r>
            <a:endParaRPr sz="1400" b="1" i="1" u="sng" strike="noStrike" cap="none">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Vendor Name: </a:t>
            </a:r>
            <a:r>
              <a:rPr lang="en" sz="1100" b="1" i="0" u="sng" strike="noStrike" cap="none">
                <a:solidFill>
                  <a:schemeClr val="hlink"/>
                </a:solidFill>
                <a:latin typeface="Proxima Nova"/>
                <a:ea typeface="Proxima Nova"/>
                <a:cs typeface="Proxima Nova"/>
                <a:sym typeface="Proxima Nova"/>
                <a:hlinkClick r:id="rId10"/>
              </a:rPr>
              <a:t>Open Water</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If interested, contact: </a:t>
            </a:r>
            <a:r>
              <a:rPr lang="en" sz="1100" b="0" i="0" u="sng" strike="noStrike" cap="none">
                <a:solidFill>
                  <a:schemeClr val="hlink"/>
                </a:solidFill>
                <a:latin typeface="Proxima Nova"/>
                <a:ea typeface="Proxima Nova"/>
                <a:cs typeface="Proxima Nova"/>
                <a:sym typeface="Proxima Nova"/>
                <a:hlinkClick r:id="rId6"/>
              </a:rPr>
              <a:t>SustainabilityRocks@livenation.com</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txBox="1"/>
          <p:nvPr/>
        </p:nvSpPr>
        <p:spPr>
          <a:xfrm>
            <a:off x="205000" y="699675"/>
            <a:ext cx="2750400" cy="24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roxima Nova"/>
                <a:ea typeface="Proxima Nova"/>
                <a:cs typeface="Proxima Nova"/>
                <a:sym typeface="Proxima Nova"/>
              </a:rPr>
              <a:t>PNC Bank Arts Center</a:t>
            </a:r>
            <a:endParaRPr sz="1400" b="1"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25995</TotalTime>
  <Words>2152</Words>
  <Application>Microsoft Macintosh PowerPoint</Application>
  <PresentationFormat>Custom</PresentationFormat>
  <Paragraphs>355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 Condensed</vt:lpstr>
      <vt:lpstr>Arial</vt:lpstr>
      <vt:lpstr>Proxima Nova Extrabold</vt:lpstr>
      <vt:lpstr>Roboto</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Fitzpatrick</dc:creator>
  <cp:lastModifiedBy>Jade Brunton</cp:lastModifiedBy>
  <cp:revision>85</cp:revision>
  <dcterms:modified xsi:type="dcterms:W3CDTF">2024-07-29T20:28:14Z</dcterms:modified>
</cp:coreProperties>
</file>