
<file path=[Content_Types].xml><?xml version="1.0" encoding="utf-8"?>
<Types xmlns="http://schemas.openxmlformats.org/package/2006/content-types">
  <Default Extension="fntdata" ContentType="application/x-fontdata"/>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jpg" ContentType="image/jpeg"/>
  <Override PartName="/ppt/notesSlides/notesSlide2.xml" ContentType="application/vnd.openxmlformats-officedocument.presentationml.notesSlide+xml"/>
  <Override PartName="/ppt/media/image4.jpg" ContentType="image/jpeg"/>
  <Override PartName="/ppt/media/image5.JPG" ContentType="image/jpeg"/>
  <Override PartName="/ppt/notesSlides/notesSlide3.xml" ContentType="application/vnd.openxmlformats-officedocument.presentationml.notesSlide+xml"/>
  <Override PartName="/ppt/media/image6.JPG" ContentType="image/jpeg"/>
  <Override PartName="/ppt/notesSlides/notesSlide4.xml" ContentType="application/vnd.openxmlformats-officedocument.presentationml.notesSlide+xml"/>
  <Override PartName="/ppt/media/image7.JPG" ContentType="image/jpeg"/>
  <Override PartName="/ppt/notesSlides/notesSlide5.xml" ContentType="application/vnd.openxmlformats-officedocument.presentationml.notesSlide+xml"/>
  <Override PartName="/ppt/media/image8.JPG" ContentType="image/jpeg"/>
  <Override PartName="/ppt/media/image9.JPG" ContentType="image/jpeg"/>
  <Override PartName="/ppt/notesSlides/notesSlide6.xml" ContentType="application/vnd.openxmlformats-officedocument.presentationml.notesSlide+xml"/>
  <Override PartName="/ppt/media/image10.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1.JPG" ContentType="image/jpeg"/>
  <Override PartName="/ppt/notesSlides/notesSlide10.xml" ContentType="application/vnd.openxmlformats-officedocument.presentationml.notesSlide+xml"/>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72" r:id="rId5"/>
  </p:sldMasterIdLst>
  <p:notesMasterIdLst>
    <p:notesMasterId r:id="rId16"/>
  </p:notesMasterIdLst>
  <p:sldIdLst>
    <p:sldId id="256" r:id="rId6"/>
    <p:sldId id="257" r:id="rId7"/>
    <p:sldId id="258" r:id="rId8"/>
    <p:sldId id="260" r:id="rId9"/>
    <p:sldId id="259" r:id="rId10"/>
    <p:sldId id="266" r:id="rId11"/>
    <p:sldId id="261" r:id="rId12"/>
    <p:sldId id="262" r:id="rId13"/>
    <p:sldId id="263" r:id="rId14"/>
    <p:sldId id="264" r:id="rId15"/>
  </p:sldIdLst>
  <p:sldSz cx="7772400" cy="10058400"/>
  <p:notesSz cx="6858000" cy="9144000"/>
  <p:embeddedFontLst>
    <p:embeddedFont>
      <p:font typeface="Calibri" panose="020F0502020204030204" pitchFamily="34" charset="0"/>
      <p:regular r:id="rId17"/>
      <p:bold r:id="rId18"/>
      <p:italic r:id="rId19"/>
      <p:boldItalic r:id="rId20"/>
    </p:embeddedFont>
    <p:embeddedFont>
      <p:font typeface="Proxima Nova" panose="020B0604020202020204" charset="0"/>
      <p:regular r:id="rId21"/>
      <p:bold r:id="rId22"/>
      <p:italic r:id="rId23"/>
      <p:boldItalic r:id="rId24"/>
    </p:embeddedFont>
    <p:embeddedFont>
      <p:font typeface="Proxima Nova Extrabold" panose="020B0604020202020204" charset="0"/>
      <p:bold r:id="rId25"/>
    </p:embeddedFont>
    <p:embeddedFont>
      <p:font typeface="Roboto" panose="02000000000000000000" pitchFamily="2" charset="0"/>
      <p:regular r:id="rId26"/>
      <p:bold r:id="rId27"/>
      <p:italic r:id="rId28"/>
      <p:boldItalic r:id="rId29"/>
    </p:embeddedFont>
    <p:embeddedFont>
      <p:font typeface="Roboto Condensed"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CEF0F3-2B7C-4076-9A70-8A33B5DF23B9}">
  <a:tblStyle styleId="{33CEF0F3-2B7C-4076-9A70-8A33B5DF23B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968" y="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658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6"/>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772273" cy="1414462"/>
          </a:xfrm>
          <a:prstGeom prst="rect">
            <a:avLst/>
          </a:prstGeom>
        </p:spPr>
      </p:pic>
      <p:sp>
        <p:nvSpPr>
          <p:cNvPr id="2" name="Holder 2"/>
          <p:cNvSpPr>
            <a:spLocks noGrp="1"/>
          </p:cNvSpPr>
          <p:nvPr>
            <p:ph type="title"/>
          </p:nvPr>
        </p:nvSpPr>
        <p:spPr>
          <a:xfrm>
            <a:off x="242722" y="1199134"/>
            <a:ext cx="7286955" cy="635000"/>
          </a:xfrm>
          <a:prstGeom prst="rect">
            <a:avLst/>
          </a:prstGeom>
        </p:spPr>
        <p:txBody>
          <a:bodyPr wrap="square" lIns="0" tIns="0" rIns="0" bIns="0">
            <a:spAutoFit/>
          </a:bodyPr>
          <a:lstStyle>
            <a:lvl1pPr>
              <a:defRPr sz="4000" b="1" i="0">
                <a:solidFill>
                  <a:schemeClr val="tx1"/>
                </a:solidFill>
                <a:latin typeface="Arial"/>
                <a:cs typeface="Arial"/>
              </a:defRPr>
            </a:lvl1pPr>
          </a:lstStyle>
          <a:p>
            <a:endParaRPr/>
          </a:p>
        </p:txBody>
      </p:sp>
      <p:sp>
        <p:nvSpPr>
          <p:cNvPr id="3" name="Holder 3"/>
          <p:cNvSpPr>
            <a:spLocks noGrp="1"/>
          </p:cNvSpPr>
          <p:nvPr>
            <p:ph type="body" idx="1"/>
          </p:nvPr>
        </p:nvSpPr>
        <p:spPr>
          <a:xfrm>
            <a:off x="242570" y="2571495"/>
            <a:ext cx="7197725" cy="42513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7/20/2024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skyviewatlanta.com/tickets" TargetMode="Externa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hyperlink" Target="mailto:AshleyFloyd@livenation.com" TargetMode="External"/><Relationship Id="rId3" Type="http://schemas.openxmlformats.org/officeDocument/2006/relationships/image" Target="../media/image4.jpg"/><Relationship Id="rId7" Type="http://schemas.openxmlformats.org/officeDocument/2006/relationships/hyperlink" Target="mailto:MarkKapusniak@livenation.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Ianmoye@livenation.com" TargetMode="External"/><Relationship Id="rId5" Type="http://schemas.openxmlformats.org/officeDocument/2006/relationships/hyperlink" Target="https://www.livenation.com/venue/KovZpaFEZe/tabernacle-events" TargetMode="External"/><Relationship Id="rId10" Type="http://schemas.openxmlformats.org/officeDocument/2006/relationships/hyperlink" Target="mailto:Codiglancey@livenation.com" TargetMode="External"/><Relationship Id="rId4" Type="http://schemas.openxmlformats.org/officeDocument/2006/relationships/image" Target="../media/image5.JPG"/><Relationship Id="rId9" Type="http://schemas.openxmlformats.org/officeDocument/2006/relationships/hyperlink" Target="mailto:Ryanransom@livenation.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lanetfitness.com/gyms/atlanta-kirkwood-ga" TargetMode="External"/><Relationship Id="rId3" Type="http://schemas.openxmlformats.org/officeDocument/2006/relationships/image" Target="../media/image4.jpg"/><Relationship Id="rId7" Type="http://schemas.openxmlformats.org/officeDocument/2006/relationships/hyperlink" Target="https://www.orangetheory.com/en-us/locations/georgia/atlanta/933-peachtree-st-suite-939a/" TargetMode="External"/><Relationship Id="rId12" Type="http://schemas.openxmlformats.org/officeDocument/2006/relationships/hyperlink" Target="https://thehydraplu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rossfitatlanta.com/" TargetMode="External"/><Relationship Id="rId11" Type="http://schemas.openxmlformats.org/officeDocument/2006/relationships/hyperlink" Target="https://www.healthyselfatl.com/" TargetMode="External"/><Relationship Id="rId5" Type="http://schemas.openxmlformats.org/officeDocument/2006/relationships/hyperlink" Target="mailto:AshleyFloyd@livenation.com" TargetMode="External"/><Relationship Id="rId10" Type="http://schemas.openxmlformats.org/officeDocument/2006/relationships/hyperlink" Target="https://buckheadmassage.com/our-services/?gclid=CjwKCAjw8sCRBhA6EiwA6_IF4RWpA_vqqL9dVfDG8k3ZKS41t4l0wnH7YQtl1YG8P42j6iVMfZGTxBoCv3oQAvD_BwE" TargetMode="External"/><Relationship Id="rId4" Type="http://schemas.openxmlformats.org/officeDocument/2006/relationships/image" Target="../media/image6.JPG"/><Relationship Id="rId9" Type="http://schemas.openxmlformats.org/officeDocument/2006/relationships/hyperlink" Target="https://www.lafitness.com/Pages/clubhome.aspx?clubid=619&amp;utm_source=google&amp;utm_medium=googlemaps&amp;utm_campaign=ma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AshleyFloyd@livenation.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theworksatl.com/directory/chattahoochee-food-works/" TargetMode="External"/><Relationship Id="rId3" Type="http://schemas.openxmlformats.org/officeDocument/2006/relationships/image" Target="../media/image4.jpg"/><Relationship Id="rId7" Type="http://schemas.openxmlformats.org/officeDocument/2006/relationships/hyperlink" Target="http://alons.com/order-online/#/restaurants/alonsbakery/387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parkbaratlanta.com/qr-food-menu" TargetMode="External"/><Relationship Id="rId5" Type="http://schemas.openxmlformats.org/officeDocument/2006/relationships/hyperlink" Target="https://www.thebusybeecafe.com/" TargetMode="External"/><Relationship Id="rId4" Type="http://schemas.openxmlformats.org/officeDocument/2006/relationships/hyperlink" Target="https://www.thevarsity.com/locations" TargetMode="External"/><Relationship Id="rId9" Type="http://schemas.openxmlformats.org/officeDocument/2006/relationships/hyperlink" Target="mailto:AshleyFloyd@livenation.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www.aamarindiancuisine.com/zddt28ba/aamar-indian-cuisine-atlanta-30303/men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jrcrickets.com/pdf/Menu%20Proof.pdf" TargetMode="External"/><Relationship Id="rId5" Type="http://schemas.openxmlformats.org/officeDocument/2006/relationships/hyperlink" Target="https://order.wafflehouse.com/menu/waffle-house-1996"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0"/>
            <a:ext cx="7772400" cy="10058400"/>
          </a:xfrm>
          <a:prstGeom prst="rect">
            <a:avLst/>
          </a:prstGeom>
          <a:noFill/>
          <a:ln>
            <a:noFill/>
          </a:ln>
        </p:spPr>
      </p:pic>
      <p:pic>
        <p:nvPicPr>
          <p:cNvPr id="2" name="Picture 3" descr="Logo&#10;&#10;Description automatically generated">
            <a:extLst>
              <a:ext uri="{FF2B5EF4-FFF2-40B4-BE49-F238E27FC236}">
                <a16:creationId xmlns:a16="http://schemas.microsoft.com/office/drawing/2014/main" id="{B23894B8-FCFF-6543-A7D6-0C348035EF41}"/>
              </a:ext>
            </a:extLst>
          </p:cNvPr>
          <p:cNvPicPr>
            <a:picLocks noChangeAspect="1"/>
          </p:cNvPicPr>
          <p:nvPr/>
        </p:nvPicPr>
        <p:blipFill>
          <a:blip r:embed="rId4"/>
          <a:stretch>
            <a:fillRect/>
          </a:stretch>
        </p:blipFill>
        <p:spPr>
          <a:xfrm>
            <a:off x="1248171" y="-45417"/>
            <a:ext cx="5282190" cy="20324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pic>
        <p:nvPicPr>
          <p:cNvPr id="3" name="Picture 2">
            <a:extLst>
              <a:ext uri="{FF2B5EF4-FFF2-40B4-BE49-F238E27FC236}">
                <a16:creationId xmlns:a16="http://schemas.microsoft.com/office/drawing/2014/main" id="{5FEE83B2-F235-462F-97F2-D250D1B6F808}"/>
              </a:ext>
            </a:extLst>
          </p:cNvPr>
          <p:cNvPicPr>
            <a:picLocks noChangeAspect="1"/>
          </p:cNvPicPr>
          <p:nvPr/>
        </p:nvPicPr>
        <p:blipFill>
          <a:blip r:embed="rId4">
            <a:alphaModFix amt="28000"/>
          </a:blip>
          <a:stretch>
            <a:fillRect/>
          </a:stretch>
        </p:blipFill>
        <p:spPr>
          <a:xfrm>
            <a:off x="0" y="2442150"/>
            <a:ext cx="7815740" cy="7616250"/>
          </a:xfrm>
          <a:prstGeom prst="rect">
            <a:avLst/>
          </a:prstGeom>
        </p:spPr>
      </p:pic>
      <p:sp>
        <p:nvSpPr>
          <p:cNvPr id="126" name="Google Shape;126;p21"/>
          <p:cNvSpPr txBox="1"/>
          <p:nvPr/>
        </p:nvSpPr>
        <p:spPr>
          <a:xfrm>
            <a:off x="0" y="1111709"/>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WHAT YOU’LL ALREADY FIND</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127" name="Google Shape;127;p21"/>
          <p:cNvSpPr txBox="1"/>
          <p:nvPr/>
        </p:nvSpPr>
        <p:spPr>
          <a:xfrm>
            <a:off x="0" y="1763850"/>
            <a:ext cx="7772400" cy="7860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chemeClr val="dk1"/>
              </a:buClr>
              <a:buSzPts val="1100"/>
              <a:buFont typeface="Arial"/>
              <a:buNone/>
            </a:pPr>
            <a:r>
              <a:rPr lang="en" sz="1200" b="0" i="1" u="none" strike="noStrike" cap="none">
                <a:solidFill>
                  <a:schemeClr val="dk1"/>
                </a:solidFill>
                <a:latin typeface="Proxima Nova"/>
                <a:ea typeface="Proxima Nova"/>
                <a:cs typeface="Proxima Nova"/>
                <a:sym typeface="Proxima Nova"/>
              </a:rPr>
              <a:t>Below are on-site offerings that already exist, courtesy of our venue for every show. Let us know if you’d liked to enjoy these games and we’ll be happy to set them up for you and the crew.</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Proxima Nova Extrabold"/>
              <a:ea typeface="Proxima Nova Extrabold"/>
              <a:cs typeface="Proxima Nova Extrabold"/>
              <a:sym typeface="Proxima Nova Extrabold"/>
            </a:endParaRPr>
          </a:p>
        </p:txBody>
      </p:sp>
      <p:graphicFrame>
        <p:nvGraphicFramePr>
          <p:cNvPr id="128" name="Google Shape;128;p21"/>
          <p:cNvGraphicFramePr/>
          <p:nvPr>
            <p:extLst>
              <p:ext uri="{D42A27DB-BD31-4B8C-83A1-F6EECF244321}">
                <p14:modId xmlns:p14="http://schemas.microsoft.com/office/powerpoint/2010/main" val="4180002146"/>
              </p:ext>
            </p:extLst>
          </p:nvPr>
        </p:nvGraphicFramePr>
        <p:xfrm>
          <a:off x="0" y="2665490"/>
          <a:ext cx="7772400" cy="4815810"/>
        </p:xfrm>
        <a:graphic>
          <a:graphicData uri="http://schemas.openxmlformats.org/drawingml/2006/table">
            <a:tbl>
              <a:tblPr>
                <a:noFill/>
                <a:tableStyleId>{33CEF0F3-2B7C-4076-9A70-8A33B5DF23B9}</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483085">
                <a:tc>
                  <a:txBody>
                    <a:bodyPr/>
                    <a:lstStyle/>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tx1"/>
                          </a:solidFill>
                          <a:latin typeface="Proxima Nova"/>
                          <a:ea typeface="Roboto Condensed"/>
                          <a:cs typeface="Roboto Condensed"/>
                          <a:sym typeface="Roboto Condensed"/>
                        </a:rPr>
                        <a:t>Wolf Gang Puck</a:t>
                      </a:r>
                      <a:r>
                        <a:rPr lang="en-US" sz="1600" b="1" u="none" strike="noStrike" cap="none" dirty="0">
                          <a:solidFill>
                            <a:schemeClr val="tx1"/>
                          </a:solidFill>
                          <a:latin typeface="Proxima Nova"/>
                          <a:ea typeface="Roboto Condensed"/>
                          <a:cs typeface="Roboto Condensed"/>
                        </a:rPr>
                        <a:t> </a:t>
                      </a:r>
                      <a:endParaRPr lang="en-US" sz="1600" b="1" u="none" strike="noStrike" cap="none" dirty="0">
                        <a:solidFill>
                          <a:schemeClr val="tx1"/>
                        </a:solidFill>
                        <a:latin typeface="Proxima Nova"/>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US" sz="1600" b="0" i="1" u="none" strike="noStrike" cap="none" dirty="0">
                          <a:solidFill>
                            <a:schemeClr val="tx1"/>
                          </a:solidFill>
                          <a:latin typeface="Proxima Nova"/>
                          <a:ea typeface="Roboto Condensed"/>
                          <a:cs typeface="Roboto Condensed"/>
                          <a:sym typeface="Roboto Condensed"/>
                        </a:rPr>
                        <a:t>Our in house food vendor offering the freshest cuisine to the fans. Ranging from pizza, tacos to kicking chicken wings.</a:t>
                      </a:r>
                      <a:r>
                        <a:rPr lang="en-US" sz="1600" b="0" i="1" u="none" strike="noStrike" cap="none" dirty="0">
                          <a:solidFill>
                            <a:schemeClr val="tx1"/>
                          </a:solidFill>
                          <a:latin typeface="Proxima Nova"/>
                          <a:ea typeface="Roboto Condensed"/>
                          <a:cs typeface="Roboto Condensed"/>
                        </a:rPr>
                        <a:t> </a:t>
                      </a:r>
                      <a:r>
                        <a:rPr lang="en-US" sz="1600" b="0" i="1" u="none" strike="noStrike" cap="none" dirty="0">
                          <a:solidFill>
                            <a:schemeClr val="tx1"/>
                          </a:solidFill>
                          <a:latin typeface="Proxima Nova"/>
                          <a:ea typeface="Roboto Condensed"/>
                          <a:cs typeface="Roboto Condensed"/>
                          <a:sym typeface="Roboto Condensed"/>
                        </a:rPr>
                        <a:t>Let us know your flavor!</a:t>
                      </a:r>
                      <a:endParaRPr sz="1600" b="0" i="1" u="none" strike="noStrike" cap="none" dirty="0">
                        <a:solidFill>
                          <a:schemeClr val="tx1"/>
                        </a:solidFill>
                        <a:latin typeface="Proxima Nova"/>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The Skyview</a:t>
                      </a:r>
                      <a:r>
                        <a:rPr lang="en-US" sz="1600" b="1" u="none" strike="noStrike" cap="none" dirty="0">
                          <a:solidFill>
                            <a:schemeClr val="dk1"/>
                          </a:solidFill>
                          <a:latin typeface="Proxima Nova"/>
                          <a:ea typeface="Proxima Nova"/>
                          <a:cs typeface="Proxima Nova"/>
                        </a:rPr>
                        <a:t> </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i="1" u="none" strike="noStrike" cap="none" dirty="0">
                          <a:solidFill>
                            <a:schemeClr val="dk1"/>
                          </a:solidFill>
                          <a:latin typeface="Proxima Nova"/>
                          <a:ea typeface="Proxima Nova"/>
                          <a:cs typeface="Proxima Nova"/>
                          <a:sym typeface="Proxima Nova"/>
                        </a:rPr>
                        <a:t>You will find a Ferris Wheel in our backyard overlooking the Park. Go for a bird's eye view of the city.</a:t>
                      </a: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Tickets </a:t>
                      </a:r>
                      <a:r>
                        <a:rPr lang="en-US" sz="1600" u="none" strike="noStrike" cap="none" dirty="0">
                          <a:solidFill>
                            <a:schemeClr val="dk1"/>
                          </a:solidFill>
                          <a:latin typeface="Proxima Nova"/>
                          <a:ea typeface="Proxima Nova"/>
                          <a:cs typeface="Proxima Nova"/>
                          <a:hlinkClick r:id="rId5"/>
                        </a:rPr>
                        <a:t>HERE</a:t>
                      </a:r>
                      <a:r>
                        <a:rPr lang="en-US" sz="1600" u="none" strike="noStrike" cap="none" dirty="0">
                          <a:solidFill>
                            <a:schemeClr val="dk1"/>
                          </a:solidFill>
                          <a:latin typeface="Proxima Nova"/>
                          <a:ea typeface="Proxima Nova"/>
                          <a:cs typeface="Proxima Nova"/>
                        </a:rPr>
                        <a:t> </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Scooters</a:t>
                      </a:r>
                      <a:r>
                        <a:rPr lang="en-US" sz="1600" b="1" u="none" strike="noStrike" cap="none" dirty="0">
                          <a:solidFill>
                            <a:schemeClr val="dk1"/>
                          </a:solidFill>
                          <a:latin typeface="Proxima Nova"/>
                          <a:ea typeface="Proxima Nova"/>
                          <a:cs typeface="Proxima Nova"/>
                        </a:rPr>
                        <a:t> </a:t>
                      </a:r>
                      <a:r>
                        <a:rPr lang="en-US" sz="1600" b="1" u="none" strike="noStrike" cap="none" dirty="0">
                          <a:solidFill>
                            <a:schemeClr val="dk1"/>
                          </a:solidFill>
                          <a:latin typeface="Proxima Nova"/>
                          <a:ea typeface="Proxima Nova"/>
                          <a:cs typeface="Proxima Nova"/>
                          <a:sym typeface="Proxima Nova"/>
                        </a:rPr>
                        <a:t> and Bikes</a:t>
                      </a:r>
                      <a:r>
                        <a:rPr lang="en-US" sz="1600" b="1" u="none" strike="noStrike" cap="none" dirty="0">
                          <a:solidFill>
                            <a:schemeClr val="dk1"/>
                          </a:solidFill>
                          <a:latin typeface="Proxima Nova"/>
                          <a:ea typeface="Proxima Nova"/>
                          <a:cs typeface="Proxima Nova"/>
                        </a:rPr>
                        <a:t> </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i="1" u="none" strike="noStrike" cap="none" dirty="0">
                          <a:solidFill>
                            <a:schemeClr val="dk1"/>
                          </a:solidFill>
                          <a:latin typeface="Proxima Nova"/>
                          <a:ea typeface="Proxima Nova"/>
                          <a:cs typeface="Proxima Nova"/>
                          <a:sym typeface="Proxima Nova"/>
                        </a:rPr>
                        <a:t>Take your own tour of the city by hopping on any of the readily available scooters around town.</a:t>
                      </a:r>
                    </a:p>
                    <a:p>
                      <a:pPr marL="182880" marR="0" lvl="0" indent="0" algn="l" rtl="0">
                        <a:lnSpc>
                          <a:spcPct val="100000"/>
                        </a:lnSpc>
                        <a:spcBef>
                          <a:spcPts val="0"/>
                        </a:spcBef>
                        <a:spcAft>
                          <a:spcPts val="0"/>
                        </a:spcAft>
                        <a:buClr>
                          <a:srgbClr val="000000"/>
                        </a:buClr>
                        <a:buSzPts val="1100"/>
                        <a:buFont typeface="Arial"/>
                        <a:buNone/>
                      </a:pP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60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6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Also, you will find the </a:t>
                      </a:r>
                      <a:r>
                        <a:rPr kumimoji="0" lang="en-US"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Georgia Aquarium, World of Coca- Cola, The College Football Hall of fame, The CNN Center, The Children's Museum, National Center for Civil Rights Museum</a:t>
                      </a:r>
                      <a:r>
                        <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and many more fun activities all within walking distance.</a:t>
                      </a: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We have the Mercedes Benz stadium in one block. There they host the Falcons Football Team and Atlanta United Soccer. </a:t>
                      </a: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The Atlanta Hawks are also located around the corner at the State Farm Arena.</a:t>
                      </a: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endParaRPr sz="1600" u="none" strike="noStrike" cap="none" dirty="0">
                        <a:latin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29" name="Google Shape;129;p21"/>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Proxima Nova"/>
                <a:ea typeface="Proxima Nova"/>
                <a:cs typeface="Proxima Nova"/>
                <a:sym typeface="Proxima Nova"/>
              </a:rPr>
              <a:t>The Tabernacle</a:t>
            </a:r>
            <a:endParaRPr sz="1400" b="1" i="0" u="none" strike="noStrike" cap="none" dirty="0">
              <a:solidFill>
                <a:srgbClr val="FFFFFF"/>
              </a:solidFill>
              <a:latin typeface="Proxima Nova"/>
              <a:ea typeface="Proxima Nova"/>
              <a:cs typeface="Proxima Nova"/>
              <a:sym typeface="Proxima Nova"/>
            </a:endParaRPr>
          </a:p>
        </p:txBody>
      </p:sp>
      <p:cxnSp>
        <p:nvCxnSpPr>
          <p:cNvPr id="130" name="Google Shape;130;p21"/>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2" name="TextBox 1">
            <a:extLst>
              <a:ext uri="{FF2B5EF4-FFF2-40B4-BE49-F238E27FC236}">
                <a16:creationId xmlns:a16="http://schemas.microsoft.com/office/drawing/2014/main" id="{B97D1810-804F-1252-D1B8-0B4873363297}"/>
              </a:ext>
            </a:extLst>
          </p:cNvPr>
          <p:cNvSpPr txBox="1"/>
          <p:nvPr/>
        </p:nvSpPr>
        <p:spPr>
          <a:xfrm>
            <a:off x="0" y="7596351"/>
            <a:ext cx="7772400" cy="2123658"/>
          </a:xfrm>
          <a:prstGeom prst="rect">
            <a:avLst/>
          </a:prstGeom>
          <a:noFill/>
        </p:spPr>
        <p:txBody>
          <a:bodyPr wrap="square" rtlCol="0">
            <a:spAutoFit/>
          </a:bodyPr>
          <a:lstStyle/>
          <a:p>
            <a:pPr algn="ctr"/>
            <a:r>
              <a:rPr lang="en-US" sz="3200" u="none" strike="noStrike" cap="none" dirty="0">
                <a:latin typeface="Proxima Nova"/>
              </a:rPr>
              <a:t> </a:t>
            </a:r>
            <a:r>
              <a:rPr lang="en-US" sz="4400" b="1" u="none" strike="noStrike" cap="none" dirty="0">
                <a:latin typeface="Proxima Nova"/>
              </a:rPr>
              <a:t>Reach out if any of these things interest you! </a:t>
            </a:r>
          </a:p>
          <a:p>
            <a:pPr algn="ct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pic>
        <p:nvPicPr>
          <p:cNvPr id="7" name="Picture 6" descr="A picture containing lit, night, organ&#10;&#10;Description automatically generated">
            <a:extLst>
              <a:ext uri="{FF2B5EF4-FFF2-40B4-BE49-F238E27FC236}">
                <a16:creationId xmlns:a16="http://schemas.microsoft.com/office/drawing/2014/main" id="{2F597FBD-D7F6-455E-A672-9D320D914D69}"/>
              </a:ext>
            </a:extLst>
          </p:cNvPr>
          <p:cNvPicPr>
            <a:picLocks noChangeAspect="1"/>
          </p:cNvPicPr>
          <p:nvPr/>
        </p:nvPicPr>
        <p:blipFill rotWithShape="1">
          <a:blip r:embed="rId4">
            <a:alphaModFix amt="23000"/>
          </a:blip>
          <a:srcRect l="6946" r="-102" b="1518"/>
          <a:stretch/>
        </p:blipFill>
        <p:spPr>
          <a:xfrm>
            <a:off x="-51" y="1068043"/>
            <a:ext cx="7835081" cy="9053390"/>
          </a:xfrm>
          <a:prstGeom prst="rect">
            <a:avLst/>
          </a:prstGeom>
        </p:spPr>
      </p:pic>
      <p:sp>
        <p:nvSpPr>
          <p:cNvPr id="61" name="Google Shape;61;p14"/>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1" dirty="0">
                <a:solidFill>
                  <a:srgbClr val="FFFFFF"/>
                </a:solidFill>
                <a:latin typeface="Proxima Nova"/>
                <a:ea typeface="Proxima Nova"/>
                <a:cs typeface="Proxima Nova"/>
                <a:sym typeface="Proxima Nova"/>
              </a:rPr>
              <a:t>The </a:t>
            </a:r>
            <a:r>
              <a:rPr lang="en-US" b="1" dirty="0">
                <a:solidFill>
                  <a:srgbClr val="FFFFFF"/>
                </a:solidFill>
                <a:latin typeface="Proxima Nova"/>
                <a:ea typeface="Proxima Nova"/>
                <a:cs typeface="Proxima Nova"/>
                <a:sym typeface="Proxima Nova"/>
              </a:rPr>
              <a:t>Tabernacle</a:t>
            </a:r>
          </a:p>
          <a:p>
            <a:pPr marL="0" marR="0" lvl="0" indent="0" algn="l" rtl="0">
              <a:lnSpc>
                <a:spcPct val="100000"/>
              </a:lnSpc>
              <a:spcBef>
                <a:spcPts val="0"/>
              </a:spcBef>
              <a:spcAft>
                <a:spcPts val="0"/>
              </a:spcAft>
              <a:buClr>
                <a:srgbClr val="000000"/>
              </a:buClr>
              <a:buSzPts val="1400"/>
              <a:buFont typeface="Arial"/>
              <a:buNone/>
            </a:pPr>
            <a:endParaRPr lang="en" b="1" dirty="0">
              <a:solidFill>
                <a:srgbClr val="FFFFFF"/>
              </a:solidFill>
              <a:latin typeface="Proxima Nova"/>
              <a:ea typeface="Proxima Nova"/>
              <a:cs typeface="Proxima Nova"/>
              <a:sym typeface="Proxima Nova"/>
            </a:endParaRPr>
          </a:p>
        </p:txBody>
      </p:sp>
      <p:cxnSp>
        <p:nvCxnSpPr>
          <p:cNvPr id="62" name="Google Shape;62;p14"/>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2" name="TextBox 1">
            <a:extLst>
              <a:ext uri="{FF2B5EF4-FFF2-40B4-BE49-F238E27FC236}">
                <a16:creationId xmlns:a16="http://schemas.microsoft.com/office/drawing/2014/main" id="{6CFA373E-ABF4-4085-8420-643E2DB9BD20}"/>
              </a:ext>
            </a:extLst>
          </p:cNvPr>
          <p:cNvSpPr txBox="1"/>
          <p:nvPr/>
        </p:nvSpPr>
        <p:spPr>
          <a:xfrm>
            <a:off x="3432219" y="4572000"/>
            <a:ext cx="914400" cy="914400"/>
          </a:xfrm>
          <a:prstGeom prst="rect">
            <a:avLst/>
          </a:prstGeom>
          <a:no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0BB8937A-F6F3-FE8E-E2DF-5787EF2612E4}"/>
              </a:ext>
            </a:extLst>
          </p:cNvPr>
          <p:cNvGrpSpPr/>
          <p:nvPr/>
        </p:nvGrpSpPr>
        <p:grpSpPr>
          <a:xfrm>
            <a:off x="17152" y="1068043"/>
            <a:ext cx="7801603" cy="7989725"/>
            <a:chOff x="-1517" y="1100025"/>
            <a:chExt cx="7801603" cy="7989725"/>
          </a:xfrm>
        </p:grpSpPr>
        <p:sp>
          <p:nvSpPr>
            <p:cNvPr id="59" name="Google Shape;59;p14"/>
            <p:cNvSpPr txBox="1"/>
            <p:nvPr/>
          </p:nvSpPr>
          <p:spPr>
            <a:xfrm>
              <a:off x="-384" y="1100025"/>
              <a:ext cx="7799338" cy="743700"/>
            </a:xfrm>
            <a:prstGeom prst="rect">
              <a:avLst/>
            </a:prstGeom>
            <a:noFill/>
            <a:ln>
              <a:noFill/>
            </a:ln>
          </p:spPr>
          <p:txBody>
            <a:bodyPr spcFirstLastPara="1" wrap="square" lIns="91425" tIns="91425" rIns="91425" bIns="91425" anchor="t" anchorCtr="0">
              <a:noAutofit/>
            </a:bodyPr>
            <a:lstStyle/>
            <a:p>
              <a:pPr marL="182880" marR="182880" algn="ctr">
                <a:buSzPts val="4000"/>
              </a:pPr>
              <a:r>
                <a:rPr lang="en" sz="4000" b="0" i="0" u="none" strike="noStrike" cap="none" dirty="0">
                  <a:solidFill>
                    <a:srgbClr val="000000"/>
                  </a:solidFill>
                  <a:latin typeface="Proxima Nova Extrabold"/>
                  <a:ea typeface="Proxima Nova Extrabold"/>
                  <a:cs typeface="Proxima Nova Extrabold"/>
                  <a:sym typeface="Proxima Nova Extrabold"/>
                </a:rPr>
                <a:t>WELCOME</a:t>
              </a:r>
              <a:r>
                <a:rPr lang="en" sz="4000" dirty="0">
                  <a:latin typeface="Proxima Nova Extrabold"/>
                  <a:ea typeface="Proxima Nova Extrabold"/>
                  <a:cs typeface="Proxima Nova Extrabold"/>
                  <a:sym typeface="Proxima Nova Extrabold"/>
                </a:rPr>
                <a:t> TO VENUE</a:t>
              </a:r>
              <a:endParaRPr sz="4000" b="0" i="0" u="none" strike="noStrike" cap="none" dirty="0">
                <a:solidFill>
                  <a:srgbClr val="000000"/>
                </a:solidFill>
                <a:latin typeface="Proxima Nova Extrabold"/>
                <a:ea typeface="Proxima Nova Extrabold"/>
                <a:cs typeface="Proxima Nova Extrabold"/>
                <a:sym typeface="Proxima Nova Extrabold"/>
              </a:endParaRPr>
            </a:p>
          </p:txBody>
        </p:sp>
        <p:sp>
          <p:nvSpPr>
            <p:cNvPr id="3" name="TextBox 2">
              <a:extLst>
                <a:ext uri="{FF2B5EF4-FFF2-40B4-BE49-F238E27FC236}">
                  <a16:creationId xmlns:a16="http://schemas.microsoft.com/office/drawing/2014/main" id="{26041E71-C38C-4842-826A-92EF648CB6E6}"/>
                </a:ext>
              </a:extLst>
            </p:cNvPr>
            <p:cNvSpPr txBox="1"/>
            <p:nvPr/>
          </p:nvSpPr>
          <p:spPr>
            <a:xfrm>
              <a:off x="-1517" y="1913724"/>
              <a:ext cx="7801603" cy="4278094"/>
            </a:xfrm>
            <a:prstGeom prst="rect">
              <a:avLst/>
            </a:prstGeom>
            <a:noFill/>
          </p:spPr>
          <p:txBody>
            <a:bodyPr wrap="square" lIns="91440" tIns="45720" rIns="91440" bIns="45720" rtlCol="0" anchor="t">
              <a:spAutoFit/>
            </a:bodyPr>
            <a:lstStyle/>
            <a:p>
              <a:pPr algn="ctr"/>
              <a:r>
                <a:rPr lang="en-US" b="1" dirty="0">
                  <a:latin typeface="Proxima Nova"/>
                </a:rPr>
                <a:t>The Tabernacle</a:t>
              </a:r>
            </a:p>
            <a:p>
              <a:pPr algn="ctr"/>
              <a:r>
                <a:rPr lang="en-US" b="1" dirty="0">
                  <a:latin typeface="Proxima Nova"/>
                </a:rPr>
                <a:t>152 Luckie St. NW</a:t>
              </a:r>
            </a:p>
            <a:p>
              <a:pPr algn="ctr"/>
              <a:r>
                <a:rPr lang="en-US" b="1" dirty="0">
                  <a:latin typeface="Proxima Nova"/>
                </a:rPr>
                <a:t>Atlanta, GA 30303</a:t>
              </a:r>
            </a:p>
            <a:p>
              <a:pPr algn="ctr"/>
              <a:r>
                <a:rPr lang="en-US" dirty="0">
                  <a:latin typeface="Proxima Nova"/>
                </a:rPr>
                <a:t>Main phone: 404.659.9022</a:t>
              </a:r>
            </a:p>
            <a:p>
              <a:pPr algn="ctr"/>
              <a:r>
                <a:rPr lang="en-US" dirty="0">
                  <a:latin typeface="Proxima Nova"/>
                </a:rPr>
                <a:t>Website: </a:t>
              </a:r>
              <a:r>
                <a:rPr lang="en-US" dirty="0">
                  <a:latin typeface="Proxima Nova"/>
                  <a:hlinkClick r:id="rId5"/>
                </a:rPr>
                <a:t>https://www.livenation.com/venue/KovZpaFEZe/tabernacle-events</a:t>
              </a:r>
              <a:endParaRPr lang="en-US" dirty="0">
                <a:latin typeface="Proxima Nova"/>
              </a:endParaRPr>
            </a:p>
            <a:p>
              <a:endParaRPr lang="en-US" dirty="0">
                <a:latin typeface="Proxima Nova"/>
              </a:endParaRPr>
            </a:p>
            <a:p>
              <a:pPr algn="ctr"/>
              <a:r>
                <a:rPr lang="en-US" sz="1600" dirty="0">
                  <a:latin typeface="Proxima Nova"/>
                </a:rPr>
                <a:t>Welcome Atlanta and the historic Tabernacle! </a:t>
              </a:r>
            </a:p>
            <a:p>
              <a:pPr algn="ctr"/>
              <a:endParaRPr lang="en-US" sz="1600" dirty="0">
                <a:latin typeface="Proxima Nova"/>
              </a:endParaRPr>
            </a:p>
            <a:p>
              <a:pPr algn="ctr"/>
              <a:r>
                <a:rPr lang="en-US" sz="1600" dirty="0">
                  <a:latin typeface="Proxima Nova"/>
                </a:rPr>
                <a:t>We are in the heart of downtown Atlanta and are across the Street from the 1996 Centennial Olympic Park. Inside this document you will find information about how to get around our venue and the surrounding area.  We have many great options from checking out local museums to award winning restaurants.  Whatever your quest let us know how we can best accommodate your stay. We are pleased to host your performance at our venue which we are happy to say is a fan favorite!  </a:t>
              </a:r>
            </a:p>
            <a:p>
              <a:pPr algn="ctr"/>
              <a:endParaRPr lang="en-US" sz="1600" dirty="0">
                <a:latin typeface="Proxima Nova"/>
              </a:endParaRPr>
            </a:p>
            <a:p>
              <a:pPr algn="ctr"/>
              <a:r>
                <a:rPr lang="en-US" sz="1600" b="1" dirty="0">
                  <a:latin typeface="Proxima Nova"/>
                </a:rPr>
                <a:t>Ian Moye, </a:t>
              </a:r>
              <a:r>
                <a:rPr lang="en-US" sz="1600" dirty="0">
                  <a:latin typeface="Proxima Nova"/>
                </a:rPr>
                <a:t>General Manager</a:t>
              </a:r>
            </a:p>
            <a:p>
              <a:pPr algn="ctr"/>
              <a:r>
                <a:rPr lang="en-US" sz="1600" dirty="0">
                  <a:latin typeface="Proxima Nova"/>
                  <a:hlinkClick r:id="rId6"/>
                </a:rPr>
                <a:t>Ianmoye@livenation.com</a:t>
              </a:r>
              <a:endParaRPr lang="en-US" sz="1600" dirty="0">
                <a:latin typeface="Proxima Nova"/>
              </a:endParaRPr>
            </a:p>
            <a:p>
              <a:pPr algn="ctr"/>
              <a:endParaRPr lang="en-US" sz="1200" dirty="0">
                <a:latin typeface="Proxima Nova"/>
              </a:endParaRPr>
            </a:p>
          </p:txBody>
        </p:sp>
        <p:sp>
          <p:nvSpPr>
            <p:cNvPr id="4" name="TextBox 3">
              <a:extLst>
                <a:ext uri="{FF2B5EF4-FFF2-40B4-BE49-F238E27FC236}">
                  <a16:creationId xmlns:a16="http://schemas.microsoft.com/office/drawing/2014/main" id="{39F5711D-4DA6-44FB-A274-884A04E2510D}"/>
                </a:ext>
              </a:extLst>
            </p:cNvPr>
            <p:cNvSpPr txBox="1"/>
            <p:nvPr/>
          </p:nvSpPr>
          <p:spPr>
            <a:xfrm>
              <a:off x="289792" y="6288983"/>
              <a:ext cx="3577739" cy="2800767"/>
            </a:xfrm>
            <a:prstGeom prst="rect">
              <a:avLst/>
            </a:prstGeom>
            <a:noFill/>
          </p:spPr>
          <p:txBody>
            <a:bodyPr wrap="square" lIns="91440" tIns="45720" rIns="91440" bIns="45720" rtlCol="0" anchor="t">
              <a:spAutoFit/>
            </a:bodyPr>
            <a:lstStyle/>
            <a:p>
              <a:endParaRPr lang="en-US" sz="1600" dirty="0">
                <a:latin typeface="Proxima Nova"/>
              </a:endParaRPr>
            </a:p>
            <a:p>
              <a:r>
                <a:rPr lang="en-US" sz="1600" b="1" dirty="0">
                  <a:latin typeface="Proxima Nova"/>
                </a:rPr>
                <a:t>Josh Bennett</a:t>
              </a:r>
            </a:p>
            <a:p>
              <a:r>
                <a:rPr lang="en-US" sz="1600" dirty="0">
                  <a:latin typeface="Proxima Nova"/>
                </a:rPr>
                <a:t>Production Manager </a:t>
              </a:r>
              <a:endParaRPr lang="en-US" dirty="0"/>
            </a:p>
            <a:p>
              <a:r>
                <a:rPr lang="en-US" sz="1600" dirty="0">
                  <a:latin typeface="Proxima Nova"/>
                </a:rPr>
                <a:t>404.387.7521</a:t>
              </a:r>
            </a:p>
            <a:p>
              <a:r>
                <a:rPr lang="en-US" sz="1600" dirty="0">
                  <a:latin typeface="Proxima Nova"/>
                  <a:hlinkClick r:id="rId7"/>
                </a:rPr>
                <a:t>Joshuabennett@livenation.com</a:t>
              </a:r>
              <a:endParaRPr lang="en-US" sz="1600" dirty="0">
                <a:latin typeface="Proxima Nova"/>
              </a:endParaRPr>
            </a:p>
            <a:p>
              <a:endParaRPr lang="en-US" sz="1600" dirty="0">
                <a:latin typeface="Proxima Nova"/>
              </a:endParaRPr>
            </a:p>
            <a:p>
              <a:r>
                <a:rPr lang="en-US" sz="1600" b="1" dirty="0">
                  <a:latin typeface="Proxima Nova"/>
                </a:rPr>
                <a:t>Ashley Floyd </a:t>
              </a:r>
            </a:p>
            <a:p>
              <a:r>
                <a:rPr lang="en-US" sz="1600" dirty="0">
                  <a:latin typeface="Proxima Nova"/>
                </a:rPr>
                <a:t>Production Assistant and Merch </a:t>
              </a:r>
            </a:p>
            <a:p>
              <a:r>
                <a:rPr lang="en-US" sz="1600" dirty="0">
                  <a:latin typeface="Proxima Nova"/>
                </a:rPr>
                <a:t>727.512.1285</a:t>
              </a:r>
            </a:p>
            <a:p>
              <a:r>
                <a:rPr lang="en-US" sz="1600" dirty="0">
                  <a:latin typeface="Proxima Nova"/>
                  <a:hlinkClick r:id="rId8"/>
                </a:rPr>
                <a:t>AshleyFloyd@livenation.com</a:t>
              </a:r>
              <a:endParaRPr lang="en-US" sz="1600" dirty="0">
                <a:latin typeface="Proxima Nova"/>
              </a:endParaRPr>
            </a:p>
            <a:p>
              <a:endParaRPr lang="en-US" sz="1600" dirty="0">
                <a:latin typeface="Proxima Nova"/>
              </a:endParaRPr>
            </a:p>
          </p:txBody>
        </p:sp>
        <p:sp>
          <p:nvSpPr>
            <p:cNvPr id="5" name="TextBox 4">
              <a:extLst>
                <a:ext uri="{FF2B5EF4-FFF2-40B4-BE49-F238E27FC236}">
                  <a16:creationId xmlns:a16="http://schemas.microsoft.com/office/drawing/2014/main" id="{6FA24AC3-DD43-48B1-8247-E6BEA4B5FBC0}"/>
                </a:ext>
              </a:extLst>
            </p:cNvPr>
            <p:cNvSpPr txBox="1"/>
            <p:nvPr/>
          </p:nvSpPr>
          <p:spPr>
            <a:xfrm>
              <a:off x="3898820" y="6529349"/>
              <a:ext cx="3047956" cy="2492990"/>
            </a:xfrm>
            <a:prstGeom prst="rect">
              <a:avLst/>
            </a:prstGeom>
            <a:noFill/>
          </p:spPr>
          <p:txBody>
            <a:bodyPr wrap="square" lIns="91440" tIns="45720" rIns="91440" bIns="45720" rtlCol="0" anchor="t">
              <a:spAutoFit/>
            </a:bodyPr>
            <a:lstStyle/>
            <a:p>
              <a:r>
                <a:rPr lang="en-US" sz="1600" b="1" dirty="0">
                  <a:latin typeface="Proxima Nova"/>
                </a:rPr>
                <a:t>Ryan Ransom</a:t>
              </a:r>
            </a:p>
            <a:p>
              <a:r>
                <a:rPr lang="en-US" sz="1600" dirty="0">
                  <a:latin typeface="Proxima Nova"/>
                </a:rPr>
                <a:t>Assistant GM </a:t>
              </a:r>
            </a:p>
            <a:p>
              <a:r>
                <a:rPr lang="en-US" sz="1600" dirty="0">
                  <a:latin typeface="Proxima Nova"/>
                </a:rPr>
                <a:t>770-241-7109</a:t>
              </a:r>
            </a:p>
            <a:p>
              <a:r>
                <a:rPr lang="en-US" sz="1600" dirty="0">
                  <a:latin typeface="Proxima Nova"/>
                  <a:hlinkClick r:id="rId9"/>
                </a:rPr>
                <a:t>Ryanransom@livenation.com</a:t>
              </a:r>
              <a:endParaRPr lang="en-US" sz="1600" dirty="0">
                <a:latin typeface="Proxima Nova"/>
              </a:endParaRPr>
            </a:p>
            <a:p>
              <a:endParaRPr lang="en-US" dirty="0">
                <a:latin typeface="Proxima Nova"/>
              </a:endParaRPr>
            </a:p>
            <a:p>
              <a:r>
                <a:rPr lang="en-US" sz="1600" b="1" dirty="0">
                  <a:latin typeface="Proxima Nova"/>
                </a:rPr>
                <a:t>Codi Glancey </a:t>
              </a:r>
            </a:p>
            <a:p>
              <a:r>
                <a:rPr lang="en-US" sz="1600" dirty="0">
                  <a:latin typeface="Proxima Nova"/>
                </a:rPr>
                <a:t>Box Office Manager</a:t>
              </a:r>
            </a:p>
            <a:p>
              <a:r>
                <a:rPr lang="en-US" sz="1600" dirty="0">
                  <a:latin typeface="Proxima Nova"/>
                </a:rPr>
                <a:t>702.357.0012</a:t>
              </a:r>
            </a:p>
            <a:p>
              <a:r>
                <a:rPr lang="en-US" sz="1600" dirty="0">
                  <a:solidFill>
                    <a:srgbClr val="0097A7"/>
                  </a:solidFill>
                  <a:latin typeface="Proxima Nova"/>
                  <a:hlinkClick r:id="rId10">
                    <a:extLst>
                      <a:ext uri="{A12FA001-AC4F-418D-AE19-62706E023703}">
                        <ahyp:hlinkClr xmlns:ahyp="http://schemas.microsoft.com/office/drawing/2018/hyperlinkcolor" val="tx"/>
                      </a:ext>
                    </a:extLst>
                  </a:hlinkClick>
                </a:rPr>
                <a:t>Codiglancey@livenation.com</a:t>
              </a:r>
              <a:endParaRPr lang="en-US" sz="1600" dirty="0">
                <a:latin typeface="Proxima Nova"/>
              </a:endParaRPr>
            </a:p>
            <a:p>
              <a:endParaRPr lang="en-US" dirty="0">
                <a:latin typeface="Proxima Nov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8DF6CB0-BCFB-4725-B475-50FBB54EE107}"/>
              </a:ext>
            </a:extLst>
          </p:cNvPr>
          <p:cNvPicPr>
            <a:picLocks noChangeAspect="1"/>
          </p:cNvPicPr>
          <p:nvPr/>
        </p:nvPicPr>
        <p:blipFill>
          <a:blip r:embed="rId4">
            <a:alphaModFix amt="28000"/>
          </a:blip>
          <a:stretch>
            <a:fillRect/>
          </a:stretch>
        </p:blipFill>
        <p:spPr>
          <a:xfrm>
            <a:off x="1528762" y="3038475"/>
            <a:ext cx="4714875" cy="3981450"/>
          </a:xfrm>
          <a:prstGeom prst="rect">
            <a:avLst/>
          </a:prstGeom>
          <a:effectLst>
            <a:softEdge rad="203200"/>
          </a:effectLst>
        </p:spPr>
      </p:pic>
      <p:sp>
        <p:nvSpPr>
          <p:cNvPr id="67" name="Google Shape;67;p15"/>
          <p:cNvSpPr txBox="1"/>
          <p:nvPr/>
        </p:nvSpPr>
        <p:spPr>
          <a:xfrm>
            <a:off x="0" y="1096350"/>
            <a:ext cx="7772400" cy="743700"/>
          </a:xfrm>
          <a:prstGeom prst="rect">
            <a:avLst/>
          </a:prstGeom>
          <a:noFill/>
          <a:ln>
            <a:noFill/>
          </a:ln>
        </p:spPr>
        <p:txBody>
          <a:bodyPr spcFirstLastPara="1" wrap="square" lIns="91425" tIns="91425" rIns="91425" bIns="91425" anchor="t" anchorCtr="0">
            <a:noAutofit/>
          </a:bodyPr>
          <a:lstStyle/>
          <a:p>
            <a:pPr marL="182880" marR="182880" lvl="0" indent="0" algn="ctr" rtl="0">
              <a:lnSpc>
                <a:spcPct val="100000"/>
              </a:lnSpc>
              <a:spcBef>
                <a:spcPts val="0"/>
              </a:spcBef>
              <a:spcAft>
                <a:spcPts val="0"/>
              </a:spcAft>
              <a:buClr>
                <a:srgbClr val="000000"/>
              </a:buClr>
              <a:buSzPts val="4000"/>
              <a:buFont typeface="Arial"/>
              <a:buNone/>
            </a:pPr>
            <a:r>
              <a:rPr lang="en" sz="4000" b="0" i="0" u="none" strike="noStrike" cap="none" dirty="0">
                <a:solidFill>
                  <a:srgbClr val="000000"/>
                </a:solidFill>
                <a:latin typeface="Proxima Nova Extrabold"/>
                <a:ea typeface="Proxima Nova Extrabold"/>
                <a:cs typeface="Proxima Nova Extrabold"/>
                <a:sym typeface="Proxima Nova Extrabold"/>
              </a:rPr>
              <a:t>GET LOCAL</a:t>
            </a:r>
            <a:endParaRPr sz="4000" b="0" i="0" u="none" strike="noStrike" cap="none" dirty="0">
              <a:solidFill>
                <a:srgbClr val="000000"/>
              </a:solidFill>
              <a:latin typeface="Proxima Nova Extrabold"/>
              <a:ea typeface="Proxima Nova Extrabold"/>
              <a:cs typeface="Proxima Nova Extrabold"/>
              <a:sym typeface="Proxima Nova Extrabold"/>
            </a:endParaRPr>
          </a:p>
        </p:txBody>
      </p:sp>
      <p:sp>
        <p:nvSpPr>
          <p:cNvPr id="68" name="Google Shape;68;p15"/>
          <p:cNvSpPr txBox="1"/>
          <p:nvPr/>
        </p:nvSpPr>
        <p:spPr>
          <a:xfrm>
            <a:off x="0" y="1763850"/>
            <a:ext cx="7772400" cy="971400"/>
          </a:xfrm>
          <a:prstGeom prst="rect">
            <a:avLst/>
          </a:prstGeom>
          <a:noFill/>
          <a:ln>
            <a:noFill/>
          </a:ln>
        </p:spPr>
        <p:txBody>
          <a:bodyPr spcFirstLastPara="1" wrap="square" lIns="91425" tIns="91425" rIns="91425" bIns="91425" anchor="t" anchorCtr="0">
            <a:noAutofit/>
          </a:bodyPr>
          <a:lstStyle/>
          <a:p>
            <a:pPr marL="182880" marR="182880">
              <a:lnSpc>
                <a:spcPct val="115000"/>
              </a:lnSpc>
              <a:buSzPts val="1200"/>
            </a:pPr>
            <a:r>
              <a:rPr lang="en" sz="1200" b="0" i="1" u="none" strike="noStrike" cap="none" dirty="0">
                <a:solidFill>
                  <a:schemeClr val="dk1"/>
                </a:solidFill>
                <a:latin typeface="Proxima Nova"/>
                <a:ea typeface="Proxima Nova"/>
                <a:cs typeface="Proxima Nova"/>
                <a:sym typeface="Proxima Nova"/>
              </a:rPr>
              <a:t>Whether you’re looking to relax or want some local flare, let us point you in the right direction both on and off the venue grounds. If something peaks your interest, we’ll be more than happy to coordinate with runners and facilitate with vendors to ensure a seamless and easy transportation and scheduling process.</a:t>
            </a:r>
            <a:r>
              <a:rPr lang="en" sz="1200" i="1" dirty="0">
                <a:solidFill>
                  <a:schemeClr val="dk1"/>
                </a:solidFill>
                <a:latin typeface="Proxima Nova"/>
                <a:ea typeface="Proxima Nova"/>
                <a:cs typeface="Proxima Nova"/>
                <a:sym typeface="Proxima Nova"/>
              </a:rPr>
              <a:t> Email </a:t>
            </a:r>
            <a:r>
              <a:rPr lang="en-US" sz="1200" i="1" dirty="0">
                <a:latin typeface="Proxima Nova"/>
                <a:ea typeface="Proxima Nova"/>
                <a:cs typeface="Proxima Nova"/>
                <a:sym typeface="Proxima Nova"/>
                <a:hlinkClick r:id="rId5"/>
              </a:rPr>
              <a:t>AshleyFloyd@livenation.com</a:t>
            </a:r>
            <a:r>
              <a:rPr lang="en-US" sz="1200" i="1" dirty="0">
                <a:solidFill>
                  <a:schemeClr val="dk1"/>
                </a:solidFill>
                <a:latin typeface="Proxima Nova"/>
                <a:ea typeface="Proxima Nova"/>
                <a:cs typeface="Proxima Nova"/>
                <a:sym typeface="Proxima Nova"/>
              </a:rPr>
              <a:t> </a:t>
            </a:r>
            <a:r>
              <a:rPr lang="en" sz="1200" b="1" i="1" dirty="0">
                <a:solidFill>
                  <a:schemeClr val="dk1"/>
                </a:solidFill>
                <a:latin typeface="Proxima Nova"/>
                <a:ea typeface="Proxima Nova"/>
                <a:cs typeface="Proxima Nova"/>
                <a:sym typeface="Proxima Nova"/>
              </a:rPr>
              <a:t>48</a:t>
            </a:r>
            <a:r>
              <a:rPr lang="en" sz="1200" b="1" i="1" u="none" strike="noStrike" cap="none" dirty="0">
                <a:solidFill>
                  <a:schemeClr val="dk1"/>
                </a:solidFill>
                <a:latin typeface="Proxima Nova"/>
                <a:ea typeface="Proxima Nova"/>
                <a:cs typeface="Proxima Nova"/>
                <a:sym typeface="Proxima Nova"/>
              </a:rPr>
              <a:t> - 72 </a:t>
            </a:r>
            <a:r>
              <a:rPr lang="en" sz="1200" b="1" i="1" dirty="0">
                <a:solidFill>
                  <a:schemeClr val="dk1"/>
                </a:solidFill>
                <a:latin typeface="Proxima Nova"/>
                <a:ea typeface="Proxima Nova"/>
                <a:cs typeface="Proxima Nova"/>
                <a:sym typeface="Proxima Nova"/>
              </a:rPr>
              <a:t>hours</a:t>
            </a:r>
            <a:r>
              <a:rPr lang="en" sz="1200" b="1" i="1" u="none" strike="noStrike" cap="none" dirty="0">
                <a:solidFill>
                  <a:schemeClr val="dk1"/>
                </a:solidFill>
                <a:latin typeface="Proxima Nova"/>
                <a:ea typeface="Proxima Nova"/>
                <a:cs typeface="Proxima Nova"/>
                <a:sym typeface="Proxima Nova"/>
              </a:rPr>
              <a:t> in advance </a:t>
            </a:r>
            <a:r>
              <a:rPr lang="en" sz="1200" b="0" i="1" u="none" strike="noStrike" cap="none" dirty="0">
                <a:solidFill>
                  <a:schemeClr val="dk1"/>
                </a:solidFill>
                <a:latin typeface="Proxima Nova"/>
                <a:ea typeface="Proxima Nova"/>
                <a:cs typeface="Proxima Nova"/>
                <a:sym typeface="Proxima Nova"/>
              </a:rPr>
              <a:t>of your arrival.</a:t>
            </a:r>
            <a:r>
              <a:rPr lang="en" sz="1200" i="1" dirty="0">
                <a:solidFill>
                  <a:schemeClr val="dk1"/>
                </a:solidFill>
                <a:latin typeface="Proxima Nova"/>
                <a:ea typeface="Proxima Nova"/>
                <a:cs typeface="Proxima Nova"/>
                <a:sym typeface="Proxima Nova"/>
              </a:rPr>
              <a:t> </a:t>
            </a:r>
            <a:endParaRPr lang="en-US" sz="1200" b="0" i="1" u="none" strike="noStrike" cap="none" dirty="0">
              <a:solidFill>
                <a:schemeClr val="dk1"/>
              </a:solidFill>
              <a:latin typeface="Proxima Nova"/>
              <a:ea typeface="Proxima Nova"/>
              <a:cs typeface="Proxima Nova"/>
            </a:endParaRPr>
          </a:p>
          <a:p>
            <a:pPr marL="0" marR="0" lvl="0" indent="0" algn="l" rtl="0">
              <a:lnSpc>
                <a:spcPct val="100000"/>
              </a:lnSpc>
              <a:spcBef>
                <a:spcPts val="0"/>
              </a:spcBef>
              <a:spcAft>
                <a:spcPts val="0"/>
              </a:spcAft>
              <a:buClr>
                <a:srgbClr val="000000"/>
              </a:buClr>
              <a:buSzPts val="3600"/>
              <a:buFont typeface="Arial"/>
              <a:buNone/>
            </a:pPr>
            <a:endParaRPr sz="3600" b="0" i="1" u="none" strike="noStrike" cap="none" dirty="0">
              <a:solidFill>
                <a:srgbClr val="000000"/>
              </a:solidFill>
              <a:latin typeface="Proxima Nova"/>
              <a:ea typeface="Proxima Nova Extrabold"/>
              <a:cs typeface="Proxima Nova Extrabold"/>
            </a:endParaRPr>
          </a:p>
        </p:txBody>
      </p:sp>
      <p:sp>
        <p:nvSpPr>
          <p:cNvPr id="69" name="Google Shape;69;p15"/>
          <p:cNvSpPr txBox="1"/>
          <p:nvPr/>
        </p:nvSpPr>
        <p:spPr>
          <a:xfrm>
            <a:off x="-7546" y="3011623"/>
            <a:ext cx="77724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Proxima Nova Extrabold"/>
                <a:ea typeface="Proxima Nova Extrabold"/>
                <a:cs typeface="Proxima Nova Extrabold"/>
                <a:sym typeface="Proxima Nova Extrabold"/>
              </a:rPr>
              <a:t>AROUND TOWN ACTIVITIES • ADULTS</a:t>
            </a:r>
            <a:endParaRPr sz="2400" b="0" i="0" u="none" strike="noStrike" cap="none">
              <a:solidFill>
                <a:srgbClr val="000000"/>
              </a:solidFill>
              <a:latin typeface="Proxima Nova Extrabold"/>
              <a:ea typeface="Proxima Nova Extrabold"/>
              <a:cs typeface="Proxima Nova Extrabold"/>
              <a:sym typeface="Proxima Nova Extrabold"/>
            </a:endParaRPr>
          </a:p>
        </p:txBody>
      </p:sp>
      <p:graphicFrame>
        <p:nvGraphicFramePr>
          <p:cNvPr id="70" name="Google Shape;70;p15" title="LA Fitness"/>
          <p:cNvGraphicFramePr/>
          <p:nvPr>
            <p:extLst>
              <p:ext uri="{D42A27DB-BD31-4B8C-83A1-F6EECF244321}">
                <p14:modId xmlns:p14="http://schemas.microsoft.com/office/powerpoint/2010/main" val="255645877"/>
              </p:ext>
            </p:extLst>
          </p:nvPr>
        </p:nvGraphicFramePr>
        <p:xfrm>
          <a:off x="-7546" y="3513523"/>
          <a:ext cx="7772400" cy="6741210"/>
        </p:xfrm>
        <a:graphic>
          <a:graphicData uri="http://schemas.openxmlformats.org/drawingml/2006/table">
            <a:tbl>
              <a:tblPr>
                <a:noFill/>
                <a:tableStyleId>{33CEF0F3-2B7C-4076-9A70-8A33B5DF23B9}</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950900">
                <a:tc>
                  <a:txBody>
                    <a:bodyPr/>
                    <a:lstStyle/>
                    <a:p>
                      <a:pPr marL="182880" marR="0" lvl="0" indent="0" algn="l" rtl="0">
                        <a:lnSpc>
                          <a:spcPct val="100000"/>
                        </a:lnSpc>
                        <a:spcBef>
                          <a:spcPts val="0"/>
                        </a:spcBef>
                        <a:spcAft>
                          <a:spcPts val="0"/>
                        </a:spcAft>
                        <a:buClr>
                          <a:schemeClr val="dk1"/>
                        </a:buClr>
                        <a:buSzPts val="1100"/>
                        <a:buFont typeface="Arial"/>
                        <a:buNone/>
                      </a:pPr>
                      <a:r>
                        <a:rPr lang="en" sz="2400" b="1" u="sng" strike="noStrike" cap="none" dirty="0">
                          <a:solidFill>
                            <a:srgbClr val="F8002C"/>
                          </a:solidFill>
                          <a:latin typeface="Roboto Condensed"/>
                          <a:ea typeface="Roboto Condensed"/>
                          <a:cs typeface="Roboto Condensed"/>
                          <a:sym typeface="Roboto Condensed"/>
                        </a:rPr>
                        <a:t>SWEAT IT OUT</a:t>
                      </a:r>
                      <a:endParaRPr sz="24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hlinkClick r:id="rId6"/>
                        </a:rPr>
                        <a:t>Crossfit Atlanta</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1730 Taylor St. NW</a:t>
                      </a: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Atlanta</a:t>
                      </a:r>
                      <a:r>
                        <a:rPr lang="en-US" sz="1600" u="none" strike="noStrike" cap="none" dirty="0">
                          <a:solidFill>
                            <a:schemeClr val="dk1"/>
                          </a:solidFill>
                          <a:latin typeface="Proxima Nova"/>
                          <a:ea typeface="Proxima Nova"/>
                          <a:cs typeface="Proxima Nova"/>
                        </a:rPr>
                        <a:t>,</a:t>
                      </a:r>
                      <a:r>
                        <a:rPr lang="en-US" sz="1600" u="none" strike="noStrike" cap="none" dirty="0">
                          <a:solidFill>
                            <a:schemeClr val="dk1"/>
                          </a:solidFill>
                          <a:latin typeface="Proxima Nova"/>
                          <a:ea typeface="Proxima Nova"/>
                          <a:cs typeface="Proxima Nova"/>
                          <a:sym typeface="Proxima Nova"/>
                        </a:rPr>
                        <a:t> GA 30318</a:t>
                      </a: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rPr>
                        <a:t>470.645.1056</a:t>
                      </a:r>
                      <a:endParaRPr lang="en-US" sz="1600" u="none" strike="noStrike" cap="none" dirty="0">
                        <a:solidFill>
                          <a:schemeClr val="dk1"/>
                        </a:solidFill>
                        <a:latin typeface="Proxima Nova"/>
                        <a:ea typeface="Proxima Nova"/>
                        <a:cs typeface="Proxima Nova"/>
                        <a:sym typeface="Proxima Nova"/>
                      </a:endParaRPr>
                    </a:p>
                    <a:p>
                      <a:pPr marL="182880" marR="0" lvl="0" indent="0" algn="l">
                        <a:lnSpc>
                          <a:spcPct val="100000"/>
                        </a:lnSpc>
                        <a:spcBef>
                          <a:spcPts val="0"/>
                        </a:spcBef>
                        <a:spcAft>
                          <a:spcPts val="0"/>
                        </a:spcAft>
                        <a:buSzPts val="1100"/>
                        <a:buFont typeface="Arial"/>
                        <a:buNone/>
                      </a:pPr>
                      <a:endParaRPr lang="en-US" sz="1600" u="none" strike="noStrike" cap="none" dirty="0">
                        <a:solidFill>
                          <a:schemeClr val="dk1"/>
                        </a:solidFill>
                        <a:latin typeface="Proxima Nova"/>
                        <a:ea typeface="Proxima Nova"/>
                        <a:cs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hlinkClick r:id="rId7">
                            <a:extLst>
                              <a:ext uri="{A12FA001-AC4F-418D-AE19-62706E023703}">
                                <ahyp:hlinkClr xmlns:ahyp="http://schemas.microsoft.com/office/drawing/2018/hyperlinkcolor" val="tx"/>
                              </a:ext>
                            </a:extLst>
                          </a:hlinkClick>
                        </a:rPr>
                        <a:t>Orange Theory</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933 Peachtree St. NE</a:t>
                      </a:r>
                      <a:r>
                        <a:rPr lang="en-US" sz="1600" u="none" strike="noStrike" cap="none" dirty="0">
                          <a:solidFill>
                            <a:schemeClr val="dk1"/>
                          </a:solidFill>
                          <a:latin typeface="Proxima Nova"/>
                          <a:ea typeface="Proxima Nova"/>
                          <a:cs typeface="Proxima Nova"/>
                        </a:rPr>
                        <a:t> </a:t>
                      </a:r>
                      <a:r>
                        <a:rPr lang="en-US" sz="1600" u="none" strike="noStrike" cap="none" dirty="0">
                          <a:solidFill>
                            <a:schemeClr val="dk1"/>
                          </a:solidFill>
                          <a:latin typeface="Proxima Nova"/>
                          <a:ea typeface="Proxima Nova"/>
                          <a:cs typeface="Proxima Nova"/>
                          <a:sym typeface="Proxima Nova"/>
                        </a:rPr>
                        <a:t>#939A Atlanta</a:t>
                      </a:r>
                      <a:r>
                        <a:rPr lang="en-US" sz="1600" u="none" strike="noStrike" cap="none" dirty="0">
                          <a:solidFill>
                            <a:schemeClr val="dk1"/>
                          </a:solidFill>
                          <a:latin typeface="Proxima Nova"/>
                          <a:ea typeface="Proxima Nova"/>
                          <a:cs typeface="Proxima Nova"/>
                        </a:rPr>
                        <a:t> </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rPr>
                        <a:t>404.747.7107</a:t>
                      </a:r>
                      <a:endParaRPr lang="en-US" sz="1600" u="none" strike="noStrike" cap="none" dirty="0">
                        <a:solidFill>
                          <a:schemeClr val="dk1"/>
                        </a:solidFill>
                        <a:latin typeface="Proxima Nova"/>
                        <a:ea typeface="Proxima Nova"/>
                        <a:cs typeface="Proxima Nova"/>
                        <a:sym typeface="Proxima Nova"/>
                      </a:endParaRPr>
                    </a:p>
                    <a:p>
                      <a:pPr marL="182880" marR="0" lvl="0" indent="0" algn="l">
                        <a:lnSpc>
                          <a:spcPct val="100000"/>
                        </a:lnSpc>
                        <a:spcBef>
                          <a:spcPts val="0"/>
                        </a:spcBef>
                        <a:spcAft>
                          <a:spcPts val="0"/>
                        </a:spcAft>
                        <a:buSzPts val="1100"/>
                        <a:buFont typeface="Arial"/>
                        <a:buNone/>
                      </a:pPr>
                      <a:endParaRPr lang="en-US" sz="1600" u="none" strike="noStrike" cap="none" dirty="0">
                        <a:solidFill>
                          <a:schemeClr val="dk1"/>
                        </a:solidFill>
                        <a:latin typeface="Proxima Nova"/>
                        <a:ea typeface="Proxima Nova"/>
                        <a:cs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hlinkClick r:id="rId8">
                            <a:extLst>
                              <a:ext uri="{A12FA001-AC4F-418D-AE19-62706E023703}">
                                <ahyp:hlinkClr xmlns:ahyp="http://schemas.microsoft.com/office/drawing/2018/hyperlinkcolor" val="tx"/>
                              </a:ext>
                            </a:extLst>
                          </a:hlinkClick>
                        </a:rPr>
                        <a:t>Planet Fitness</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1599 Memorial Dr</a:t>
                      </a:r>
                      <a:r>
                        <a:rPr lang="en-US" sz="1600" u="none" strike="noStrike" cap="none" dirty="0">
                          <a:solidFill>
                            <a:schemeClr val="dk1"/>
                          </a:solidFill>
                          <a:latin typeface="Proxima Nova"/>
                          <a:ea typeface="Proxima Nova"/>
                          <a:cs typeface="Proxima Nova"/>
                        </a:rPr>
                        <a:t>.</a:t>
                      </a:r>
                      <a:r>
                        <a:rPr lang="en-US" sz="1600" u="none" strike="noStrike" cap="none" dirty="0">
                          <a:solidFill>
                            <a:schemeClr val="dk1"/>
                          </a:solidFill>
                          <a:latin typeface="Proxima Nova"/>
                          <a:ea typeface="Proxima Nova"/>
                          <a:cs typeface="Proxima Nova"/>
                          <a:sym typeface="Proxima Nova"/>
                        </a:rPr>
                        <a:t> SE</a:t>
                      </a: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Atlanta</a:t>
                      </a:r>
                      <a:r>
                        <a:rPr lang="en-US" sz="1600" u="none" strike="noStrike" cap="none" dirty="0">
                          <a:solidFill>
                            <a:schemeClr val="dk1"/>
                          </a:solidFill>
                          <a:latin typeface="Proxima Nova"/>
                          <a:ea typeface="Proxima Nova"/>
                          <a:cs typeface="Proxima Nova"/>
                        </a:rPr>
                        <a:t>,</a:t>
                      </a:r>
                      <a:r>
                        <a:rPr lang="en-US" sz="1600" u="none" strike="noStrike" cap="none" dirty="0">
                          <a:solidFill>
                            <a:schemeClr val="dk1"/>
                          </a:solidFill>
                          <a:latin typeface="Proxima Nova"/>
                          <a:ea typeface="Proxima Nova"/>
                          <a:cs typeface="Proxima Nova"/>
                          <a:sym typeface="Proxima Nova"/>
                        </a:rPr>
                        <a:t> GA 30317</a:t>
                      </a: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rPr>
                        <a:t>470.851.1146</a:t>
                      </a:r>
                      <a:endParaRPr lang="en-US" sz="1600" u="none" strike="noStrike" cap="none" dirty="0">
                        <a:solidFill>
                          <a:schemeClr val="dk1"/>
                        </a:solidFill>
                        <a:latin typeface="Proxima Nova"/>
                        <a:ea typeface="Proxima Nova"/>
                        <a:cs typeface="Proxima Nova"/>
                        <a:sym typeface="Proxima Nova"/>
                      </a:endParaRPr>
                    </a:p>
                    <a:p>
                      <a:pPr marL="182880" marR="0" lvl="0" indent="0" algn="l">
                        <a:lnSpc>
                          <a:spcPct val="100000"/>
                        </a:lnSpc>
                        <a:spcBef>
                          <a:spcPts val="0"/>
                        </a:spcBef>
                        <a:spcAft>
                          <a:spcPts val="0"/>
                        </a:spcAft>
                        <a:buSzPts val="1100"/>
                        <a:buFont typeface="Arial"/>
                        <a:buNone/>
                      </a:pPr>
                      <a:endParaRPr lang="en-US" sz="1600" u="none" strike="noStrike" cap="none" dirty="0">
                        <a:solidFill>
                          <a:schemeClr val="dk1"/>
                        </a:solidFill>
                        <a:latin typeface="Proxima Nova"/>
                        <a:ea typeface="Proxima Nova"/>
                        <a:cs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hlinkClick r:id="rId9">
                            <a:extLst>
                              <a:ext uri="{A12FA001-AC4F-418D-AE19-62706E023703}">
                                <ahyp:hlinkClr xmlns:ahyp="http://schemas.microsoft.com/office/drawing/2018/hyperlinkcolor" val="tx"/>
                              </a:ext>
                            </a:extLst>
                          </a:hlinkClick>
                        </a:rPr>
                        <a:t>LA Fitness</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75 </a:t>
                      </a:r>
                      <a:r>
                        <a:rPr lang="en-US" sz="1600" u="none" strike="noStrike" cap="none" dirty="0">
                          <a:solidFill>
                            <a:schemeClr val="dk1"/>
                          </a:solidFill>
                          <a:latin typeface="Proxima Nova"/>
                          <a:ea typeface="Proxima Nova"/>
                          <a:cs typeface="Proxima Nova"/>
                        </a:rPr>
                        <a:t>5th</a:t>
                      </a:r>
                      <a:r>
                        <a:rPr lang="en-US" sz="1600" u="none" strike="noStrike" cap="none" dirty="0">
                          <a:solidFill>
                            <a:schemeClr val="dk1"/>
                          </a:solidFill>
                          <a:latin typeface="Proxima Nova"/>
                          <a:ea typeface="Proxima Nova"/>
                          <a:cs typeface="Proxima Nova"/>
                          <a:sym typeface="Proxima Nova"/>
                        </a:rPr>
                        <a:t> St</a:t>
                      </a:r>
                      <a:r>
                        <a:rPr lang="en-US" sz="1600" u="none" strike="noStrike" cap="none" dirty="0">
                          <a:solidFill>
                            <a:schemeClr val="dk1"/>
                          </a:solidFill>
                          <a:latin typeface="Proxima Nova"/>
                          <a:ea typeface="Proxima Nova"/>
                          <a:cs typeface="Proxima Nova"/>
                        </a:rPr>
                        <a:t>.</a:t>
                      </a:r>
                      <a:r>
                        <a:rPr lang="en-US" sz="1600" u="none" strike="noStrike" cap="none" dirty="0">
                          <a:solidFill>
                            <a:schemeClr val="dk1"/>
                          </a:solidFill>
                          <a:latin typeface="Proxima Nova"/>
                          <a:ea typeface="Proxima Nova"/>
                          <a:cs typeface="Proxima Nova"/>
                          <a:sym typeface="Proxima Nova"/>
                        </a:rPr>
                        <a:t> NW </a:t>
                      </a:r>
                      <a:r>
                        <a:rPr lang="en-US" sz="1600" u="none" strike="noStrike" cap="none" dirty="0">
                          <a:solidFill>
                            <a:schemeClr val="dk1"/>
                          </a:solidFill>
                          <a:latin typeface="Proxima Nova"/>
                          <a:ea typeface="Proxima Nova"/>
                          <a:cs typeface="Proxima Nova"/>
                        </a:rPr>
                        <a:t>Suite </a:t>
                      </a:r>
                      <a:r>
                        <a:rPr lang="en-US" sz="1600" u="none" strike="noStrike" cap="none" dirty="0">
                          <a:solidFill>
                            <a:schemeClr val="dk1"/>
                          </a:solidFill>
                          <a:latin typeface="Proxima Nova"/>
                          <a:ea typeface="Proxima Nova"/>
                          <a:cs typeface="Proxima Nova"/>
                          <a:sym typeface="Proxima Nova"/>
                        </a:rPr>
                        <a:t>E</a:t>
                      </a: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Atlanta</a:t>
                      </a:r>
                      <a:r>
                        <a:rPr lang="en-US" sz="1600" u="none" strike="noStrike" cap="none" dirty="0">
                          <a:solidFill>
                            <a:schemeClr val="dk1"/>
                          </a:solidFill>
                          <a:latin typeface="Proxima Nova"/>
                          <a:ea typeface="Proxima Nova"/>
                          <a:cs typeface="Proxima Nova"/>
                        </a:rPr>
                        <a:t>,</a:t>
                      </a:r>
                      <a:r>
                        <a:rPr lang="en-US" sz="1600" u="none" strike="noStrike" cap="none" dirty="0">
                          <a:solidFill>
                            <a:schemeClr val="dk1"/>
                          </a:solidFill>
                          <a:latin typeface="Proxima Nova"/>
                          <a:ea typeface="Proxima Nova"/>
                          <a:cs typeface="Proxima Nova"/>
                          <a:sym typeface="Proxima Nova"/>
                        </a:rPr>
                        <a:t> GA 30308</a:t>
                      </a: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rPr>
                        <a:t>404.212.1065</a:t>
                      </a:r>
                      <a:endParaRPr lang="en-US" sz="160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lang="en-US" sz="11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r>
                        <a:rPr lang="en" sz="2400" b="1" u="sng" strike="noStrike" cap="none" dirty="0">
                          <a:solidFill>
                            <a:srgbClr val="F8002C"/>
                          </a:solidFill>
                          <a:latin typeface="Roboto Condensed"/>
                          <a:ea typeface="Roboto Condensed"/>
                          <a:cs typeface="Roboto Condensed"/>
                          <a:sym typeface="Roboto Condensed"/>
                        </a:rPr>
                        <a:t>RELAX AND UNWIND</a:t>
                      </a:r>
                      <a:endParaRPr sz="24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a:lnSpc>
                          <a:spcPct val="100000"/>
                        </a:lnSpc>
                        <a:spcBef>
                          <a:spcPts val="0"/>
                        </a:spcBef>
                        <a:spcAft>
                          <a:spcPts val="0"/>
                        </a:spcAft>
                        <a:buSzPts val="1400"/>
                        <a:buFont typeface="Arial"/>
                        <a:buNone/>
                      </a:pPr>
                      <a:r>
                        <a:rPr lang="en-US" sz="1600" u="none" strike="noStrike" cap="none" dirty="0">
                          <a:latin typeface="Proxima Nova"/>
                          <a:hlinkClick r:id="rId10"/>
                        </a:rPr>
                        <a:t>Buckhead Massage</a:t>
                      </a:r>
                      <a:endParaRPr lang="en-US" sz="1600" u="none" strike="noStrike" cap="none" dirty="0">
                        <a:latin typeface="Proxima Nova"/>
                      </a:endParaRPr>
                    </a:p>
                    <a:p>
                      <a:pPr marL="182880" algn="l"/>
                      <a:r>
                        <a:rPr lang="en-US" sz="1600" b="0" i="0" u="none" strike="noStrike" cap="none" dirty="0">
                          <a:solidFill>
                            <a:srgbClr val="000000"/>
                          </a:solidFill>
                          <a:effectLst/>
                          <a:latin typeface="Proxima Nova"/>
                          <a:ea typeface="Arial"/>
                          <a:cs typeface="Arial"/>
                          <a:sym typeface="Arial"/>
                        </a:rPr>
                        <a:t>480 East Paces Ferry Rd. NE</a:t>
                      </a:r>
                    </a:p>
                    <a:p>
                      <a:pPr marL="182880" algn="l"/>
                      <a:r>
                        <a:rPr lang="en-US" sz="1600" b="0" i="0" u="none" strike="noStrike" cap="none" dirty="0">
                          <a:solidFill>
                            <a:srgbClr val="000000"/>
                          </a:solidFill>
                          <a:effectLst/>
                          <a:latin typeface="Proxima Nova"/>
                          <a:ea typeface="Arial"/>
                          <a:cs typeface="Arial"/>
                          <a:sym typeface="Arial"/>
                        </a:rPr>
                        <a:t>Atlanta, GA 30305</a:t>
                      </a:r>
                    </a:p>
                    <a:p>
                      <a:pPr marL="182880" algn="l"/>
                      <a:r>
                        <a:rPr lang="en-US" sz="1600" dirty="0">
                          <a:latin typeface="Proxima Nova"/>
                        </a:rPr>
                        <a:t>404.495-0751</a:t>
                      </a: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hlinkClick r:id="rId11"/>
                        </a:rPr>
                        <a:t>Heal Thyself</a:t>
                      </a:r>
                      <a:r>
                        <a:rPr lang="en-US" sz="1600" u="none" strike="noStrike" cap="none" dirty="0">
                          <a:latin typeface="Proxima Nova"/>
                        </a:rPr>
                        <a:t> </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Wellness Services</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158 Moreland Ave. SE</a:t>
                      </a: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hlinkClick r:id="rId12"/>
                      </a:endParaRP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hlinkClick r:id="rId12"/>
                        </a:rPr>
                        <a:t>Hydrate</a:t>
                      </a: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r>
                        <a:rPr lang="en-US" sz="1600" b="0" i="1" u="none" strike="noStrike" cap="none" dirty="0">
                          <a:latin typeface="Proxima Nova"/>
                        </a:rPr>
                        <a:t>IV bar </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675 N Highlands Ave. Suite 4000</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404.437.6556</a:t>
                      </a: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0"/>
                  </a:ext>
                </a:extLst>
              </a:tr>
              <a:tr h="1468200">
                <a:tc>
                  <a:txBody>
                    <a:bodyPr/>
                    <a:lstStyle/>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 name="Google Shape;71;p15"/>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1" dirty="0">
                <a:solidFill>
                  <a:srgbClr val="FFFFFF"/>
                </a:solidFill>
                <a:latin typeface="Proxima Nova"/>
                <a:ea typeface="Proxima Nova"/>
                <a:cs typeface="Proxima Nova"/>
                <a:sym typeface="Proxima Nova"/>
              </a:rPr>
              <a:t>The Tabernacle</a:t>
            </a:r>
            <a:endParaRPr sz="1400" b="1" i="0" u="none" strike="noStrike" cap="none" dirty="0">
              <a:solidFill>
                <a:srgbClr val="FFFFFF"/>
              </a:solidFill>
              <a:latin typeface="Proxima Nova"/>
              <a:ea typeface="Proxima Nova"/>
              <a:cs typeface="Proxima Nova"/>
              <a:sym typeface="Proxima Nova"/>
            </a:endParaRPr>
          </a:p>
        </p:txBody>
      </p:sp>
      <p:cxnSp>
        <p:nvCxnSpPr>
          <p:cNvPr id="72" name="Google Shape;72;p15"/>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p:nvPr/>
        </p:nvSpPr>
        <p:spPr>
          <a:xfrm>
            <a:off x="0" y="1277471"/>
            <a:ext cx="7772400" cy="1012279"/>
          </a:xfrm>
          <a:prstGeom prst="rect">
            <a:avLst/>
          </a:prstGeom>
          <a:noFill/>
          <a:ln>
            <a:noFill/>
          </a:ln>
        </p:spPr>
        <p:txBody>
          <a:bodyPr spcFirstLastPara="1" wrap="square" lIns="91425" tIns="91425" rIns="91425" bIns="91425" anchor="t" anchorCtr="0">
            <a:noAutofit/>
          </a:bodyPr>
          <a:lstStyle/>
          <a:p>
            <a:pPr marL="182880" marR="182880" lvl="0" indent="0" algn="ctr" rtl="0">
              <a:lnSpc>
                <a:spcPct val="100000"/>
              </a:lnSpc>
              <a:spcBef>
                <a:spcPts val="0"/>
              </a:spcBef>
              <a:spcAft>
                <a:spcPts val="0"/>
              </a:spcAft>
              <a:buClr>
                <a:srgbClr val="000000"/>
              </a:buClr>
              <a:buSzPts val="2400"/>
              <a:buFont typeface="Arial"/>
              <a:buNone/>
            </a:pPr>
            <a:r>
              <a:rPr lang="en" sz="4000" b="0" i="0" u="none" strike="noStrike" cap="none" dirty="0">
                <a:solidFill>
                  <a:srgbClr val="000000"/>
                </a:solidFill>
                <a:latin typeface="Proxima Nova Extrabold"/>
                <a:ea typeface="Proxima Nova Extrabold"/>
                <a:cs typeface="Proxima Nova Extrabold"/>
                <a:sym typeface="Proxima Nova Extrabold"/>
              </a:rPr>
              <a:t>AROUND TOWN ACTIVITIES </a:t>
            </a:r>
            <a:endParaRPr sz="4000" b="0" i="0" u="none" strike="noStrike" cap="none" dirty="0">
              <a:solidFill>
                <a:srgbClr val="000000"/>
              </a:solidFill>
              <a:latin typeface="Proxima Nova Extrabold"/>
              <a:ea typeface="Proxima Nova Extrabold"/>
              <a:cs typeface="Proxima Nova Extrabold"/>
              <a:sym typeface="Proxima Nova Extrabold"/>
            </a:endParaRPr>
          </a:p>
        </p:txBody>
      </p:sp>
      <p:graphicFrame>
        <p:nvGraphicFramePr>
          <p:cNvPr id="88" name="Google Shape;88;p17"/>
          <p:cNvGraphicFramePr/>
          <p:nvPr>
            <p:extLst>
              <p:ext uri="{D42A27DB-BD31-4B8C-83A1-F6EECF244321}">
                <p14:modId xmlns:p14="http://schemas.microsoft.com/office/powerpoint/2010/main" val="1197043479"/>
              </p:ext>
            </p:extLst>
          </p:nvPr>
        </p:nvGraphicFramePr>
        <p:xfrm>
          <a:off x="0" y="2289750"/>
          <a:ext cx="7772400" cy="9797385"/>
        </p:xfrm>
        <a:graphic>
          <a:graphicData uri="http://schemas.openxmlformats.org/drawingml/2006/table">
            <a:tbl>
              <a:tblPr>
                <a:noFill/>
                <a:tableStyleId>{33CEF0F3-2B7C-4076-9A70-8A33B5DF23B9}</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62375">
                <a:tc>
                  <a:txBody>
                    <a:bodyPr/>
                    <a:lstStyle/>
                    <a:p>
                      <a:pPr marL="182880" marR="0" lvl="0" indent="0" algn="l" rtl="0">
                        <a:lnSpc>
                          <a:spcPct val="100000"/>
                        </a:lnSpc>
                        <a:spcBef>
                          <a:spcPts val="0"/>
                        </a:spcBef>
                        <a:spcAft>
                          <a:spcPts val="0"/>
                        </a:spcAft>
                        <a:buClr>
                          <a:schemeClr val="dk1"/>
                        </a:buClr>
                        <a:buSzPts val="1100"/>
                        <a:buFont typeface="Arial"/>
                        <a:buNone/>
                      </a:pPr>
                      <a:r>
                        <a:rPr lang="en" sz="2400" b="1" u="sng" strike="noStrike" cap="none" dirty="0">
                          <a:solidFill>
                            <a:srgbClr val="F8002C"/>
                          </a:solidFill>
                          <a:latin typeface="Roboto Condensed"/>
                          <a:ea typeface="Roboto Condensed"/>
                          <a:cs typeface="Roboto Condensed"/>
                          <a:sym typeface="Roboto Condensed"/>
                        </a:rPr>
                        <a:t>LOCAL PARKS &amp; NATURE WALKS</a:t>
                      </a:r>
                    </a:p>
                    <a:p>
                      <a:pPr marL="182880" marR="0" lvl="0" indent="0" algn="l" rtl="0">
                        <a:lnSpc>
                          <a:spcPct val="100000"/>
                        </a:lnSpc>
                        <a:spcBef>
                          <a:spcPts val="0"/>
                        </a:spcBef>
                        <a:spcAft>
                          <a:spcPts val="0"/>
                        </a:spcAft>
                        <a:buClr>
                          <a:schemeClr val="dk1"/>
                        </a:buClr>
                        <a:buSzPts val="11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Piedmont Park</a:t>
                      </a:r>
                      <a:r>
                        <a:rPr lang="en-US" sz="1600" b="1" u="none" strike="noStrike" cap="none" dirty="0">
                          <a:solidFill>
                            <a:schemeClr val="dk1"/>
                          </a:solidFill>
                          <a:latin typeface="Proxima Nova"/>
                          <a:ea typeface="Proxima Nova"/>
                          <a:cs typeface="Proxima Nova"/>
                        </a:rPr>
                        <a:t> (3 mi away)</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1320 Monroe Dr. NE</a:t>
                      </a:r>
                      <a:r>
                        <a:rPr lang="en-US" sz="1600" b="0" u="none" strike="noStrike" cap="none" dirty="0">
                          <a:solidFill>
                            <a:schemeClr val="dk1"/>
                          </a:solidFill>
                          <a:latin typeface="Proxima Nova"/>
                          <a:ea typeface="Proxima Nova"/>
                          <a:cs typeface="Proxima Nova"/>
                        </a:rPr>
                        <a:t> </a:t>
                      </a: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Botanical Gardens</a:t>
                      </a:r>
                      <a:r>
                        <a:rPr lang="en-US" sz="1600" b="1" u="none" strike="noStrike" cap="none" dirty="0">
                          <a:solidFill>
                            <a:schemeClr val="dk1"/>
                          </a:solidFill>
                          <a:latin typeface="Proxima Nova"/>
                          <a:ea typeface="Proxima Nova"/>
                          <a:cs typeface="Proxima Nova"/>
                        </a:rPr>
                        <a:t> (3 mi away)</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1345 Piedmont </a:t>
                      </a:r>
                      <a:r>
                        <a:rPr lang="en-US" sz="1600" b="0" u="none" strike="noStrike" cap="none" dirty="0">
                          <a:solidFill>
                            <a:schemeClr val="dk1"/>
                          </a:solidFill>
                          <a:latin typeface="Proxima Nova"/>
                          <a:ea typeface="Proxima Nova"/>
                          <a:cs typeface="Proxima Nova"/>
                        </a:rPr>
                        <a:t>Ave. </a:t>
                      </a:r>
                      <a:r>
                        <a:rPr lang="en-US" sz="1600" b="0" u="none" strike="noStrike" cap="none" dirty="0">
                          <a:solidFill>
                            <a:schemeClr val="dk1"/>
                          </a:solidFill>
                          <a:latin typeface="Proxima Nova"/>
                          <a:ea typeface="Proxima Nova"/>
                          <a:cs typeface="Proxima Nova"/>
                          <a:sym typeface="Proxima Nova"/>
                        </a:rPr>
                        <a:t>NE</a:t>
                      </a:r>
                    </a:p>
                    <a:p>
                      <a:pPr marL="182880" marR="0" lvl="0" indent="0" algn="l" rtl="0">
                        <a:lnSpc>
                          <a:spcPct val="100000"/>
                        </a:lnSpc>
                        <a:spcBef>
                          <a:spcPts val="0"/>
                        </a:spcBef>
                        <a:spcAft>
                          <a:spcPts val="0"/>
                        </a:spcAft>
                        <a:buClr>
                          <a:schemeClr val="dk1"/>
                        </a:buClr>
                        <a:buSzPts val="1100"/>
                        <a:buFont typeface="Arial"/>
                        <a:buNone/>
                      </a:pP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Dr. Martin Luther King Walking Tour </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450 Auburn Ave. (5 miles)</a:t>
                      </a:r>
                    </a:p>
                    <a:p>
                      <a:pPr marL="182880" marR="0" lvl="0" indent="0" algn="l" rtl="0">
                        <a:lnSpc>
                          <a:spcPct val="100000"/>
                        </a:lnSpc>
                        <a:spcBef>
                          <a:spcPts val="0"/>
                        </a:spcBef>
                        <a:spcAft>
                          <a:spcPts val="0"/>
                        </a:spcAft>
                        <a:buSzPts val="1100"/>
                        <a:buFont typeface="Arial"/>
                        <a:buNone/>
                      </a:pP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Centennial Park</a:t>
                      </a:r>
                      <a:r>
                        <a:rPr lang="en-US" sz="1600" b="1" u="none" strike="noStrike" cap="none" dirty="0">
                          <a:solidFill>
                            <a:schemeClr val="dk1"/>
                          </a:solidFill>
                          <a:latin typeface="Proxima Nova"/>
                          <a:ea typeface="Proxima Nova"/>
                          <a:cs typeface="Proxima Nova"/>
                        </a:rPr>
                        <a:t> (Across the street)</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Stone Mountain</a:t>
                      </a:r>
                    </a:p>
                    <a:p>
                      <a:pPr marL="182880" marR="0" lvl="0" indent="0" algn="l" rtl="0">
                        <a:lnSpc>
                          <a:spcPct val="100000"/>
                        </a:lnSpc>
                        <a:spcBef>
                          <a:spcPts val="0"/>
                        </a:spcBef>
                        <a:spcAft>
                          <a:spcPts val="0"/>
                        </a:spcAft>
                        <a:buClr>
                          <a:schemeClr val="dk1"/>
                        </a:buClr>
                        <a:buSzPts val="1100"/>
                        <a:buFont typeface="Arial"/>
                        <a:buNone/>
                      </a:pPr>
                      <a:r>
                        <a:rPr lang="en-US" sz="1600" b="0" i="0" u="none" strike="noStrike" cap="none" dirty="0">
                          <a:solidFill>
                            <a:srgbClr val="000000"/>
                          </a:solidFill>
                          <a:effectLst/>
                          <a:latin typeface="Proxima Nova"/>
                          <a:ea typeface="Arial"/>
                          <a:cs typeface="Arial"/>
                          <a:sym typeface="Arial"/>
                        </a:rPr>
                        <a:t>1000 Robert E. Lee Blvd.</a:t>
                      </a:r>
                      <a:br>
                        <a:rPr lang="en-US" sz="1600" dirty="0">
                          <a:latin typeface="Proxima Nova"/>
                        </a:rPr>
                      </a:br>
                      <a:r>
                        <a:rPr lang="en-US" sz="1600" b="0" i="0" u="none" strike="noStrike" cap="none" dirty="0">
                          <a:solidFill>
                            <a:srgbClr val="000000"/>
                          </a:solidFill>
                          <a:effectLst/>
                          <a:latin typeface="Proxima Nova"/>
                          <a:ea typeface="Arial"/>
                          <a:cs typeface="Arial"/>
                          <a:sym typeface="Arial"/>
                        </a:rPr>
                        <a:t>Stone Mountain, GA 30083</a:t>
                      </a:r>
                      <a:endParaRPr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100"/>
                        <a:buFont typeface="Arial"/>
                        <a:buNone/>
                      </a:pPr>
                      <a:endParaRPr lang="en-US" sz="11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8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lgn="ctr">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rgbClr val="000000"/>
                        </a:buClr>
                        <a:buSzPts val="1800"/>
                        <a:buFont typeface="Arial"/>
                        <a:buNone/>
                      </a:pPr>
                      <a:r>
                        <a:rPr lang="en" sz="2400" b="1" u="sng" strike="noStrike" cap="none" dirty="0">
                          <a:solidFill>
                            <a:srgbClr val="F8002C"/>
                          </a:solidFill>
                          <a:latin typeface="Roboto Condensed"/>
                          <a:ea typeface="Roboto Condensed"/>
                          <a:cs typeface="Roboto Condensed"/>
                          <a:sym typeface="Roboto Condensed"/>
                        </a:rPr>
                        <a:t>MUSEUMS</a:t>
                      </a:r>
                    </a:p>
                    <a:p>
                      <a:pPr marL="182880" marR="0" lvl="0" indent="0" algn="l" rtl="0">
                        <a:lnSpc>
                          <a:spcPct val="100000"/>
                        </a:lnSpc>
                        <a:spcBef>
                          <a:spcPts val="0"/>
                        </a:spcBef>
                        <a:spcAft>
                          <a:spcPts val="0"/>
                        </a:spcAft>
                        <a:buClr>
                          <a:srgbClr val="000000"/>
                        </a:buClr>
                        <a:buSzPts val="18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Freedom Hall – MLK</a:t>
                      </a:r>
                      <a:r>
                        <a:rPr lang="en-US" sz="1600" b="1" u="none" strike="noStrike" cap="none" dirty="0">
                          <a:solidFill>
                            <a:schemeClr val="dk1"/>
                          </a:solidFill>
                          <a:latin typeface="Proxima Nova"/>
                          <a:ea typeface="Proxima Nova"/>
                          <a:cs typeface="Proxima Nova"/>
                        </a:rPr>
                        <a:t> (1.5 mi away)</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29 </a:t>
                      </a:r>
                      <a:r>
                        <a:rPr lang="en-US" sz="1600" u="none" strike="noStrike" cap="none" dirty="0">
                          <a:solidFill>
                            <a:schemeClr val="dk1"/>
                          </a:solidFill>
                          <a:latin typeface="Proxima Nova"/>
                          <a:ea typeface="Proxima Nova"/>
                          <a:cs typeface="Proxima Nova"/>
                        </a:rPr>
                        <a:t>Blvd.</a:t>
                      </a:r>
                      <a:r>
                        <a:rPr lang="en-US" sz="1600" u="none" strike="noStrike" cap="none" dirty="0">
                          <a:solidFill>
                            <a:schemeClr val="dk1"/>
                          </a:solidFill>
                          <a:latin typeface="Proxima Nova"/>
                          <a:ea typeface="Proxima Nova"/>
                          <a:cs typeface="Proxima Nova"/>
                          <a:sym typeface="Proxima Nova"/>
                        </a:rPr>
                        <a:t> NE</a:t>
                      </a:r>
                      <a:endParaRPr sz="1600" u="none" strike="noStrike" cap="none" dirty="0">
                        <a:solidFill>
                          <a:schemeClr val="dk1"/>
                        </a:solidFill>
                        <a:latin typeface="Proxima Nova"/>
                        <a:ea typeface="Proxima Nova"/>
                        <a:cs typeface="Proxima Nova"/>
                        <a:sym typeface="Proxima Nova"/>
                      </a:endParaRPr>
                    </a:p>
                    <a:p>
                      <a:pPr marL="182880" marR="0" lvl="0" indent="0" algn="l" rtl="0" eaLnBrk="1" fontAlgn="auto" latinLnBrk="0" hangingPunct="1">
                        <a:lnSpc>
                          <a:spcPct val="100000"/>
                        </a:lnSpc>
                        <a:spcBef>
                          <a:spcPts val="0"/>
                        </a:spcBef>
                        <a:spcAft>
                          <a:spcPts val="0"/>
                        </a:spcAft>
                        <a:buClr>
                          <a:srgbClr val="000000"/>
                        </a:buClr>
                        <a:buSzPts val="1100"/>
                        <a:buFont typeface="Arial"/>
                        <a:buNone/>
                      </a:pPr>
                      <a:endParaRPr lang="en-US" sz="1600" b="1" i="0" u="none" strike="noStrike" kern="0" cap="none" spc="0" normalizeH="0" baseline="0" noProof="0" dirty="0">
                        <a:ln>
                          <a:noFill/>
                        </a:ln>
                        <a:solidFill>
                          <a:srgbClr val="000000"/>
                        </a:solidFill>
                        <a:effectLst/>
                        <a:uLnTx/>
                        <a:uFillTx/>
                        <a:latin typeface="Proxima Nova"/>
                        <a:ea typeface="Proxima Nova"/>
                        <a:cs typeface="Proxima Nova"/>
                      </a:endParaRPr>
                    </a:p>
                    <a:p>
                      <a:pPr marL="182880" marR="0" lvl="0" indent="0" algn="l" rtl="0">
                        <a:lnSpc>
                          <a:spcPct val="100000"/>
                        </a:lnSpc>
                        <a:spcBef>
                          <a:spcPts val="0"/>
                        </a:spcBef>
                        <a:spcAft>
                          <a:spcPts val="0"/>
                        </a:spcAft>
                        <a:buClr>
                          <a:srgbClr val="000000"/>
                        </a:buClr>
                        <a:buSzPts val="1100"/>
                        <a:buFont typeface="Arial"/>
                        <a:buNone/>
                      </a:pPr>
                      <a:r>
                        <a:rPr kumimoji="0" lang="en-US"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Fern Bank Museum</a:t>
                      </a:r>
                      <a:r>
                        <a:rPr lang="en-US" sz="1600" b="1" i="0" u="none" strike="noStrike" kern="0" cap="none" spc="0" normalizeH="0" baseline="0" noProof="0" dirty="0">
                          <a:ln>
                            <a:noFill/>
                          </a:ln>
                          <a:solidFill>
                            <a:srgbClr val="000000"/>
                          </a:solidFill>
                          <a:effectLst/>
                          <a:uLnTx/>
                          <a:uFillTx/>
                          <a:latin typeface="Proxima Nova"/>
                          <a:ea typeface="Proxima Nova"/>
                          <a:cs typeface="Proxima Nova"/>
                        </a:rPr>
                        <a:t> (4.6 mi away)</a:t>
                      </a:r>
                      <a:endParaRPr kumimoji="0" lang="en-US"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182880" marR="0" lvl="0" indent="0" algn="l" rtl="0" eaLnBrk="1" fontAlgn="auto" latinLnBrk="0" hangingPunct="1">
                        <a:lnSpc>
                          <a:spcPct val="100000"/>
                        </a:lnSpc>
                        <a:spcBef>
                          <a:spcPts val="0"/>
                        </a:spcBef>
                        <a:spcAft>
                          <a:spcPts val="0"/>
                        </a:spcAft>
                        <a:buClr>
                          <a:srgbClr val="000000"/>
                        </a:buClr>
                        <a:buSzPts val="1100"/>
                        <a:buFont typeface="Arial"/>
                        <a:buNone/>
                      </a:pPr>
                      <a:r>
                        <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767 Clifton Rd</a:t>
                      </a:r>
                      <a:r>
                        <a:rPr lang="en-US" sz="1600" b="0" i="0" u="none" strike="noStrike" kern="0" cap="none" spc="0" normalizeH="0" baseline="0" noProof="0" dirty="0">
                          <a:ln>
                            <a:noFill/>
                          </a:ln>
                          <a:solidFill>
                            <a:srgbClr val="000000"/>
                          </a:solidFill>
                          <a:effectLst/>
                          <a:uLnTx/>
                          <a:uFillTx/>
                          <a:latin typeface="Proxima Nova"/>
                          <a:ea typeface="Proxima Nova"/>
                          <a:cs typeface="Proxima Nova"/>
                        </a:rPr>
                        <a:t>.</a:t>
                      </a:r>
                      <a:endPar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182880" marR="0" lvl="0" indent="0" algn="l" defTabSz="914400" rtl="0">
                        <a:lnSpc>
                          <a:spcPct val="100000"/>
                        </a:lnSpc>
                        <a:spcBef>
                          <a:spcPts val="0"/>
                        </a:spcBef>
                        <a:spcAft>
                          <a:spcPts val="0"/>
                        </a:spcAft>
                        <a:buClr>
                          <a:srgbClr val="000000"/>
                        </a:buClr>
                        <a:buSzPts val="1100"/>
                        <a:buFont typeface="Arial"/>
                        <a:buNone/>
                        <a:tabLst/>
                        <a:defRPr/>
                      </a:pP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College Football Hall of Fame</a:t>
                      </a:r>
                      <a:r>
                        <a:rPr lang="en-US" sz="1600" b="1" u="none" strike="noStrike" cap="none" dirty="0">
                          <a:solidFill>
                            <a:schemeClr val="dk1"/>
                          </a:solidFill>
                          <a:latin typeface="Proxima Nova"/>
                          <a:ea typeface="Proxima Nova"/>
                          <a:cs typeface="Proxima Nova"/>
                        </a:rPr>
                        <a:t> (10 min walk )</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250 Marietta St</a:t>
                      </a:r>
                      <a:r>
                        <a:rPr lang="en-US" sz="1600" u="none" strike="noStrike" cap="none" dirty="0">
                          <a:solidFill>
                            <a:schemeClr val="dk1"/>
                          </a:solidFill>
                          <a:latin typeface="Proxima Nova"/>
                          <a:ea typeface="Proxima Nova"/>
                          <a:cs typeface="Proxima Nova"/>
                        </a:rPr>
                        <a:t>.</a:t>
                      </a:r>
                      <a:r>
                        <a:rPr lang="en-US" sz="1600" u="none" strike="noStrike" cap="none" dirty="0">
                          <a:solidFill>
                            <a:schemeClr val="dk1"/>
                          </a:solidFill>
                          <a:latin typeface="Proxima Nova"/>
                          <a:ea typeface="Proxima Nova"/>
                          <a:cs typeface="Proxima Nova"/>
                          <a:sym typeface="Proxima Nova"/>
                        </a:rPr>
                        <a:t> NW</a:t>
                      </a:r>
                    </a:p>
                    <a:p>
                      <a:pPr marL="182880" marR="0" lvl="0" indent="0" algn="l" rtl="0">
                        <a:lnSpc>
                          <a:spcPct val="100000"/>
                        </a:lnSpc>
                        <a:spcBef>
                          <a:spcPts val="0"/>
                        </a:spcBef>
                        <a:spcAft>
                          <a:spcPts val="0"/>
                        </a:spcAft>
                        <a:buClr>
                          <a:srgbClr val="000000"/>
                        </a:buClr>
                        <a:buSzPts val="1100"/>
                        <a:buFont typeface="Arial"/>
                        <a:buNone/>
                      </a:pP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Civil Rights Museum (11 min. walk )</a:t>
                      </a:r>
                    </a:p>
                    <a:p>
                      <a:pPr marL="18288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Proxima Nova"/>
                          <a:ea typeface="Proxima Nova"/>
                          <a:cs typeface="Proxima Nova"/>
                          <a:sym typeface="Proxima Nova"/>
                        </a:rPr>
                        <a:t>100 Ivan Allen Jr. Blvd</a:t>
                      </a:r>
                    </a:p>
                    <a:p>
                      <a:pPr marL="182880" marR="0" lvl="0" indent="0" algn="l" rtl="0">
                        <a:lnSpc>
                          <a:spcPct val="100000"/>
                        </a:lnSpc>
                        <a:spcBef>
                          <a:spcPts val="0"/>
                        </a:spcBef>
                        <a:spcAft>
                          <a:spcPts val="0"/>
                        </a:spcAft>
                        <a:buClr>
                          <a:srgbClr val="000000"/>
                        </a:buClr>
                        <a:buSzPts val="1100"/>
                        <a:buFont typeface="Arial"/>
                        <a:buNone/>
                      </a:pPr>
                      <a:endParaRPr lang="en-US" sz="1600" u="none" strike="noStrike" cap="none" dirty="0">
                        <a:solidFill>
                          <a:schemeClr val="dk1"/>
                        </a:solidFill>
                        <a:latin typeface="Proxima Nova"/>
                        <a:ea typeface="Proxima Nova"/>
                        <a:cs typeface="Proxima Nova"/>
                        <a:sym typeface="Proxima Nova"/>
                      </a:endParaRPr>
                    </a:p>
                    <a:p>
                      <a:pPr marL="182880" marR="0" lvl="0" indent="0" algn="l" rtl="0" eaLnBrk="1" fontAlgn="auto" latinLnBrk="0" hangingPunct="1">
                        <a:lnSpc>
                          <a:spcPct val="100000"/>
                        </a:lnSpc>
                        <a:spcBef>
                          <a:spcPts val="0"/>
                        </a:spcBef>
                        <a:spcAft>
                          <a:spcPts val="0"/>
                        </a:spcAft>
                        <a:buClr>
                          <a:srgbClr val="000000"/>
                        </a:buClr>
                        <a:buSzPts val="1100"/>
                        <a:buFont typeface="Arial"/>
                        <a:buNone/>
                      </a:pPr>
                      <a:r>
                        <a:rPr kumimoji="0" lang="en-US"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Expedition: </a:t>
                      </a:r>
                      <a:r>
                        <a:rPr kumimoji="0" lang="en-US" sz="16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BigFoot</a:t>
                      </a:r>
                      <a:r>
                        <a:rPr kumimoji="0" lang="en-US"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The Sasquatch Museum</a:t>
                      </a:r>
                      <a:r>
                        <a:rPr lang="en-US" sz="1600" b="1" i="0" u="none" strike="noStrike" kern="0" cap="none" spc="0" normalizeH="0" baseline="0" noProof="0" dirty="0">
                          <a:ln>
                            <a:noFill/>
                          </a:ln>
                          <a:solidFill>
                            <a:srgbClr val="000000"/>
                          </a:solidFill>
                          <a:effectLst/>
                          <a:uLnTx/>
                          <a:uFillTx/>
                          <a:latin typeface="Proxima Nova"/>
                          <a:ea typeface="Proxima Nova"/>
                          <a:cs typeface="Proxima Nova"/>
                        </a:rPr>
                        <a:t> (82 mi away)</a:t>
                      </a:r>
                      <a:endParaRPr kumimoji="0" lang="en-US"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182880" marR="0" lvl="0" indent="0" algn="l" rtl="0" eaLnBrk="1" fontAlgn="auto" latinLnBrk="0" hangingPunct="1">
                        <a:lnSpc>
                          <a:spcPct val="100000"/>
                        </a:lnSpc>
                        <a:spcBef>
                          <a:spcPts val="0"/>
                        </a:spcBef>
                        <a:spcAft>
                          <a:spcPts val="0"/>
                        </a:spcAft>
                        <a:buClr>
                          <a:srgbClr val="000000"/>
                        </a:buClr>
                        <a:buSzPts val="1100"/>
                        <a:buFont typeface="Arial"/>
                        <a:buNone/>
                      </a:pPr>
                      <a:r>
                        <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1934 GA 515</a:t>
                      </a:r>
                      <a:r>
                        <a:rPr lang="en-US" sz="1600" b="0" i="0" u="none" strike="noStrike" kern="0" cap="none" spc="0" normalizeH="0" baseline="0" noProof="0" dirty="0">
                          <a:ln>
                            <a:noFill/>
                          </a:ln>
                          <a:solidFill>
                            <a:srgbClr val="000000"/>
                          </a:solidFill>
                          <a:effectLst/>
                          <a:uLnTx/>
                          <a:uFillTx/>
                          <a:latin typeface="Proxima Nova"/>
                          <a:ea typeface="Proxima Nova"/>
                          <a:cs typeface="Proxima Nova"/>
                        </a:rPr>
                        <a:t> </a:t>
                      </a:r>
                      <a:endPar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18288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Blue Ridge</a:t>
                      </a:r>
                      <a:r>
                        <a:rPr lang="en-US" sz="1600" b="0" i="0" u="none" strike="noStrike" kern="0" cap="none" spc="0" normalizeH="0" baseline="0" noProof="0" dirty="0">
                          <a:ln>
                            <a:noFill/>
                          </a:ln>
                          <a:solidFill>
                            <a:srgbClr val="000000"/>
                          </a:solidFill>
                          <a:effectLst/>
                          <a:uLnTx/>
                          <a:uFillTx/>
                          <a:latin typeface="Proxima Nova"/>
                          <a:ea typeface="Proxima Nova"/>
                          <a:cs typeface="Proxima Nova"/>
                        </a:rPr>
                        <a:t>,</a:t>
                      </a:r>
                      <a:r>
                        <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GA</a:t>
                      </a:r>
                    </a:p>
                    <a:p>
                      <a:pPr marL="182880" marR="0" lvl="0" indent="0" algn="l" defTabSz="914400" rtl="0">
                        <a:lnSpc>
                          <a:spcPct val="100000"/>
                        </a:lnSpc>
                        <a:spcBef>
                          <a:spcPts val="0"/>
                        </a:spcBef>
                        <a:spcAft>
                          <a:spcPts val="0"/>
                        </a:spcAft>
                        <a:buClr>
                          <a:srgbClr val="000000"/>
                        </a:buClr>
                        <a:buSzPts val="1100"/>
                        <a:buFont typeface="Arial"/>
                        <a:buNone/>
                        <a:tabLst/>
                        <a:defRPr/>
                      </a:pPr>
                      <a:endParaRPr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800"/>
                        <a:buFont typeface="Arial"/>
                        <a:buNone/>
                      </a:pPr>
                      <a:endParaRPr sz="16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lgn="ctr">
                      <a:noFill/>
                      <a:prstDash val="solid"/>
                      <a:round/>
                      <a:headEnd type="none" w="sm" len="sm"/>
                      <a:tailEnd type="none" w="sm" len="sm"/>
                    </a:lnB>
                  </a:tcPr>
                </a:tc>
                <a:extLst>
                  <a:ext uri="{0D108BD9-81ED-4DB2-BD59-A6C34878D82A}">
                    <a16:rowId xmlns:a16="http://schemas.microsoft.com/office/drawing/2014/main" val="10000"/>
                  </a:ext>
                </a:extLst>
              </a:tr>
              <a:tr h="3762375">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lgn="ctr">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1" u="none" strike="noStrike" cap="none" dirty="0">
                        <a:solidFill>
                          <a:schemeClr val="dk1"/>
                        </a:solidFill>
                        <a:latin typeface="Proxima Nova"/>
                        <a:ea typeface="Proxima Nova"/>
                        <a:cs typeface="Proxima Nova"/>
                        <a:sym typeface="Proxima Nova"/>
                      </a:endParaRPr>
                    </a:p>
                  </a:txBody>
                  <a:tcPr marL="91425" marR="91425" marT="91425" marB="91425">
                    <a:lnL w="0" cap="flat" cmpd="sng" algn="ctr">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3066960221"/>
                  </a:ext>
                </a:extLst>
              </a:tr>
            </a:tbl>
          </a:graphicData>
        </a:graphic>
      </p:graphicFrame>
      <p:sp>
        <p:nvSpPr>
          <p:cNvPr id="89" name="Google Shape;89;p17"/>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1" dirty="0">
                <a:solidFill>
                  <a:srgbClr val="FFFFFF"/>
                </a:solidFill>
                <a:latin typeface="Proxima Nova"/>
                <a:ea typeface="Proxima Nova"/>
                <a:cs typeface="Proxima Nova"/>
                <a:sym typeface="Proxima Nova"/>
              </a:rPr>
              <a:t>T</a:t>
            </a:r>
            <a:r>
              <a:rPr lang="en-US" b="1" dirty="0">
                <a:solidFill>
                  <a:srgbClr val="FFFFFF"/>
                </a:solidFill>
                <a:latin typeface="Proxima Nova"/>
                <a:ea typeface="Proxima Nova"/>
                <a:cs typeface="Proxima Nova"/>
                <a:sym typeface="Proxima Nova"/>
              </a:rPr>
              <a:t>he T</a:t>
            </a:r>
            <a:r>
              <a:rPr lang="en" b="1" dirty="0">
                <a:solidFill>
                  <a:srgbClr val="FFFFFF"/>
                </a:solidFill>
                <a:latin typeface="Proxima Nova"/>
                <a:ea typeface="Proxima Nova"/>
                <a:cs typeface="Proxima Nova"/>
                <a:sym typeface="Proxima Nova"/>
              </a:rPr>
              <a:t>abernacle</a:t>
            </a:r>
            <a:endParaRPr sz="1400" b="1" i="0" u="none" strike="noStrike" cap="none" dirty="0">
              <a:solidFill>
                <a:srgbClr val="FFFFFF"/>
              </a:solidFill>
              <a:latin typeface="Proxima Nova"/>
              <a:ea typeface="Proxima Nova"/>
              <a:cs typeface="Proxima Nova"/>
              <a:sym typeface="Proxima Nova"/>
            </a:endParaRPr>
          </a:p>
        </p:txBody>
      </p:sp>
      <p:cxnSp>
        <p:nvCxnSpPr>
          <p:cNvPr id="90" name="Google Shape;90;p17"/>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pic>
        <p:nvPicPr>
          <p:cNvPr id="7" name="Picture 6">
            <a:extLst>
              <a:ext uri="{FF2B5EF4-FFF2-40B4-BE49-F238E27FC236}">
                <a16:creationId xmlns:a16="http://schemas.microsoft.com/office/drawing/2014/main" id="{E03F4830-9F04-4288-828D-8FE52C60E8AD}"/>
              </a:ext>
            </a:extLst>
          </p:cNvPr>
          <p:cNvPicPr>
            <a:picLocks noChangeAspect="1"/>
          </p:cNvPicPr>
          <p:nvPr/>
        </p:nvPicPr>
        <p:blipFill>
          <a:blip r:embed="rId4">
            <a:alphaModFix amt="68000"/>
          </a:blip>
          <a:stretch>
            <a:fillRect/>
          </a:stretch>
        </p:blipFill>
        <p:spPr>
          <a:xfrm>
            <a:off x="237301" y="7379053"/>
            <a:ext cx="7297797" cy="2465510"/>
          </a:xfrm>
          <a:prstGeom prst="rect">
            <a:avLst/>
          </a:prstGeom>
          <a:effectLst>
            <a:softEdge rad="762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pic>
        <p:nvPicPr>
          <p:cNvPr id="3" name="Picture 2">
            <a:extLst>
              <a:ext uri="{FF2B5EF4-FFF2-40B4-BE49-F238E27FC236}">
                <a16:creationId xmlns:a16="http://schemas.microsoft.com/office/drawing/2014/main" id="{B3712A9F-40A0-4E53-9F2B-ED5BA4037AFE}"/>
              </a:ext>
            </a:extLst>
          </p:cNvPr>
          <p:cNvPicPr>
            <a:picLocks noChangeAspect="1"/>
          </p:cNvPicPr>
          <p:nvPr/>
        </p:nvPicPr>
        <p:blipFill>
          <a:blip r:embed="rId4">
            <a:alphaModFix amt="47000"/>
          </a:blip>
          <a:stretch>
            <a:fillRect/>
          </a:stretch>
        </p:blipFill>
        <p:spPr>
          <a:xfrm>
            <a:off x="0" y="3071446"/>
            <a:ext cx="7772400" cy="6049108"/>
          </a:xfrm>
          <a:prstGeom prst="rect">
            <a:avLst/>
          </a:prstGeom>
          <a:effectLst>
            <a:softEdge rad="50800"/>
          </a:effectLst>
        </p:spPr>
      </p:pic>
      <p:graphicFrame>
        <p:nvGraphicFramePr>
          <p:cNvPr id="79" name="Google Shape;79;p16"/>
          <p:cNvGraphicFramePr/>
          <p:nvPr>
            <p:extLst>
              <p:ext uri="{D42A27DB-BD31-4B8C-83A1-F6EECF244321}">
                <p14:modId xmlns:p14="http://schemas.microsoft.com/office/powerpoint/2010/main" val="3230705908"/>
              </p:ext>
            </p:extLst>
          </p:nvPr>
        </p:nvGraphicFramePr>
        <p:xfrm>
          <a:off x="0" y="2537400"/>
          <a:ext cx="7772400" cy="7720555"/>
        </p:xfrm>
        <a:graphic>
          <a:graphicData uri="http://schemas.openxmlformats.org/drawingml/2006/table">
            <a:tbl>
              <a:tblPr>
                <a:noFill/>
                <a:tableStyleId>{33CEF0F3-2B7C-4076-9A70-8A33B5DF23B9}</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980550">
                <a:tc>
                  <a:txBody>
                    <a:bodyPr/>
                    <a:lstStyle/>
                    <a:p>
                      <a:pPr marL="182880" marR="0" lvl="0" indent="0" algn="l" rtl="0">
                        <a:lnSpc>
                          <a:spcPct val="100000"/>
                        </a:lnSpc>
                        <a:spcBef>
                          <a:spcPts val="0"/>
                        </a:spcBef>
                        <a:spcAft>
                          <a:spcPts val="0"/>
                        </a:spcAft>
                        <a:buClr>
                          <a:schemeClr val="dk1"/>
                        </a:buClr>
                        <a:buSzPts val="1100"/>
                        <a:buFont typeface="Arial"/>
                        <a:buNone/>
                      </a:pPr>
                      <a:r>
                        <a:rPr lang="en" sz="2800" b="1" u="sng" strike="noStrike" cap="none" dirty="0">
                          <a:solidFill>
                            <a:srgbClr val="F8002C"/>
                          </a:solidFill>
                          <a:latin typeface="Roboto Condensed"/>
                          <a:ea typeface="Roboto Condensed"/>
                          <a:cs typeface="Roboto Condensed"/>
                          <a:sym typeface="Roboto Condensed"/>
                        </a:rPr>
                        <a:t>TEE IT UP</a:t>
                      </a:r>
                    </a:p>
                    <a:p>
                      <a:pPr marL="182880" marR="0" lvl="0" indent="0" algn="l" rtl="0">
                        <a:lnSpc>
                          <a:spcPct val="100000"/>
                        </a:lnSpc>
                        <a:spcBef>
                          <a:spcPts val="0"/>
                        </a:spcBef>
                        <a:spcAft>
                          <a:spcPts val="0"/>
                        </a:spcAft>
                        <a:buClr>
                          <a:schemeClr val="dk1"/>
                        </a:buClr>
                        <a:buSzPts val="1100"/>
                        <a:buFont typeface="Arial"/>
                        <a:buNone/>
                      </a:pPr>
                      <a:endParaRPr lang="en-US" sz="2000" b="0" u="sng" strike="noStrike" cap="none" dirty="0">
                        <a:solidFill>
                          <a:srgbClr val="F8002C"/>
                        </a:solidFill>
                        <a:latin typeface="Proxima Nova" panose="020B0604020202020204" charset="0"/>
                        <a:ea typeface="Roboto Condensed"/>
                        <a:cs typeface="Proxima Nova"/>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accent2"/>
                          </a:solidFill>
                          <a:latin typeface="Proxima Nova"/>
                          <a:ea typeface="Roboto Condensed"/>
                          <a:cs typeface="Proxima Nova"/>
                          <a:sym typeface="Roboto Condensed"/>
                        </a:rPr>
                        <a:t>Top Golf</a:t>
                      </a:r>
                      <a:endParaRPr lang="en" sz="1600" b="1" u="none" strike="noStrike" cap="none" dirty="0">
                        <a:solidFill>
                          <a:schemeClr val="accent2"/>
                        </a:solidFill>
                        <a:latin typeface="Proxima Nova"/>
                        <a:ea typeface="Roboto Condensed"/>
                        <a:cs typeface="Proxima Nova"/>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1600 Ellsworth </a:t>
                      </a:r>
                      <a:r>
                        <a:rPr lang="en-US" sz="1600" b="0" u="none" strike="noStrike" cap="none" dirty="0" err="1">
                          <a:solidFill>
                            <a:schemeClr val="dk1"/>
                          </a:solidFill>
                          <a:latin typeface="Proxima Nova"/>
                          <a:ea typeface="Proxima Nova"/>
                          <a:cs typeface="Proxima Nova"/>
                          <a:sym typeface="Proxima Nova"/>
                        </a:rPr>
                        <a:t>Idustrial</a:t>
                      </a:r>
                      <a:r>
                        <a:rPr lang="en-US" sz="1600" b="0" u="none" strike="noStrike" cap="none" dirty="0">
                          <a:solidFill>
                            <a:schemeClr val="dk1"/>
                          </a:solidFill>
                          <a:latin typeface="Proxima Nova"/>
                          <a:ea typeface="Proxima Nova"/>
                          <a:cs typeface="Proxima Nova"/>
                          <a:sym typeface="Proxima Nova"/>
                        </a:rPr>
                        <a:t> Blvd</a:t>
                      </a:r>
                      <a:r>
                        <a:rPr lang="en-US" sz="1600" b="0" u="none" strike="noStrike" cap="none" dirty="0">
                          <a:solidFill>
                            <a:schemeClr val="dk1"/>
                          </a:solidFill>
                          <a:latin typeface="Proxima Nova"/>
                          <a:ea typeface="Proxima Nova"/>
                          <a:cs typeface="Proxima Nova"/>
                        </a:rPr>
                        <a:t>.</a:t>
                      </a: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Atlanta</a:t>
                      </a:r>
                      <a:r>
                        <a:rPr lang="en-US" sz="1600" b="0" u="none" strike="noStrike" cap="none" dirty="0">
                          <a:solidFill>
                            <a:schemeClr val="dk1"/>
                          </a:solidFill>
                          <a:latin typeface="Proxima Nova"/>
                          <a:ea typeface="Proxima Nova"/>
                          <a:cs typeface="Proxima Nova"/>
                        </a:rPr>
                        <a:t>,</a:t>
                      </a:r>
                      <a:r>
                        <a:rPr lang="en-US" sz="1600" b="0" u="none" strike="noStrike" cap="none" dirty="0">
                          <a:solidFill>
                            <a:schemeClr val="dk1"/>
                          </a:solidFill>
                          <a:latin typeface="Proxima Nova"/>
                          <a:ea typeface="Proxima Nova"/>
                          <a:cs typeface="Proxima Nova"/>
                          <a:sym typeface="Proxima Nova"/>
                        </a:rPr>
                        <a:t> GA 30318</a:t>
                      </a:r>
                      <a:r>
                        <a:rPr lang="en-US" sz="1600" b="0" u="none" strike="noStrike" cap="none" dirty="0">
                          <a:solidFill>
                            <a:schemeClr val="dk1"/>
                          </a:solidFill>
                          <a:latin typeface="Proxima Nova"/>
                          <a:ea typeface="Proxima Nova"/>
                          <a:cs typeface="Proxima Nova"/>
                        </a:rPr>
                        <a:t> </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rPr>
                        <a:t>404.475.4000</a:t>
                      </a: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Bobby Jones Golf Course </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2205 Northside DR NW </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404-355-1009</a:t>
                      </a:r>
                    </a:p>
                    <a:p>
                      <a:pPr marL="182880" marR="0" lvl="0" indent="0" algn="l" rtl="0">
                        <a:lnSpc>
                          <a:spcPct val="100000"/>
                        </a:lnSpc>
                        <a:spcBef>
                          <a:spcPts val="0"/>
                        </a:spcBef>
                        <a:spcAft>
                          <a:spcPts val="0"/>
                        </a:spcAft>
                        <a:buClr>
                          <a:schemeClr val="dk1"/>
                        </a:buClr>
                        <a:buSzPts val="1100"/>
                        <a:buFont typeface="Arial"/>
                        <a:buNone/>
                      </a:pP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Echelon Gold course </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501 Founders Dr. E Alpharetta </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707-888-4653</a:t>
                      </a:r>
                    </a:p>
                    <a:p>
                      <a:pPr marL="182880" marR="0" lvl="0" indent="0" algn="l" rtl="0">
                        <a:lnSpc>
                          <a:spcPct val="100000"/>
                        </a:lnSpc>
                        <a:spcBef>
                          <a:spcPts val="0"/>
                        </a:spcBef>
                        <a:spcAft>
                          <a:spcPts val="0"/>
                        </a:spcAft>
                        <a:buClr>
                          <a:schemeClr val="dk1"/>
                        </a:buClr>
                        <a:buSzPts val="1100"/>
                        <a:buFont typeface="Arial"/>
                        <a:buNone/>
                      </a:pP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Goodgame</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875 Battery Ave. SE </a:t>
                      </a:r>
                      <a:r>
                        <a:rPr lang="en-US" sz="1600" b="0" u="none" strike="noStrike" cap="none" dirty="0">
                          <a:solidFill>
                            <a:schemeClr val="dk1"/>
                          </a:solidFill>
                          <a:latin typeface="Proxima Nova"/>
                          <a:ea typeface="Proxima Nova"/>
                          <a:cs typeface="Proxima Nova"/>
                        </a:rPr>
                        <a:t>Suite</a:t>
                      </a:r>
                      <a:r>
                        <a:rPr lang="en-US" sz="1600" b="0" u="none" strike="noStrike" cap="none" dirty="0">
                          <a:solidFill>
                            <a:schemeClr val="dk1"/>
                          </a:solidFill>
                          <a:latin typeface="Proxima Nova"/>
                          <a:ea typeface="Proxima Nova"/>
                          <a:cs typeface="Proxima Nova"/>
                          <a:sym typeface="Proxima Nova"/>
                        </a:rPr>
                        <a:t> 700</a:t>
                      </a:r>
                    </a:p>
                    <a:p>
                      <a:pPr marL="468630" marR="0" lvl="0" indent="-285750" algn="l" rtl="0">
                        <a:lnSpc>
                          <a:spcPct val="100000"/>
                        </a:lnSpc>
                        <a:spcBef>
                          <a:spcPts val="0"/>
                        </a:spcBef>
                        <a:spcAft>
                          <a:spcPts val="0"/>
                        </a:spcAft>
                        <a:buClr>
                          <a:schemeClr val="dk1"/>
                        </a:buClr>
                        <a:buSzPts val="1100"/>
                        <a:buFont typeface="Arial"/>
                        <a:buChar char="•"/>
                      </a:pPr>
                      <a:r>
                        <a:rPr lang="en-US" sz="1600" b="0" u="none" strike="noStrike" cap="none" dirty="0">
                          <a:solidFill>
                            <a:schemeClr val="dk1"/>
                          </a:solidFill>
                          <a:latin typeface="Proxima Nova"/>
                          <a:ea typeface="Proxima Nova"/>
                          <a:cs typeface="Proxima Nova"/>
                          <a:sym typeface="Proxima Nova"/>
                        </a:rPr>
                        <a:t>Full Indoor Golf simulator</a:t>
                      </a:r>
                      <a:r>
                        <a:rPr lang="en-US" sz="1600" b="0" u="none" strike="noStrike" cap="none" dirty="0">
                          <a:solidFill>
                            <a:schemeClr val="dk1"/>
                          </a:solidFill>
                          <a:latin typeface="Proxima Nova"/>
                          <a:ea typeface="Proxima Nova"/>
                          <a:cs typeface="Proxima Nova"/>
                        </a:rPr>
                        <a:t> </a:t>
                      </a:r>
                      <a:endParaRPr lang="en-US" sz="1600" b="0" u="none" strike="noStrike" cap="none" dirty="0">
                        <a:solidFill>
                          <a:schemeClr val="dk1"/>
                        </a:solidFill>
                        <a:latin typeface="Proxima Nova"/>
                        <a:ea typeface="Proxima Nova"/>
                        <a:cs typeface="Proxima Nova"/>
                        <a:sym typeface="Proxima Nova"/>
                      </a:endParaRPr>
                    </a:p>
                    <a:p>
                      <a:pPr marL="468630" marR="0" lvl="0" indent="-285750" algn="l" rtl="0">
                        <a:lnSpc>
                          <a:spcPct val="100000"/>
                        </a:lnSpc>
                        <a:spcBef>
                          <a:spcPts val="0"/>
                        </a:spcBef>
                        <a:spcAft>
                          <a:spcPts val="0"/>
                        </a:spcAft>
                        <a:buClr>
                          <a:schemeClr val="dk1"/>
                        </a:buClr>
                        <a:buSzPts val="1100"/>
                        <a:buFont typeface="Arial"/>
                        <a:buChar char="•"/>
                      </a:pPr>
                      <a:r>
                        <a:rPr lang="en-US" sz="1600" b="0" u="none" strike="noStrike" cap="none" dirty="0">
                          <a:solidFill>
                            <a:schemeClr val="dk1"/>
                          </a:solidFill>
                          <a:latin typeface="Proxima Nova"/>
                          <a:ea typeface="Proxima Nova"/>
                          <a:cs typeface="Proxima Nova"/>
                          <a:sym typeface="Proxima Nova"/>
                        </a:rPr>
                        <a:t>Food and Drinks</a:t>
                      </a:r>
                    </a:p>
                    <a:p>
                      <a:pPr marL="182880" marR="0" lvl="0" indent="0" algn="l" rtl="0">
                        <a:lnSpc>
                          <a:spcPct val="100000"/>
                        </a:lnSpc>
                        <a:spcBef>
                          <a:spcPts val="0"/>
                        </a:spcBef>
                        <a:spcAft>
                          <a:spcPts val="0"/>
                        </a:spcAft>
                        <a:buClr>
                          <a:schemeClr val="dk1"/>
                        </a:buClr>
                        <a:buSzPts val="1100"/>
                        <a:buFont typeface="Arial"/>
                        <a:buNone/>
                      </a:pPr>
                      <a:endParaRPr lang="en-US" sz="1600" b="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r>
                        <a:rPr lang="en-US" sz="2400" b="1" u="sng" strike="noStrike" cap="none" dirty="0">
                          <a:solidFill>
                            <a:srgbClr val="F8002C"/>
                          </a:solidFill>
                          <a:latin typeface="Roboto Condensed"/>
                          <a:ea typeface="Roboto Condensed"/>
                          <a:cs typeface="Roboto Condensed"/>
                          <a:sym typeface="Roboto Condensed"/>
                        </a:rPr>
                        <a:t>PLAYTIME</a:t>
                      </a:r>
                      <a:endParaRPr sz="24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100"/>
                        <a:buFont typeface="Arial"/>
                        <a:buNone/>
                      </a:pPr>
                      <a:endParaRPr lang="en-US" sz="18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APEX Museum</a:t>
                      </a:r>
                      <a:r>
                        <a:rPr lang="en-US" sz="1600" b="1" u="none" strike="noStrike" cap="none" dirty="0">
                          <a:solidFill>
                            <a:schemeClr val="dk1"/>
                          </a:solidFill>
                          <a:latin typeface="Proxima Nova"/>
                          <a:ea typeface="Proxima Nova"/>
                          <a:cs typeface="Proxima Nova"/>
                        </a:rPr>
                        <a:t> (0.8 mi away)</a:t>
                      </a:r>
                    </a:p>
                    <a:p>
                      <a:pPr marL="182880" marR="0" lvl="0" indent="0" algn="l" rtl="0">
                        <a:lnSpc>
                          <a:spcPct val="100000"/>
                        </a:lnSpc>
                        <a:spcBef>
                          <a:spcPts val="0"/>
                        </a:spcBef>
                        <a:spcAft>
                          <a:spcPts val="0"/>
                        </a:spcAft>
                        <a:buClr>
                          <a:srgbClr val="000000"/>
                        </a:buClr>
                        <a:buSzPts val="1100"/>
                        <a:buFont typeface="Arial"/>
                        <a:buNone/>
                      </a:pPr>
                      <a:r>
                        <a:rPr lang="en-US" sz="1600" b="0" u="none" strike="noStrike" cap="none" dirty="0">
                          <a:solidFill>
                            <a:schemeClr val="dk1"/>
                          </a:solidFill>
                          <a:latin typeface="Proxima Nova"/>
                          <a:ea typeface="Proxima Nova"/>
                          <a:cs typeface="Proxima Nova"/>
                          <a:sym typeface="Proxima Nova"/>
                        </a:rPr>
                        <a:t>135 Auburn Ave NE</a:t>
                      </a:r>
                    </a:p>
                    <a:p>
                      <a:pPr marL="182880" marR="0" lvl="0" indent="0" algn="l" rtl="0">
                        <a:lnSpc>
                          <a:spcPct val="100000"/>
                        </a:lnSpc>
                        <a:spcBef>
                          <a:spcPts val="0"/>
                        </a:spcBef>
                        <a:spcAft>
                          <a:spcPts val="0"/>
                        </a:spcAft>
                        <a:buClr>
                          <a:srgbClr val="000000"/>
                        </a:buClr>
                        <a:buSzPts val="1100"/>
                        <a:buFont typeface="Arial"/>
                        <a:buNone/>
                      </a:pP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Zoo</a:t>
                      </a:r>
                    </a:p>
                    <a:p>
                      <a:pPr marL="182880" marR="0" lvl="0" indent="0" algn="l" rtl="0">
                        <a:lnSpc>
                          <a:spcPct val="100000"/>
                        </a:lnSpc>
                        <a:spcBef>
                          <a:spcPts val="0"/>
                        </a:spcBef>
                        <a:spcAft>
                          <a:spcPts val="0"/>
                        </a:spcAft>
                        <a:buClr>
                          <a:srgbClr val="000000"/>
                        </a:buClr>
                        <a:buSzPts val="1100"/>
                        <a:buFont typeface="Arial"/>
                        <a:buNone/>
                      </a:pPr>
                      <a:r>
                        <a:rPr lang="en-US" sz="1600" b="0" i="0" u="none" strike="noStrike" cap="none" dirty="0">
                          <a:solidFill>
                            <a:srgbClr val="000000"/>
                          </a:solidFill>
                          <a:effectLst/>
                          <a:latin typeface="Proxima Nova"/>
                          <a:ea typeface="Arial"/>
                          <a:cs typeface="Arial"/>
                          <a:sym typeface="Arial"/>
                        </a:rPr>
                        <a:t>800 Cherokee Ave</a:t>
                      </a:r>
                      <a:r>
                        <a:rPr lang="en-US" sz="1600" b="0" i="0" u="none" strike="noStrike" cap="none" dirty="0">
                          <a:solidFill>
                            <a:srgbClr val="000000"/>
                          </a:solidFill>
                          <a:effectLst/>
                          <a:latin typeface="Proxima Nova"/>
                          <a:ea typeface="Arial"/>
                          <a:cs typeface="Arial"/>
                        </a:rPr>
                        <a:t>.</a:t>
                      </a:r>
                      <a:r>
                        <a:rPr lang="en-US" sz="1600" b="0" i="0" u="none" strike="noStrike" cap="none" dirty="0">
                          <a:solidFill>
                            <a:srgbClr val="000000"/>
                          </a:solidFill>
                          <a:effectLst/>
                          <a:latin typeface="Proxima Nova"/>
                          <a:ea typeface="Arial"/>
                          <a:cs typeface="Arial"/>
                          <a:sym typeface="Arial"/>
                        </a:rPr>
                        <a:t> SE</a:t>
                      </a:r>
                      <a:r>
                        <a:rPr lang="en-US" sz="1600" b="0" i="0" u="none" strike="noStrike" cap="none" dirty="0">
                          <a:solidFill>
                            <a:srgbClr val="000000"/>
                          </a:solidFill>
                          <a:effectLst/>
                          <a:latin typeface="Proxima Nova"/>
                          <a:ea typeface="Arial"/>
                          <a:cs typeface="Arial"/>
                        </a:rPr>
                        <a:t> </a:t>
                      </a:r>
                    </a:p>
                    <a:p>
                      <a:pPr marL="182880" marR="0" lvl="0" indent="0" algn="l" rtl="0">
                        <a:lnSpc>
                          <a:spcPct val="100000"/>
                        </a:lnSpc>
                        <a:spcBef>
                          <a:spcPts val="0"/>
                        </a:spcBef>
                        <a:spcAft>
                          <a:spcPts val="0"/>
                        </a:spcAft>
                        <a:buClr>
                          <a:srgbClr val="000000"/>
                        </a:buClr>
                        <a:buSzPts val="1100"/>
                        <a:buFont typeface="Arial"/>
                        <a:buNone/>
                      </a:pPr>
                      <a:endParaRPr lang="en-US" sz="1600" b="1" u="none" strike="noStrike" cap="none" dirty="0">
                        <a:solidFill>
                          <a:schemeClr val="dk1"/>
                        </a:solidFill>
                        <a:latin typeface="Proxima Nova"/>
                        <a:ea typeface="Arial"/>
                        <a:cs typeface="Arial"/>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rPr>
                        <a:t>CNN Center </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0" i="0" u="none" strike="noStrike" cap="none" dirty="0">
                          <a:solidFill>
                            <a:srgbClr val="000000"/>
                          </a:solidFill>
                          <a:effectLst/>
                          <a:latin typeface="Proxima Nova"/>
                          <a:ea typeface="Arial"/>
                          <a:cs typeface="Arial"/>
                          <a:sym typeface="Arial"/>
                        </a:rPr>
                        <a:t>121 Baker St. NW</a:t>
                      </a:r>
                      <a:br>
                        <a:rPr lang="en-US" sz="1600" dirty="0">
                          <a:latin typeface="Proxima Nova"/>
                        </a:rPr>
                      </a:br>
                      <a:r>
                        <a:rPr lang="en-US" sz="1600" b="0" i="0" u="none" strike="noStrike" cap="none" dirty="0">
                          <a:solidFill>
                            <a:srgbClr val="000000"/>
                          </a:solidFill>
                          <a:effectLst/>
                          <a:latin typeface="Proxima Nova"/>
                          <a:cs typeface="Arial"/>
                        </a:rPr>
                        <a:t>404.676.5151</a:t>
                      </a:r>
                      <a:endParaRPr lang="en-US" sz="1600" b="0" i="0" u="none" strike="noStrike" cap="none" dirty="0">
                        <a:solidFill>
                          <a:srgbClr val="000000"/>
                        </a:solidFill>
                        <a:effectLst/>
                        <a:latin typeface="Proxima Nova"/>
                        <a:ea typeface="Arial"/>
                        <a:cs typeface="Arial"/>
                        <a:sym typeface="Arial"/>
                      </a:endParaRPr>
                    </a:p>
                    <a:p>
                      <a:pPr marL="182880" marR="0" lvl="0" indent="0" algn="l" rtl="0">
                        <a:lnSpc>
                          <a:spcPct val="100000"/>
                        </a:lnSpc>
                        <a:spcBef>
                          <a:spcPts val="0"/>
                        </a:spcBef>
                        <a:spcAft>
                          <a:spcPts val="0"/>
                        </a:spcAft>
                        <a:buClr>
                          <a:srgbClr val="000000"/>
                        </a:buClr>
                        <a:buSzPts val="1100"/>
                        <a:buFont typeface="Arial"/>
                        <a:buNone/>
                      </a:pP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World of Coke</a:t>
                      </a:r>
                      <a:r>
                        <a:rPr lang="en-US" sz="1600" b="1" u="none" strike="noStrike" cap="none" dirty="0">
                          <a:solidFill>
                            <a:schemeClr val="dk1"/>
                          </a:solidFill>
                          <a:latin typeface="Proxima Nova"/>
                          <a:ea typeface="Proxima Nova"/>
                          <a:cs typeface="Proxima Nova"/>
                        </a:rPr>
                        <a:t> (across the street)</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0" i="0" u="none" strike="noStrike" cap="none" dirty="0">
                          <a:solidFill>
                            <a:srgbClr val="000000"/>
                          </a:solidFill>
                          <a:effectLst/>
                          <a:latin typeface="Proxima Nova"/>
                          <a:ea typeface="Arial"/>
                          <a:cs typeface="Arial"/>
                          <a:sym typeface="Arial"/>
                        </a:rPr>
                        <a:t>121 Baker St. NW</a:t>
                      </a:r>
                      <a:br>
                        <a:rPr lang="en-US" sz="1600" dirty="0">
                          <a:latin typeface="Proxima Nova"/>
                        </a:rPr>
                      </a:br>
                      <a:r>
                        <a:rPr lang="en-US" sz="1600" b="0" i="0" u="none" strike="noStrike" cap="none" dirty="0">
                          <a:solidFill>
                            <a:srgbClr val="000000"/>
                          </a:solidFill>
                          <a:effectLst/>
                          <a:latin typeface="Proxima Nova"/>
                          <a:ea typeface="Arial"/>
                          <a:cs typeface="Arial"/>
                        </a:rPr>
                        <a:t>404.676.5151</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1" u="none" strike="noStrike" cap="none" dirty="0">
                          <a:solidFill>
                            <a:schemeClr val="dk1"/>
                          </a:solidFill>
                          <a:latin typeface="Proxima Nova"/>
                          <a:ea typeface="Proxima Nova"/>
                          <a:cs typeface="Proxima Nova"/>
                          <a:sym typeface="Proxima Nova"/>
                        </a:rPr>
                        <a:t>Six Flags</a:t>
                      </a:r>
                    </a:p>
                    <a:p>
                      <a:pPr marL="182880" marR="0" lvl="0" indent="0" algn="l" rtl="0">
                        <a:lnSpc>
                          <a:spcPct val="100000"/>
                        </a:lnSpc>
                        <a:spcBef>
                          <a:spcPts val="0"/>
                        </a:spcBef>
                        <a:spcAft>
                          <a:spcPts val="0"/>
                        </a:spcAft>
                        <a:buClr>
                          <a:schemeClr val="dk1"/>
                        </a:buClr>
                        <a:buSzPts val="1100"/>
                        <a:buFont typeface="Arial"/>
                        <a:buNone/>
                      </a:pPr>
                      <a:r>
                        <a:rPr lang="nb-NO" sz="1600" b="0" i="0" u="none" strike="noStrike" cap="none" dirty="0">
                          <a:solidFill>
                            <a:srgbClr val="000000"/>
                          </a:solidFill>
                          <a:effectLst/>
                          <a:latin typeface="Proxima Nova"/>
                          <a:ea typeface="Arial"/>
                          <a:cs typeface="Arial"/>
                          <a:sym typeface="Arial"/>
                        </a:rPr>
                        <a:t>275 Riverside </a:t>
                      </a:r>
                      <a:r>
                        <a:rPr lang="nb-NO" sz="1600" b="0" i="0" u="none" strike="noStrike" cap="none" dirty="0" err="1">
                          <a:solidFill>
                            <a:srgbClr val="000000"/>
                          </a:solidFill>
                          <a:effectLst/>
                          <a:latin typeface="Proxima Nova"/>
                          <a:ea typeface="Arial"/>
                          <a:cs typeface="Arial"/>
                          <a:sym typeface="Arial"/>
                        </a:rPr>
                        <a:t>Pkwy</a:t>
                      </a:r>
                      <a:r>
                        <a:rPr lang="nb-NO" sz="1600" b="0" i="0" u="none" strike="noStrike" cap="none" dirty="0">
                          <a:solidFill>
                            <a:srgbClr val="000000"/>
                          </a:solidFill>
                          <a:effectLst/>
                          <a:latin typeface="Proxima Nova"/>
                          <a:ea typeface="Arial"/>
                          <a:cs typeface="Arial"/>
                        </a:rPr>
                        <a:t>.</a:t>
                      </a:r>
                      <a:endParaRPr lang="nb-NO" sz="1600" b="0" i="0" u="none" strike="noStrike" cap="none" dirty="0">
                        <a:solidFill>
                          <a:srgbClr val="000000"/>
                        </a:solidFill>
                        <a:effectLst/>
                        <a:latin typeface="Proxima Nova"/>
                        <a:ea typeface="Arial"/>
                        <a:cs typeface="Arial"/>
                        <a:sym typeface="Arial"/>
                      </a:endParaRPr>
                    </a:p>
                    <a:p>
                      <a:pPr marL="182880" marR="0" lvl="0" indent="0" algn="l" rtl="0">
                        <a:lnSpc>
                          <a:spcPct val="100000"/>
                        </a:lnSpc>
                        <a:spcBef>
                          <a:spcPts val="0"/>
                        </a:spcBef>
                        <a:spcAft>
                          <a:spcPts val="0"/>
                        </a:spcAft>
                        <a:buClr>
                          <a:schemeClr val="dk1"/>
                        </a:buClr>
                        <a:buSzPts val="1100"/>
                        <a:buFont typeface="Arial"/>
                        <a:buNone/>
                      </a:pPr>
                      <a:r>
                        <a:rPr lang="nb-NO" sz="1600" b="0" i="0" u="none" strike="noStrike" cap="none" dirty="0">
                          <a:solidFill>
                            <a:srgbClr val="000000"/>
                          </a:solidFill>
                          <a:effectLst/>
                          <a:latin typeface="Proxima Nova"/>
                          <a:ea typeface="Arial"/>
                          <a:cs typeface="Arial"/>
                          <a:sym typeface="Arial"/>
                        </a:rPr>
                        <a:t>Austell, GA 30168</a:t>
                      </a:r>
                    </a:p>
                    <a:p>
                      <a:pPr marL="182880" marR="0" lvl="0" indent="0" algn="l" rtl="0">
                        <a:lnSpc>
                          <a:spcPct val="100000"/>
                        </a:lnSpc>
                        <a:spcBef>
                          <a:spcPts val="0"/>
                        </a:spcBef>
                        <a:spcAft>
                          <a:spcPts val="0"/>
                        </a:spcAft>
                        <a:buClr>
                          <a:schemeClr val="dk1"/>
                        </a:buClr>
                        <a:buSzPts val="1100"/>
                        <a:buFont typeface="Arial"/>
                        <a:buNone/>
                      </a:pP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The Georgia Aquarium</a:t>
                      </a:r>
                      <a:r>
                        <a:rPr lang="en-US" sz="1600" b="1" u="none" strike="noStrike" cap="none" dirty="0">
                          <a:solidFill>
                            <a:schemeClr val="dk1"/>
                          </a:solidFill>
                          <a:latin typeface="Proxima Nova"/>
                          <a:ea typeface="Proxima Nova"/>
                          <a:cs typeface="Proxima Nova"/>
                        </a:rPr>
                        <a:t> (0.8 mi away)</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US" sz="1600" b="0" u="none" strike="noStrike" cap="none" dirty="0">
                          <a:solidFill>
                            <a:schemeClr val="dk1"/>
                          </a:solidFill>
                          <a:latin typeface="Proxima Nova"/>
                          <a:ea typeface="Proxima Nova"/>
                          <a:cs typeface="Proxima Nova"/>
                          <a:sym typeface="Proxima Nova"/>
                        </a:rPr>
                        <a:t>225 Baker </a:t>
                      </a:r>
                      <a:r>
                        <a:rPr lang="en-US" sz="1600" b="0" u="none" strike="noStrike" cap="none" dirty="0">
                          <a:solidFill>
                            <a:schemeClr val="dk1"/>
                          </a:solidFill>
                          <a:latin typeface="Proxima Nova"/>
                          <a:ea typeface="Proxima Nova"/>
                          <a:cs typeface="Proxima Nova"/>
                        </a:rPr>
                        <a:t>St.</a:t>
                      </a:r>
                      <a:r>
                        <a:rPr lang="en-US" sz="1600" b="0" u="none" strike="noStrike" cap="none" dirty="0">
                          <a:solidFill>
                            <a:schemeClr val="dk1"/>
                          </a:solidFill>
                          <a:latin typeface="Proxima Nova"/>
                          <a:ea typeface="Proxima Nova"/>
                          <a:cs typeface="Proxima Nova"/>
                          <a:sym typeface="Proxima Nova"/>
                        </a:rPr>
                        <a:t> NW</a:t>
                      </a:r>
                    </a:p>
                    <a:p>
                      <a:pPr marL="182880" marR="0" lvl="0" indent="0" algn="l" rtl="0">
                        <a:lnSpc>
                          <a:spcPct val="100000"/>
                        </a:lnSpc>
                        <a:spcBef>
                          <a:spcPts val="0"/>
                        </a:spcBef>
                        <a:spcAft>
                          <a:spcPts val="0"/>
                        </a:spcAft>
                        <a:buClr>
                          <a:srgbClr val="000000"/>
                        </a:buClr>
                        <a:buSzPts val="1100"/>
                        <a:buFont typeface="Arial"/>
                        <a:buNone/>
                      </a:pP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lang="en-US"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lang="en-US"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400"/>
                        <a:buFont typeface="Arial"/>
                        <a:buNone/>
                      </a:pPr>
                      <a:endParaRPr sz="1400" u="none" strike="noStrike" cap="none" dirty="0"/>
                    </a:p>
                    <a:p>
                      <a:pPr marL="18288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0"/>
                  </a:ext>
                </a:extLst>
              </a:tr>
              <a:tr h="618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rgbClr val="000000"/>
                        </a:buClr>
                        <a:buSzPts val="1800"/>
                        <a:buFont typeface="Arial"/>
                        <a:buNone/>
                      </a:pPr>
                      <a:endParaRPr sz="1800" b="1" u="sng" strike="noStrike" cap="none">
                        <a:solidFill>
                          <a:srgbClr val="F8002C"/>
                        </a:solidFill>
                        <a:latin typeface="Roboto Condensed"/>
                        <a:ea typeface="Roboto Condensed"/>
                        <a:cs typeface="Roboto Condensed"/>
                        <a:sym typeface="Roboto Condensed"/>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1"/>
                  </a:ext>
                </a:extLst>
              </a:tr>
              <a:tr h="2855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0" name="Google Shape;80;p16"/>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1" dirty="0">
                <a:solidFill>
                  <a:srgbClr val="FFFFFF"/>
                </a:solidFill>
                <a:latin typeface="Proxima Nova"/>
                <a:ea typeface="Proxima Nova"/>
                <a:cs typeface="Proxima Nova"/>
                <a:sym typeface="Proxima Nova"/>
              </a:rPr>
              <a:t>The Tabernacle</a:t>
            </a:r>
            <a:endParaRPr sz="1400" b="1" i="0" u="none" strike="noStrike" cap="none" dirty="0">
              <a:solidFill>
                <a:srgbClr val="FFFFFF"/>
              </a:solidFill>
              <a:latin typeface="Proxima Nova"/>
              <a:ea typeface="Proxima Nova"/>
              <a:cs typeface="Proxima Nova"/>
              <a:sym typeface="Proxima Nova"/>
            </a:endParaRPr>
          </a:p>
        </p:txBody>
      </p:sp>
      <p:cxnSp>
        <p:nvCxnSpPr>
          <p:cNvPr id="81" name="Google Shape;81;p16"/>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pic>
        <p:nvPicPr>
          <p:cNvPr id="5" name="Picture 4" descr="A picture containing calendar&#10;&#10;Description automatically generated">
            <a:extLst>
              <a:ext uri="{FF2B5EF4-FFF2-40B4-BE49-F238E27FC236}">
                <a16:creationId xmlns:a16="http://schemas.microsoft.com/office/drawing/2014/main" id="{89D69676-5D5D-433D-8EB3-67FB1CC220FD}"/>
              </a:ext>
            </a:extLst>
          </p:cNvPr>
          <p:cNvPicPr>
            <a:picLocks noChangeAspect="1"/>
          </p:cNvPicPr>
          <p:nvPr/>
        </p:nvPicPr>
        <p:blipFill>
          <a:blip r:embed="rId5"/>
          <a:stretch>
            <a:fillRect/>
          </a:stretch>
        </p:blipFill>
        <p:spPr>
          <a:xfrm>
            <a:off x="6178794" y="5955246"/>
            <a:ext cx="1476375" cy="1457325"/>
          </a:xfrm>
          <a:prstGeom prst="rect">
            <a:avLst/>
          </a:prstGeom>
          <a:effectLst>
            <a:softEdge rad="127000"/>
          </a:effectLst>
        </p:spPr>
      </p:pic>
      <p:sp>
        <p:nvSpPr>
          <p:cNvPr id="4" name="Google Shape;86;p17">
            <a:extLst>
              <a:ext uri="{FF2B5EF4-FFF2-40B4-BE49-F238E27FC236}">
                <a16:creationId xmlns:a16="http://schemas.microsoft.com/office/drawing/2014/main" id="{8B00721E-E1B1-E641-75DE-6A58FC2785C0}"/>
              </a:ext>
            </a:extLst>
          </p:cNvPr>
          <p:cNvSpPr txBox="1"/>
          <p:nvPr/>
        </p:nvSpPr>
        <p:spPr>
          <a:xfrm>
            <a:off x="0" y="1085549"/>
            <a:ext cx="7772400" cy="743700"/>
          </a:xfrm>
          <a:prstGeom prst="rect">
            <a:avLst/>
          </a:prstGeom>
          <a:noFill/>
          <a:ln>
            <a:noFill/>
          </a:ln>
        </p:spPr>
        <p:txBody>
          <a:bodyPr spcFirstLastPara="1" wrap="square" lIns="91425" tIns="91425" rIns="91425" bIns="91425" anchor="t" anchorCtr="0">
            <a:noAutofit/>
          </a:bodyPr>
          <a:lstStyle/>
          <a:p>
            <a:pPr marL="182880" marR="182880">
              <a:buSzPts val="4000"/>
            </a:pPr>
            <a:endParaRPr sz="4000" b="0" i="0" u="none" strike="noStrike" cap="none" dirty="0">
              <a:solidFill>
                <a:srgbClr val="000000"/>
              </a:solidFill>
              <a:latin typeface="Proxima Nova Extrabold"/>
              <a:ea typeface="Proxima Nova Extrabold"/>
              <a:cs typeface="Proxima Nova Extrabold"/>
              <a:sym typeface="Proxima Nova Extrabold"/>
            </a:endParaRPr>
          </a:p>
        </p:txBody>
      </p:sp>
      <p:sp>
        <p:nvSpPr>
          <p:cNvPr id="7" name="Google Shape;87;p17">
            <a:extLst>
              <a:ext uri="{FF2B5EF4-FFF2-40B4-BE49-F238E27FC236}">
                <a16:creationId xmlns:a16="http://schemas.microsoft.com/office/drawing/2014/main" id="{39E3DDD7-614D-FD7E-9870-42E6CEABCF1E}"/>
              </a:ext>
            </a:extLst>
          </p:cNvPr>
          <p:cNvSpPr txBox="1"/>
          <p:nvPr/>
        </p:nvSpPr>
        <p:spPr>
          <a:xfrm>
            <a:off x="-117231" y="1405001"/>
            <a:ext cx="7772400" cy="848496"/>
          </a:xfrm>
          <a:prstGeom prst="rect">
            <a:avLst/>
          </a:prstGeom>
          <a:noFill/>
          <a:ln>
            <a:noFill/>
          </a:ln>
        </p:spPr>
        <p:txBody>
          <a:bodyPr spcFirstLastPara="1" wrap="square" lIns="91425" tIns="91425" rIns="91425" bIns="91425" anchor="t" anchorCtr="0">
            <a:noAutofit/>
          </a:bodyPr>
          <a:lstStyle/>
          <a:p>
            <a:pPr marL="182880" marR="182880" lvl="0" indent="0" algn="ctr" rtl="0">
              <a:lnSpc>
                <a:spcPct val="100000"/>
              </a:lnSpc>
              <a:spcBef>
                <a:spcPts val="0"/>
              </a:spcBef>
              <a:spcAft>
                <a:spcPts val="0"/>
              </a:spcAft>
              <a:buClr>
                <a:srgbClr val="000000"/>
              </a:buClr>
              <a:buSzPts val="2400"/>
              <a:buFont typeface="Arial"/>
              <a:buNone/>
            </a:pPr>
            <a:r>
              <a:rPr lang="en" sz="4000" b="0" i="0" u="none" strike="noStrike" cap="none" dirty="0">
                <a:solidFill>
                  <a:srgbClr val="000000"/>
                </a:solidFill>
                <a:latin typeface="Proxima Nova Extrabold"/>
                <a:ea typeface="Proxima Nova Extrabold"/>
                <a:cs typeface="Proxima Nova Extrabold"/>
                <a:sym typeface="Proxima Nova Extrabold"/>
              </a:rPr>
              <a:t>AROUND TOWN ACTIVITIES </a:t>
            </a:r>
            <a:endParaRPr sz="4000" b="0" i="0" u="none" strike="noStrike" cap="none" dirty="0">
              <a:solidFill>
                <a:srgbClr val="000000"/>
              </a:solidFill>
              <a:latin typeface="Proxima Nova Extrabold"/>
              <a:ea typeface="Proxima Nova Extrabold"/>
              <a:cs typeface="Proxima Nova Extrabold"/>
              <a:sym typeface="Proxima Nova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3402B91-AC2F-4AE6-9A9F-0E748A5CA350}"/>
              </a:ext>
            </a:extLst>
          </p:cNvPr>
          <p:cNvPicPr>
            <a:picLocks noChangeAspect="1"/>
          </p:cNvPicPr>
          <p:nvPr/>
        </p:nvPicPr>
        <p:blipFill>
          <a:blip r:embed="rId4">
            <a:alphaModFix amt="21000"/>
          </a:blip>
          <a:stretch>
            <a:fillRect/>
          </a:stretch>
        </p:blipFill>
        <p:spPr>
          <a:xfrm>
            <a:off x="1273359" y="3272885"/>
            <a:ext cx="4726603" cy="4427030"/>
          </a:xfrm>
          <a:prstGeom prst="rect">
            <a:avLst/>
          </a:prstGeom>
        </p:spPr>
      </p:pic>
      <p:sp>
        <p:nvSpPr>
          <p:cNvPr id="68" name="Google Shape;68;p15"/>
          <p:cNvSpPr txBox="1"/>
          <p:nvPr/>
        </p:nvSpPr>
        <p:spPr>
          <a:xfrm>
            <a:off x="0" y="1763850"/>
            <a:ext cx="7772400" cy="9714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rgbClr val="000000"/>
              </a:buClr>
              <a:buSzPts val="1200"/>
              <a:buFont typeface="Arial"/>
              <a:buNone/>
            </a:pPr>
            <a:endParaRPr sz="3600" b="0" i="0" u="none" strike="noStrike" cap="none" dirty="0">
              <a:solidFill>
                <a:srgbClr val="000000"/>
              </a:solidFill>
              <a:latin typeface="Proxima Nova Extrabold"/>
              <a:ea typeface="Proxima Nova Extrabold"/>
              <a:cs typeface="Proxima Nova Extrabold"/>
              <a:sym typeface="Proxima Nova Extrabold"/>
            </a:endParaRPr>
          </a:p>
        </p:txBody>
      </p:sp>
      <p:sp>
        <p:nvSpPr>
          <p:cNvPr id="71" name="Google Shape;71;p15"/>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Proxima Nova"/>
                <a:ea typeface="Proxima Nova"/>
                <a:cs typeface="Proxima Nova"/>
                <a:sym typeface="Proxima Nova"/>
              </a:rPr>
              <a:t>The Tabernacle</a:t>
            </a:r>
            <a:endParaRPr sz="1400" b="1" i="0" u="none" strike="noStrike" cap="none" dirty="0">
              <a:solidFill>
                <a:srgbClr val="FFFFFF"/>
              </a:solidFill>
              <a:latin typeface="Proxima Nova"/>
              <a:ea typeface="Proxima Nova"/>
              <a:cs typeface="Proxima Nova"/>
              <a:sym typeface="Proxima Nova"/>
            </a:endParaRPr>
          </a:p>
        </p:txBody>
      </p:sp>
      <p:sp>
        <p:nvSpPr>
          <p:cNvPr id="2" name="TextBox 1">
            <a:extLst>
              <a:ext uri="{FF2B5EF4-FFF2-40B4-BE49-F238E27FC236}">
                <a16:creationId xmlns:a16="http://schemas.microsoft.com/office/drawing/2014/main" id="{65607665-A74F-4643-8621-790D8BD24D81}"/>
              </a:ext>
            </a:extLst>
          </p:cNvPr>
          <p:cNvSpPr txBox="1"/>
          <p:nvPr/>
        </p:nvSpPr>
        <p:spPr>
          <a:xfrm>
            <a:off x="-3134" y="1202779"/>
            <a:ext cx="7775534" cy="707886"/>
          </a:xfrm>
          <a:prstGeom prst="rect">
            <a:avLst/>
          </a:prstGeom>
          <a:noFill/>
        </p:spPr>
        <p:txBody>
          <a:bodyPr wrap="square" rtlCol="0">
            <a:spAutoFit/>
          </a:bodyPr>
          <a:lstStyle/>
          <a:p>
            <a:pPr marL="182880" marR="182880" lvl="0" algn="ctr">
              <a:buSzPts val="2400"/>
            </a:pPr>
            <a:r>
              <a:rPr lang="en-US" sz="4000" dirty="0">
                <a:latin typeface="Proxima Nova Extrabold"/>
                <a:ea typeface="Proxima Nova Extrabold"/>
                <a:cs typeface="Proxima Nova Extrabold"/>
                <a:sym typeface="Proxima Nova Extrabold"/>
              </a:rPr>
              <a:t>NECESSITIES</a:t>
            </a:r>
          </a:p>
        </p:txBody>
      </p:sp>
      <p:sp>
        <p:nvSpPr>
          <p:cNvPr id="3" name="TextBox 2">
            <a:extLst>
              <a:ext uri="{FF2B5EF4-FFF2-40B4-BE49-F238E27FC236}">
                <a16:creationId xmlns:a16="http://schemas.microsoft.com/office/drawing/2014/main" id="{588B46BF-C6B8-4329-ADCC-A03BD629C515}"/>
              </a:ext>
            </a:extLst>
          </p:cNvPr>
          <p:cNvSpPr txBox="1"/>
          <p:nvPr/>
        </p:nvSpPr>
        <p:spPr>
          <a:xfrm>
            <a:off x="-6932" y="1952702"/>
            <a:ext cx="3980325" cy="7986802"/>
          </a:xfrm>
          <a:prstGeom prst="rect">
            <a:avLst/>
          </a:prstGeom>
          <a:noFill/>
        </p:spPr>
        <p:txBody>
          <a:bodyPr wrap="square" lIns="91440" tIns="45720" rIns="91440" bIns="45720" rtlCol="0" anchor="t">
            <a:spAutoFit/>
          </a:bodyPr>
          <a:lstStyle/>
          <a:p>
            <a:pPr marL="182880" lvl="0">
              <a:buSzPts val="1800"/>
            </a:pPr>
            <a:r>
              <a:rPr lang="en-US" sz="2400" b="1" u="sng" dirty="0">
                <a:solidFill>
                  <a:srgbClr val="F8002C"/>
                </a:solidFill>
                <a:latin typeface="Roboto Condensed"/>
                <a:ea typeface="Roboto Condensed"/>
                <a:cs typeface="Roboto Condensed"/>
                <a:sym typeface="Roboto Condensed"/>
              </a:rPr>
              <a:t>PHARMACY</a:t>
            </a:r>
            <a:endParaRPr lang="en-US" dirty="0"/>
          </a:p>
          <a:p>
            <a:pPr marL="182880" lvl="0">
              <a:buSzPts val="1100"/>
            </a:pPr>
            <a:endParaRPr lang="en-US" sz="900" b="1" dirty="0">
              <a:solidFill>
                <a:schemeClr val="dk1"/>
              </a:solidFill>
              <a:latin typeface="Proxima Nova"/>
              <a:ea typeface="Proxima Nova"/>
              <a:cs typeface="Proxima Nova"/>
            </a:endParaRPr>
          </a:p>
          <a:p>
            <a:pPr marL="182880">
              <a:buSzPts val="1100"/>
            </a:pPr>
            <a:r>
              <a:rPr lang="en-US" sz="1600" b="1" dirty="0">
                <a:solidFill>
                  <a:schemeClr val="dk1"/>
                </a:solidFill>
                <a:latin typeface="Proxima Nova"/>
                <a:ea typeface="Proxima Nova"/>
                <a:cs typeface="Proxima Nova"/>
                <a:sym typeface="Proxima Nova"/>
              </a:rPr>
              <a:t>CVS 24 hours (10 min)</a:t>
            </a:r>
            <a:endParaRPr lang="en-US" sz="1600" b="1" dirty="0">
              <a:solidFill>
                <a:schemeClr val="dk1"/>
              </a:solidFill>
              <a:latin typeface="Proxima Nova"/>
              <a:ea typeface="Proxima Nova"/>
              <a:cs typeface="Proxima Nova"/>
            </a:endParaRPr>
          </a:p>
          <a:p>
            <a:pPr marL="182880">
              <a:buSzPts val="1100"/>
            </a:pPr>
            <a:r>
              <a:rPr lang="en-US" sz="1600" dirty="0">
                <a:solidFill>
                  <a:schemeClr val="dk1"/>
                </a:solidFill>
                <a:latin typeface="Proxima Nova"/>
                <a:ea typeface="Proxima Nova"/>
                <a:cs typeface="Proxima Nova"/>
                <a:sym typeface="Proxima Nova"/>
              </a:rPr>
              <a:t>1554 N Decatur Rd.</a:t>
            </a:r>
            <a:endParaRPr lang="en-US" sz="1600"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404.373.4534</a:t>
            </a:r>
            <a:endParaRPr lang="en-US" sz="1600" dirty="0">
              <a:solidFill>
                <a:schemeClr val="dk1"/>
              </a:solidFill>
              <a:latin typeface="Proxima Nova"/>
              <a:ea typeface="Proxima Nova"/>
              <a:cs typeface="Proxima Nova"/>
            </a:endParaRPr>
          </a:p>
          <a:p>
            <a:pPr marL="182880">
              <a:buSzPts val="1100"/>
            </a:pPr>
            <a:endParaRPr lang="en-US" sz="1600" b="1" dirty="0">
              <a:solidFill>
                <a:schemeClr val="dk1"/>
              </a:solidFill>
              <a:latin typeface="Proxima Nova"/>
              <a:ea typeface="Proxima Nova"/>
              <a:cs typeface="Proxima Nova"/>
            </a:endParaRPr>
          </a:p>
          <a:p>
            <a:pPr marL="182880">
              <a:buSzPts val="1100"/>
            </a:pPr>
            <a:r>
              <a:rPr lang="en-US" sz="1600" b="1" dirty="0">
                <a:solidFill>
                  <a:schemeClr val="dk1"/>
                </a:solidFill>
                <a:latin typeface="Proxima Nova"/>
                <a:ea typeface="Proxima Nova"/>
                <a:cs typeface="Proxima Nova"/>
                <a:sym typeface="Proxima Nova"/>
              </a:rPr>
              <a:t>CVS (8 min)</a:t>
            </a:r>
            <a:endParaRPr lang="en-US" sz="1600" b="1" dirty="0">
              <a:solidFill>
                <a:schemeClr val="dk1"/>
              </a:solidFill>
              <a:latin typeface="Proxima Nova"/>
              <a:ea typeface="Proxima Nova"/>
              <a:cs typeface="Proxima Nova"/>
            </a:endParaRPr>
          </a:p>
          <a:p>
            <a:pPr marL="182880">
              <a:buSzPts val="1100"/>
            </a:pPr>
            <a:r>
              <a:rPr lang="en-US" sz="1600" dirty="0">
                <a:solidFill>
                  <a:schemeClr val="dk1"/>
                </a:solidFill>
                <a:latin typeface="Proxima Nova"/>
                <a:ea typeface="Proxima Nova"/>
                <a:cs typeface="Proxima Nova"/>
                <a:sym typeface="Proxima Nova"/>
              </a:rPr>
              <a:t>842 Peachtree St.</a:t>
            </a:r>
            <a:endParaRPr lang="en-US" sz="1600"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404.892.8468</a:t>
            </a:r>
            <a:endParaRPr lang="en-US" sz="1600" dirty="0">
              <a:solidFill>
                <a:schemeClr val="dk1"/>
              </a:solidFill>
              <a:latin typeface="Proxima Nova"/>
              <a:ea typeface="Proxima Nova"/>
              <a:cs typeface="Proxima Nova"/>
            </a:endParaRPr>
          </a:p>
          <a:p>
            <a:pPr marL="182880" lvl="0">
              <a:buSzPts val="1100"/>
            </a:pPr>
            <a:endParaRPr lang="en-US" sz="1600" dirty="0">
              <a:solidFill>
                <a:schemeClr val="dk1"/>
              </a:solidFill>
              <a:latin typeface="Proxima Nova"/>
              <a:ea typeface="Proxima Nova"/>
              <a:cs typeface="Proxima Nova"/>
            </a:endParaRPr>
          </a:p>
          <a:p>
            <a:pPr marL="182880">
              <a:buSzPts val="1100"/>
            </a:pPr>
            <a:r>
              <a:rPr lang="en-US" sz="1600" b="1" dirty="0">
                <a:solidFill>
                  <a:schemeClr val="dk1"/>
                </a:solidFill>
                <a:latin typeface="Proxima Nova"/>
                <a:ea typeface="Proxima Nova"/>
                <a:cs typeface="Proxima Nova"/>
                <a:sym typeface="Proxima Nova"/>
              </a:rPr>
              <a:t>Kroger (10 min) </a:t>
            </a:r>
            <a:endParaRPr lang="en-US" sz="1600" b="1" dirty="0">
              <a:solidFill>
                <a:schemeClr val="dk1"/>
              </a:solidFill>
              <a:latin typeface="Proxima Nova"/>
              <a:ea typeface="Proxima Nova"/>
              <a:cs typeface="Proxima Nova"/>
            </a:endParaRPr>
          </a:p>
          <a:p>
            <a:pPr marL="182880">
              <a:buSzPts val="1100"/>
            </a:pPr>
            <a:r>
              <a:rPr lang="en-US" sz="1600" dirty="0">
                <a:solidFill>
                  <a:schemeClr val="dk1"/>
                </a:solidFill>
                <a:latin typeface="Proxima Nova"/>
                <a:ea typeface="Proxima Nova"/>
                <a:cs typeface="Proxima Nova"/>
                <a:sym typeface="Proxima Nova"/>
              </a:rPr>
              <a:t>800 Glenwood Ave.</a:t>
            </a:r>
            <a:endParaRPr lang="en-US" sz="1600"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470.447.5030</a:t>
            </a:r>
            <a:endParaRPr lang="en-US" sz="1600" dirty="0">
              <a:solidFill>
                <a:schemeClr val="dk1"/>
              </a:solidFill>
              <a:latin typeface="Proxima Nova"/>
              <a:ea typeface="Proxima Nova"/>
              <a:cs typeface="Proxima Nova"/>
            </a:endParaRPr>
          </a:p>
          <a:p>
            <a:pPr marL="182880">
              <a:buSzPts val="1100"/>
            </a:pPr>
            <a:endParaRPr lang="en-US" sz="1600" dirty="0">
              <a:solidFill>
                <a:schemeClr val="dk1"/>
              </a:solidFill>
              <a:latin typeface="Proxima Nova"/>
              <a:ea typeface="Roboto Condensed"/>
              <a:cs typeface="Roboto Condensed"/>
              <a:sym typeface="Roboto Condensed"/>
            </a:endParaRPr>
          </a:p>
          <a:p>
            <a:pPr marL="182880">
              <a:buSzPts val="1100"/>
            </a:pPr>
            <a:r>
              <a:rPr lang="en-US" sz="1600" b="1" dirty="0">
                <a:solidFill>
                  <a:schemeClr val="dk1"/>
                </a:solidFill>
                <a:latin typeface="Proxima Nova"/>
                <a:ea typeface="Roboto Condensed"/>
                <a:cs typeface="Roboto Condensed"/>
                <a:sym typeface="Roboto Condensed"/>
              </a:rPr>
              <a:t> Walgreens </a:t>
            </a:r>
          </a:p>
          <a:p>
            <a:pPr marL="182880">
              <a:buSzPts val="1100"/>
            </a:pPr>
            <a:r>
              <a:rPr lang="en-US" sz="1600" dirty="0">
                <a:solidFill>
                  <a:schemeClr val="dk1"/>
                </a:solidFill>
                <a:latin typeface="Proxima Nova"/>
                <a:ea typeface="Roboto Condensed"/>
                <a:cs typeface="Roboto Condensed"/>
                <a:sym typeface="Roboto Condensed"/>
              </a:rPr>
              <a:t>595 Piedmont Ave NE</a:t>
            </a:r>
          </a:p>
          <a:p>
            <a:pPr marL="182880">
              <a:buSzPts val="1100"/>
            </a:pPr>
            <a:endParaRPr lang="en-US" sz="1600" dirty="0">
              <a:solidFill>
                <a:schemeClr val="dk1"/>
              </a:solidFill>
              <a:latin typeface="Proxima Nova"/>
              <a:ea typeface="Roboto Condensed"/>
              <a:cs typeface="Roboto Condensed"/>
              <a:sym typeface="Roboto Condensed"/>
            </a:endParaRPr>
          </a:p>
          <a:p>
            <a:pPr marL="182880" lvl="0">
              <a:buSzPts val="1800"/>
            </a:pPr>
            <a:r>
              <a:rPr lang="en-US" sz="2400" b="1" u="sng" dirty="0">
                <a:solidFill>
                  <a:srgbClr val="F8002C"/>
                </a:solidFill>
                <a:latin typeface="Roboto Condensed"/>
                <a:ea typeface="Roboto Condensed"/>
                <a:cs typeface="Roboto Condensed"/>
                <a:sym typeface="Roboto Condensed"/>
              </a:rPr>
              <a:t>GENERAL GOODS</a:t>
            </a:r>
            <a:endParaRPr lang="en-US" sz="1100" b="1" u="sng" dirty="0">
              <a:solidFill>
                <a:srgbClr val="F8002C"/>
              </a:solidFill>
              <a:latin typeface="Roboto Condensed"/>
              <a:ea typeface="Roboto Condensed"/>
              <a:cs typeface="Roboto Condensed"/>
            </a:endParaRPr>
          </a:p>
          <a:p>
            <a:pPr marL="182880">
              <a:buSzPts val="1800"/>
            </a:pPr>
            <a:endParaRPr lang="en-US" sz="1600" b="1" dirty="0">
              <a:solidFill>
                <a:schemeClr val="tx1"/>
              </a:solidFill>
              <a:latin typeface="Proxima Nova"/>
              <a:ea typeface="Roboto Condensed"/>
              <a:cs typeface="Roboto Condensed"/>
              <a:sym typeface="Roboto Condensed"/>
            </a:endParaRPr>
          </a:p>
          <a:p>
            <a:pPr marL="182880">
              <a:buSzPts val="1800"/>
            </a:pPr>
            <a:r>
              <a:rPr lang="en-US" sz="1600" b="1" dirty="0">
                <a:solidFill>
                  <a:schemeClr val="tx1"/>
                </a:solidFill>
                <a:latin typeface="Proxima Nova"/>
                <a:ea typeface="Roboto Condensed"/>
                <a:cs typeface="Roboto Condensed"/>
                <a:sym typeface="Roboto Condensed"/>
              </a:rPr>
              <a:t>Target (15 min)</a:t>
            </a:r>
            <a:endParaRPr lang="en-US" sz="1600" b="1" u="sng" dirty="0">
              <a:solidFill>
                <a:schemeClr val="tx1"/>
              </a:solidFill>
              <a:latin typeface="Roboto Condensed"/>
              <a:ea typeface="Roboto Condensed"/>
            </a:endParaRPr>
          </a:p>
          <a:p>
            <a:pPr marL="182880">
              <a:buSzPts val="1800"/>
            </a:pPr>
            <a:r>
              <a:rPr lang="en-US" sz="1600" dirty="0">
                <a:solidFill>
                  <a:schemeClr val="tx1"/>
                </a:solidFill>
                <a:latin typeface="Proxima Nova"/>
                <a:ea typeface="Roboto Condensed"/>
                <a:cs typeface="Roboto Condensed"/>
                <a:sym typeface="Roboto Condensed"/>
              </a:rPr>
              <a:t>1275 Caroline St. NE </a:t>
            </a:r>
            <a:endParaRPr lang="en-US" sz="1600" dirty="0">
              <a:solidFill>
                <a:schemeClr val="tx1"/>
              </a:solidFill>
              <a:latin typeface="Proxima Nova"/>
              <a:ea typeface="Roboto Condensed"/>
              <a:cs typeface="Roboto Condensed"/>
            </a:endParaRPr>
          </a:p>
          <a:p>
            <a:pPr marL="182880" lvl="0">
              <a:buSzPts val="1800"/>
            </a:pPr>
            <a:endParaRPr lang="en-US" sz="1600" b="1" dirty="0">
              <a:solidFill>
                <a:schemeClr val="tx1"/>
              </a:solidFill>
              <a:latin typeface="Proxima Nova" panose="020B0604020202020204" charset="0"/>
              <a:ea typeface="Roboto Condensed"/>
              <a:cs typeface="Roboto Condensed"/>
            </a:endParaRPr>
          </a:p>
          <a:p>
            <a:pPr marL="182880" lvl="0">
              <a:buSzPts val="1800"/>
            </a:pPr>
            <a:r>
              <a:rPr lang="en-US" sz="2400" b="1" u="sng" dirty="0">
                <a:solidFill>
                  <a:srgbClr val="F8002C"/>
                </a:solidFill>
                <a:latin typeface="Proxima Nova" panose="020B0604020202020204" charset="0"/>
                <a:ea typeface="Roboto Condensed"/>
                <a:cs typeface="Roboto Condensed"/>
                <a:sym typeface="Roboto Condensed"/>
              </a:rPr>
              <a:t>MUSIC SUPPLIES</a:t>
            </a:r>
            <a:endParaRPr lang="en-US" sz="1100" b="1" u="sng" dirty="0">
              <a:solidFill>
                <a:srgbClr val="F8002C"/>
              </a:solidFill>
              <a:latin typeface="Proxima Nova" panose="020B0604020202020204" charset="0"/>
              <a:ea typeface="Roboto Condensed"/>
              <a:cs typeface="Roboto Condensed"/>
            </a:endParaRPr>
          </a:p>
          <a:p>
            <a:pPr marL="182880" lvl="0">
              <a:buSzPts val="1800"/>
            </a:pPr>
            <a:r>
              <a:rPr lang="en-US" sz="1600" b="1" dirty="0">
                <a:solidFill>
                  <a:schemeClr val="tx1"/>
                </a:solidFill>
                <a:latin typeface="Proxima Nova" panose="020B0604020202020204" charset="0"/>
                <a:ea typeface="Roboto Condensed"/>
                <a:cs typeface="Roboto Condensed"/>
              </a:rPr>
              <a:t>LOCAL</a:t>
            </a:r>
          </a:p>
          <a:p>
            <a:pPr marL="182880" lvl="0">
              <a:buSzPts val="1800"/>
            </a:pPr>
            <a:endParaRPr lang="en-US" sz="1600" b="1" dirty="0">
              <a:solidFill>
                <a:schemeClr val="tx1"/>
              </a:solidFill>
              <a:latin typeface="Proxima Nova" panose="020B0604020202020204" charset="0"/>
              <a:ea typeface="Roboto Condensed"/>
              <a:cs typeface="Roboto Condensed"/>
            </a:endParaRPr>
          </a:p>
          <a:p>
            <a:pPr marL="182880" lvl="0">
              <a:buSzPts val="1800"/>
            </a:pPr>
            <a:r>
              <a:rPr lang="en-US" sz="1600" b="1" dirty="0">
                <a:solidFill>
                  <a:schemeClr val="tx1"/>
                </a:solidFill>
                <a:latin typeface="Proxima Nova" panose="020B0604020202020204" charset="0"/>
                <a:ea typeface="Roboto Condensed" panose="020B0604020202020204" charset="0"/>
                <a:cs typeface="Roboto Condensed"/>
              </a:rPr>
              <a:t>Earthshaking Music </a:t>
            </a:r>
          </a:p>
          <a:p>
            <a:pPr marL="182880" lvl="0">
              <a:buSzPts val="1800"/>
            </a:pPr>
            <a:r>
              <a:rPr lang="en-US" sz="1600" dirty="0">
                <a:solidFill>
                  <a:srgbClr val="202124"/>
                </a:solidFill>
                <a:latin typeface="Proxima Nova" panose="020B0604020202020204" charset="0"/>
                <a:ea typeface="Roboto Condensed" panose="020B0604020202020204" charset="0"/>
              </a:rPr>
              <a:t>648 McDonough Blvd SE, Atlanta, GA </a:t>
            </a:r>
          </a:p>
          <a:p>
            <a:pPr marL="182880" lvl="0">
              <a:buSzPts val="1800"/>
            </a:pPr>
            <a:endParaRPr lang="en-US" sz="1600" dirty="0">
              <a:solidFill>
                <a:srgbClr val="202124"/>
              </a:solidFill>
              <a:latin typeface="Proxima Nova" panose="020B0604020202020204" charset="0"/>
              <a:ea typeface="Roboto Condensed" panose="020B0604020202020204" charset="0"/>
              <a:cs typeface="Roboto Condensed"/>
            </a:endParaRPr>
          </a:p>
          <a:p>
            <a:pPr marL="182880" lvl="0">
              <a:buSzPts val="1800"/>
            </a:pPr>
            <a:r>
              <a:rPr lang="en-US" sz="1600" b="1" dirty="0">
                <a:solidFill>
                  <a:srgbClr val="202124"/>
                </a:solidFill>
                <a:latin typeface="Proxima Nova" panose="020B0604020202020204" charset="0"/>
                <a:ea typeface="Roboto Condensed" panose="020B0604020202020204" charset="0"/>
                <a:cs typeface="Roboto Condensed"/>
              </a:rPr>
              <a:t>Guitar Center</a:t>
            </a:r>
          </a:p>
          <a:p>
            <a:pPr marL="182880" lvl="0">
              <a:buSzPts val="1800"/>
            </a:pPr>
            <a:r>
              <a:rPr lang="en-US" sz="1600" dirty="0">
                <a:solidFill>
                  <a:srgbClr val="202124"/>
                </a:solidFill>
                <a:latin typeface="Proxima Nova" panose="020B0604020202020204" charset="0"/>
                <a:ea typeface="Roboto Condensed" panose="020B0604020202020204" charset="0"/>
                <a:cs typeface="Roboto Condensed"/>
              </a:rPr>
              <a:t>2480 Briarcliff Rd NE</a:t>
            </a:r>
          </a:p>
          <a:p>
            <a:pPr marL="182880" lvl="0">
              <a:buSzPts val="1800"/>
            </a:pPr>
            <a:r>
              <a:rPr lang="en-US" sz="1600" dirty="0">
                <a:solidFill>
                  <a:schemeClr val="tx1"/>
                </a:solidFill>
                <a:latin typeface="Proxima Nova" panose="020B0604020202020204" charset="0"/>
                <a:ea typeface="Roboto Condensed" panose="020B0604020202020204" charset="0"/>
                <a:cs typeface="Roboto Condensed"/>
              </a:rPr>
              <a:t>404-320-7253</a:t>
            </a:r>
          </a:p>
        </p:txBody>
      </p:sp>
      <p:sp>
        <p:nvSpPr>
          <p:cNvPr id="4" name="TextBox 3">
            <a:extLst>
              <a:ext uri="{FF2B5EF4-FFF2-40B4-BE49-F238E27FC236}">
                <a16:creationId xmlns:a16="http://schemas.microsoft.com/office/drawing/2014/main" id="{D3886DF1-DC00-4462-A48B-014760CCA23E}"/>
              </a:ext>
            </a:extLst>
          </p:cNvPr>
          <p:cNvSpPr txBox="1"/>
          <p:nvPr/>
        </p:nvSpPr>
        <p:spPr>
          <a:xfrm>
            <a:off x="3882734" y="1949586"/>
            <a:ext cx="3892205" cy="7640553"/>
          </a:xfrm>
          <a:prstGeom prst="rect">
            <a:avLst/>
          </a:prstGeom>
          <a:noFill/>
        </p:spPr>
        <p:txBody>
          <a:bodyPr wrap="square" lIns="91440" tIns="45720" rIns="91440" bIns="45720" rtlCol="0" anchor="t">
            <a:spAutoFit/>
          </a:bodyPr>
          <a:lstStyle/>
          <a:p>
            <a:pPr marL="182880" lvl="0">
              <a:buSzPts val="1800"/>
            </a:pPr>
            <a:r>
              <a:rPr lang="en-US" sz="2400" b="1" u="sng" dirty="0">
                <a:solidFill>
                  <a:srgbClr val="F8002C"/>
                </a:solidFill>
                <a:latin typeface="Roboto Condensed"/>
                <a:ea typeface="Roboto Condensed"/>
                <a:cs typeface="Roboto Condensed"/>
                <a:sym typeface="Roboto Condensed"/>
              </a:rPr>
              <a:t>SPORTS UTILITY</a:t>
            </a:r>
            <a:endParaRPr lang="en-US" dirty="0"/>
          </a:p>
          <a:p>
            <a:pPr marL="182880">
              <a:buSzPts val="1100"/>
            </a:pPr>
            <a:endParaRPr lang="en-US" sz="1600" b="1" dirty="0">
              <a:solidFill>
                <a:schemeClr val="dk1"/>
              </a:solidFill>
              <a:latin typeface="Proxima Nova"/>
              <a:ea typeface="Proxima Nova"/>
              <a:cs typeface="Proxima Nova"/>
              <a:sym typeface="Proxima Nova"/>
            </a:endParaRPr>
          </a:p>
          <a:p>
            <a:pPr marL="182880" lvl="0">
              <a:buSzPts val="1100"/>
            </a:pPr>
            <a:r>
              <a:rPr lang="en-US" sz="1600" b="1" dirty="0">
                <a:solidFill>
                  <a:schemeClr val="dk1"/>
                </a:solidFill>
                <a:latin typeface="Proxima Nova"/>
                <a:ea typeface="Proxima Nova"/>
                <a:cs typeface="Proxima Nova"/>
                <a:sym typeface="Proxima Nova"/>
              </a:rPr>
              <a:t>REI (20 min)</a:t>
            </a:r>
            <a:endParaRPr lang="en-US" sz="1600" b="1"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1800 NE EXPY </a:t>
            </a:r>
            <a:endParaRPr lang="en-US" sz="1600"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404.633.6508</a:t>
            </a:r>
            <a:endParaRPr lang="en-US" sz="1600" dirty="0">
              <a:solidFill>
                <a:schemeClr val="dk1"/>
              </a:solidFill>
              <a:latin typeface="Proxima Nova"/>
              <a:ea typeface="Proxima Nova"/>
              <a:cs typeface="Proxima Nova"/>
            </a:endParaRPr>
          </a:p>
          <a:p>
            <a:pPr marL="182880" lvl="0">
              <a:buSzPts val="1100"/>
            </a:pPr>
            <a:endParaRPr lang="en-US" sz="1600" dirty="0">
              <a:solidFill>
                <a:schemeClr val="dk1"/>
              </a:solidFill>
              <a:latin typeface="Proxima Nova"/>
              <a:ea typeface="Proxima Nova"/>
              <a:cs typeface="Proxima Nova"/>
            </a:endParaRPr>
          </a:p>
          <a:p>
            <a:pPr marL="182880">
              <a:buSzPts val="1100"/>
            </a:pPr>
            <a:r>
              <a:rPr lang="en-US" sz="1600" b="1" dirty="0">
                <a:solidFill>
                  <a:schemeClr val="dk1"/>
                </a:solidFill>
                <a:latin typeface="Proxima Nova"/>
                <a:ea typeface="Proxima Nova"/>
                <a:cs typeface="Proxima Nova"/>
                <a:sym typeface="Proxima Nova"/>
              </a:rPr>
              <a:t>Dicks Sporting Good (15 min)</a:t>
            </a:r>
            <a:endParaRPr lang="en-US" sz="1600" b="1"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3535 Peachtree Rd. </a:t>
            </a:r>
            <a:endParaRPr lang="en-US" sz="1600"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404.267.0200</a:t>
            </a:r>
            <a:endParaRPr lang="en-US" sz="1600" dirty="0">
              <a:solidFill>
                <a:schemeClr val="dk1"/>
              </a:solidFill>
              <a:latin typeface="Proxima Nova"/>
              <a:ea typeface="Proxima Nova"/>
              <a:cs typeface="Proxima Nova"/>
            </a:endParaRPr>
          </a:p>
          <a:p>
            <a:pPr marL="182880">
              <a:buSzPts val="1100"/>
            </a:pPr>
            <a:endParaRPr lang="en-US" sz="1600" dirty="0">
              <a:solidFill>
                <a:schemeClr val="dk1"/>
              </a:solidFill>
              <a:latin typeface="Proxima Nova"/>
              <a:ea typeface="Proxima Nova"/>
              <a:cs typeface="Proxima Nova"/>
            </a:endParaRPr>
          </a:p>
          <a:p>
            <a:pPr marL="182880" lvl="0">
              <a:buSzPts val="1100"/>
            </a:pPr>
            <a:r>
              <a:rPr lang="en-US" sz="1600" b="1" dirty="0">
                <a:solidFill>
                  <a:schemeClr val="dk1"/>
                </a:solidFill>
                <a:latin typeface="Proxima Nova"/>
                <a:ea typeface="Proxima Nova"/>
                <a:cs typeface="Proxima Nova"/>
                <a:sym typeface="Proxima Nova"/>
              </a:rPr>
              <a:t>Bass </a:t>
            </a:r>
            <a:r>
              <a:rPr lang="en-US" sz="1600" b="1" dirty="0" err="1">
                <a:solidFill>
                  <a:schemeClr val="dk1"/>
                </a:solidFill>
                <a:latin typeface="Proxima Nova"/>
                <a:ea typeface="Proxima Nova"/>
                <a:cs typeface="Proxima Nova"/>
                <a:sym typeface="Proxima Nova"/>
              </a:rPr>
              <a:t>Proshop</a:t>
            </a:r>
            <a:r>
              <a:rPr lang="en-US" sz="1600" b="1" dirty="0">
                <a:solidFill>
                  <a:schemeClr val="dk1"/>
                </a:solidFill>
                <a:latin typeface="Proxima Nova"/>
                <a:ea typeface="Proxima Nova"/>
                <a:cs typeface="Proxima Nova"/>
                <a:sym typeface="Proxima Nova"/>
              </a:rPr>
              <a:t> (30 min)</a:t>
            </a:r>
            <a:endParaRPr lang="en-US" sz="1600" b="1"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5900 Sugarloaf Pkwy.</a:t>
            </a:r>
            <a:endParaRPr lang="en-US" sz="1600" dirty="0">
              <a:solidFill>
                <a:schemeClr val="dk1"/>
              </a:solidFill>
              <a:latin typeface="Proxima Nova"/>
              <a:ea typeface="Proxima Nova"/>
              <a:cs typeface="Proxima Nova"/>
            </a:endParaRPr>
          </a:p>
          <a:p>
            <a:pPr marL="182880" lvl="0">
              <a:buSzPts val="1100"/>
            </a:pPr>
            <a:r>
              <a:rPr lang="en-US" sz="1600" dirty="0">
                <a:solidFill>
                  <a:schemeClr val="dk1"/>
                </a:solidFill>
                <a:latin typeface="Proxima Nova"/>
                <a:ea typeface="Proxima Nova"/>
                <a:cs typeface="Proxima Nova"/>
                <a:sym typeface="Proxima Nova"/>
              </a:rPr>
              <a:t>678.847.5500</a:t>
            </a:r>
          </a:p>
          <a:p>
            <a:pPr marL="182880" lvl="0">
              <a:buSzPts val="1100"/>
            </a:pPr>
            <a:endParaRPr lang="en-US" sz="1600" dirty="0">
              <a:solidFill>
                <a:schemeClr val="dk1"/>
              </a:solidFill>
              <a:latin typeface="Proxima Nova"/>
              <a:ea typeface="Proxima Nova"/>
              <a:cs typeface="Proxima Nova"/>
              <a:sym typeface="Proxima Nova"/>
            </a:endParaRPr>
          </a:p>
          <a:p>
            <a:pPr marL="182880" lvl="0">
              <a:buSzPts val="1100"/>
            </a:pPr>
            <a:endParaRPr lang="en-US" sz="1600" dirty="0">
              <a:solidFill>
                <a:schemeClr val="dk1"/>
              </a:solidFill>
              <a:latin typeface="Proxima Nova"/>
              <a:ea typeface="Proxima Nova"/>
              <a:cs typeface="Proxima Nova"/>
            </a:endParaRPr>
          </a:p>
          <a:p>
            <a:pPr marL="182880" lvl="0">
              <a:buSzPts val="1800"/>
            </a:pPr>
            <a:endParaRPr lang="en-US" sz="1050" b="1" u="sng" dirty="0">
              <a:solidFill>
                <a:srgbClr val="F8002C"/>
              </a:solidFill>
              <a:latin typeface="Roboto Condensed"/>
              <a:ea typeface="Roboto Condensed"/>
              <a:cs typeface="Roboto Condensed"/>
            </a:endParaRPr>
          </a:p>
          <a:p>
            <a:pPr marL="182880">
              <a:buSzPts val="1800"/>
            </a:pPr>
            <a:r>
              <a:rPr lang="en-US" sz="2400" b="1" u="sng" dirty="0">
                <a:solidFill>
                  <a:srgbClr val="F8002C"/>
                </a:solidFill>
                <a:latin typeface="Roboto Condensed"/>
                <a:ea typeface="Roboto Condensed"/>
                <a:cs typeface="Roboto Condensed"/>
                <a:sym typeface="Roboto Condensed"/>
              </a:rPr>
              <a:t>24 HOUR URGENT CARE</a:t>
            </a:r>
            <a:endParaRPr lang="en-US" sz="600" dirty="0">
              <a:ea typeface="Roboto Condensed"/>
              <a:sym typeface="Roboto Condensed"/>
            </a:endParaRPr>
          </a:p>
          <a:p>
            <a:pPr marL="182880">
              <a:buSzPts val="1800"/>
            </a:pPr>
            <a:endParaRPr lang="en-US" sz="1600" b="1" dirty="0">
              <a:latin typeface="Proxima Nova"/>
              <a:ea typeface="Roboto Condensed"/>
              <a:sym typeface="Roboto Condensed"/>
            </a:endParaRPr>
          </a:p>
          <a:p>
            <a:pPr marL="182880">
              <a:buSzPts val="1800"/>
            </a:pPr>
            <a:r>
              <a:rPr lang="en-US" sz="1600" b="1" dirty="0">
                <a:latin typeface="Proxima Nova"/>
                <a:ea typeface="Roboto Condensed"/>
                <a:sym typeface="Roboto Condensed"/>
              </a:rPr>
              <a:t>Centennial</a:t>
            </a:r>
            <a:r>
              <a:rPr lang="en-US" sz="1600" b="1" dirty="0">
                <a:latin typeface="Proxima Nova"/>
              </a:rPr>
              <a:t> Urgent (2 min)</a:t>
            </a:r>
            <a:endParaRPr lang="en-US" sz="600" dirty="0"/>
          </a:p>
          <a:p>
            <a:pPr marL="182880"/>
            <a:r>
              <a:rPr lang="en-US" sz="1600" dirty="0">
                <a:latin typeface="Proxima Nova"/>
              </a:rPr>
              <a:t>285 Centennial Olympic Park Dr.</a:t>
            </a:r>
            <a:endParaRPr lang="en-US" sz="1600" dirty="0">
              <a:latin typeface="Proxima Nova" panose="020B0604020202020204" charset="0"/>
            </a:endParaRPr>
          </a:p>
          <a:p>
            <a:pPr marL="182880"/>
            <a:r>
              <a:rPr lang="en-US" sz="1600" dirty="0">
                <a:latin typeface="Proxima Nova"/>
              </a:rPr>
              <a:t>404.721.0444</a:t>
            </a:r>
            <a:endParaRPr lang="en-US" sz="1600" dirty="0">
              <a:latin typeface="Proxima Nova" panose="020B0604020202020204" charset="0"/>
            </a:endParaRPr>
          </a:p>
          <a:p>
            <a:pPr marL="182880"/>
            <a:endParaRPr lang="en-US" sz="1600" dirty="0">
              <a:latin typeface="Proxima Nova" panose="020B0604020202020204" charset="0"/>
            </a:endParaRPr>
          </a:p>
          <a:p>
            <a:pPr marL="182880"/>
            <a:r>
              <a:rPr lang="en-US" sz="1600" b="1" dirty="0">
                <a:latin typeface="Proxima Nova"/>
              </a:rPr>
              <a:t>Grady Hospital (5 min)</a:t>
            </a:r>
          </a:p>
          <a:p>
            <a:pPr marL="182880"/>
            <a:r>
              <a:rPr lang="en-US" sz="1600" dirty="0">
                <a:latin typeface="Proxima Nova"/>
              </a:rPr>
              <a:t> 80 Jesse Hill Jr Dr. SE</a:t>
            </a:r>
          </a:p>
          <a:p>
            <a:pPr marL="182880"/>
            <a:r>
              <a:rPr lang="en-US" sz="1600" dirty="0">
                <a:latin typeface="Proxima Nova"/>
              </a:rPr>
              <a:t>404.616.1000</a:t>
            </a:r>
            <a:endParaRPr lang="en-US" sz="1600" dirty="0">
              <a:latin typeface="Proxima Nova" panose="020B0604020202020204" charset="0"/>
            </a:endParaRPr>
          </a:p>
          <a:p>
            <a:pPr marL="182880"/>
            <a:endParaRPr lang="en-US" sz="1600" dirty="0">
              <a:latin typeface="Proxima Nova" panose="020B0604020202020204" charset="0"/>
            </a:endParaRPr>
          </a:p>
          <a:p>
            <a:pPr marL="182880"/>
            <a:r>
              <a:rPr lang="en-US" sz="1600" b="1" dirty="0">
                <a:latin typeface="Proxima Nova"/>
              </a:rPr>
              <a:t>Piedmont Emergency (15 min)</a:t>
            </a:r>
          </a:p>
          <a:p>
            <a:pPr marL="182880"/>
            <a:r>
              <a:rPr lang="en-US" sz="1600" dirty="0">
                <a:latin typeface="Proxima Nova"/>
              </a:rPr>
              <a:t>1968 Peachtree Rd. #77</a:t>
            </a:r>
          </a:p>
          <a:p>
            <a:pPr marL="182880"/>
            <a:r>
              <a:rPr lang="en-US" sz="1600" dirty="0">
                <a:latin typeface="Proxima Nova"/>
              </a:rPr>
              <a:t>404.605.3297</a:t>
            </a:r>
            <a:endParaRPr lang="en-US" sz="1600" dirty="0">
              <a:latin typeface="Proxima Nova" panose="020B0604020202020204" charset="0"/>
            </a:endParaRPr>
          </a:p>
          <a:p>
            <a:pPr marL="182880"/>
            <a:r>
              <a:rPr lang="en-US" sz="1600" dirty="0">
                <a:latin typeface="Proxima Nova" panose="020B0604020202020204" charset="0"/>
              </a:rPr>
              <a:t> </a:t>
            </a:r>
          </a:p>
        </p:txBody>
      </p:sp>
      <p:cxnSp>
        <p:nvCxnSpPr>
          <p:cNvPr id="7" name="Google Shape;81;p16">
            <a:extLst>
              <a:ext uri="{FF2B5EF4-FFF2-40B4-BE49-F238E27FC236}">
                <a16:creationId xmlns:a16="http://schemas.microsoft.com/office/drawing/2014/main" id="{0BB597C9-FE29-BA54-EA28-25ECA8106968}"/>
              </a:ext>
            </a:extLst>
          </p:cNvPr>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Tree>
    <p:extLst>
      <p:ext uri="{BB962C8B-B14F-4D97-AF65-F5344CB8AC3E}">
        <p14:creationId xmlns:p14="http://schemas.microsoft.com/office/powerpoint/2010/main" val="365952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8"/>
          <p:cNvSpPr txBox="1"/>
          <p:nvPr/>
        </p:nvSpPr>
        <p:spPr>
          <a:xfrm>
            <a:off x="0" y="1204215"/>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LOCAL CAN COME TO YOU</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99" name="Google Shape;99;p18"/>
          <p:cNvSpPr txBox="1"/>
          <p:nvPr/>
        </p:nvSpPr>
        <p:spPr>
          <a:xfrm>
            <a:off x="0" y="1828583"/>
            <a:ext cx="7772400" cy="743700"/>
          </a:xfrm>
          <a:prstGeom prst="rect">
            <a:avLst/>
          </a:prstGeom>
          <a:noFill/>
          <a:ln>
            <a:noFill/>
          </a:ln>
        </p:spPr>
        <p:txBody>
          <a:bodyPr spcFirstLastPara="1" wrap="square" lIns="91425" tIns="91425" rIns="91425" bIns="91425" anchor="t" anchorCtr="0">
            <a:noAutofit/>
          </a:bodyPr>
          <a:lstStyle/>
          <a:p>
            <a:pPr marL="182880" marR="182880">
              <a:lnSpc>
                <a:spcPct val="115000"/>
              </a:lnSpc>
              <a:buClr>
                <a:schemeClr val="dk1"/>
              </a:buClr>
              <a:buSzPts val="1100"/>
            </a:pPr>
            <a:r>
              <a:rPr lang="en" sz="1200" b="0" i="1" u="none" strike="noStrike" cap="none" dirty="0">
                <a:solidFill>
                  <a:schemeClr val="dk1"/>
                </a:solidFill>
                <a:latin typeface="Proxima Nova"/>
                <a:ea typeface="Proxima Nova"/>
                <a:cs typeface="Proxima Nova"/>
                <a:sym typeface="Proxima Nova"/>
              </a:rPr>
              <a:t>Can’t leave the venue? The below section lists a variety of local vendors (food, health &amp; well-being, fun) that can</a:t>
            </a:r>
            <a:r>
              <a:rPr lang="en" sz="1200" i="1" dirty="0">
                <a:solidFill>
                  <a:schemeClr val="dk1"/>
                </a:solidFill>
                <a:latin typeface="Proxima Nova"/>
                <a:ea typeface="Proxima Nova"/>
                <a:cs typeface="Proxima Nova"/>
                <a:sym typeface="Proxima Nova"/>
              </a:rPr>
              <a:t> be brought </a:t>
            </a:r>
            <a:r>
              <a:rPr lang="en" sz="1200" b="0" i="1" u="none" strike="noStrike" cap="none" dirty="0">
                <a:solidFill>
                  <a:schemeClr val="dk1"/>
                </a:solidFill>
                <a:latin typeface="Proxima Nova"/>
                <a:ea typeface="Proxima Nova"/>
                <a:cs typeface="Proxima Nova"/>
                <a:sym typeface="Proxima Nova"/>
              </a:rPr>
              <a:t>on</a:t>
            </a:r>
            <a:r>
              <a:rPr lang="en" sz="1200" i="1" dirty="0">
                <a:solidFill>
                  <a:schemeClr val="dk1"/>
                </a:solidFill>
                <a:latin typeface="Proxima Nova"/>
                <a:ea typeface="Proxima Nova"/>
                <a:cs typeface="Proxima Nova"/>
                <a:sym typeface="Proxima Nova"/>
              </a:rPr>
              <a:t> </a:t>
            </a:r>
            <a:r>
              <a:rPr lang="en" sz="1200" b="0" i="1" u="none" strike="noStrike" cap="none" dirty="0">
                <a:solidFill>
                  <a:schemeClr val="dk1"/>
                </a:solidFill>
                <a:latin typeface="Proxima Nova"/>
                <a:ea typeface="Proxima Nova"/>
                <a:cs typeface="Proxima Nova"/>
                <a:sym typeface="Proxima Nova"/>
              </a:rPr>
              <a:t>site</a:t>
            </a:r>
            <a:r>
              <a:rPr lang="en" sz="1200" i="1" dirty="0">
                <a:solidFill>
                  <a:schemeClr val="dk1"/>
                </a:solidFill>
                <a:latin typeface="Proxima Nova"/>
                <a:ea typeface="Proxima Nova"/>
                <a:cs typeface="Proxima Nova"/>
                <a:sym typeface="Proxima Nova"/>
              </a:rPr>
              <a:t> throughout the </a:t>
            </a:r>
            <a:r>
              <a:rPr lang="en" sz="1200" b="0" i="1" u="none" strike="noStrike" cap="none" dirty="0">
                <a:solidFill>
                  <a:schemeClr val="dk1"/>
                </a:solidFill>
                <a:latin typeface="Proxima Nova"/>
                <a:ea typeface="Proxima Nova"/>
                <a:cs typeface="Proxima Nova"/>
                <a:sym typeface="Proxima Nova"/>
              </a:rPr>
              <a:t>day/night</a:t>
            </a:r>
            <a:r>
              <a:rPr lang="en" sz="1200" i="1" dirty="0">
                <a:solidFill>
                  <a:schemeClr val="dk1"/>
                </a:solidFill>
                <a:latin typeface="Proxima Nova"/>
                <a:ea typeface="Proxima Nova"/>
                <a:cs typeface="Proxima Nova"/>
                <a:sym typeface="Proxima Nova"/>
              </a:rPr>
              <a:t> of the show with </a:t>
            </a:r>
            <a:r>
              <a:rPr lang="en" sz="1200" b="0" i="1" u="none" strike="noStrike" cap="none" dirty="0">
                <a:solidFill>
                  <a:schemeClr val="dk1"/>
                </a:solidFill>
                <a:latin typeface="Proxima Nova"/>
                <a:ea typeface="Proxima Nova"/>
                <a:cs typeface="Proxima Nova"/>
                <a:sym typeface="Proxima Nova"/>
              </a:rPr>
              <a:t>advanced</a:t>
            </a:r>
            <a:r>
              <a:rPr lang="en" sz="1200" i="1" dirty="0">
                <a:solidFill>
                  <a:schemeClr val="dk1"/>
                </a:solidFill>
                <a:latin typeface="Proxima Nova"/>
                <a:ea typeface="Proxima Nova"/>
                <a:cs typeface="Proxima Nova"/>
                <a:sym typeface="Proxima Nova"/>
              </a:rPr>
              <a:t> </a:t>
            </a:r>
            <a:r>
              <a:rPr lang="en" sz="1200" b="0" i="1" u="none" strike="noStrike" cap="none" dirty="0">
                <a:solidFill>
                  <a:schemeClr val="dk1"/>
                </a:solidFill>
                <a:latin typeface="Proxima Nova"/>
                <a:ea typeface="Proxima Nova"/>
                <a:cs typeface="Proxima Nova"/>
                <a:sym typeface="Proxima Nova"/>
              </a:rPr>
              <a:t>notice.</a:t>
            </a:r>
            <a:r>
              <a:rPr lang="en" sz="1200" i="1" dirty="0">
                <a:solidFill>
                  <a:schemeClr val="dk1"/>
                </a:solidFill>
                <a:latin typeface="Proxima Nova"/>
                <a:ea typeface="Proxima Nova"/>
                <a:cs typeface="Proxima Nova"/>
                <a:sym typeface="Proxima Nova"/>
              </a:rPr>
              <a:t> </a:t>
            </a:r>
            <a:endParaRPr lang="en-US" sz="1200" i="1" dirty="0">
              <a:solidFill>
                <a:schemeClr val="dk1"/>
              </a:solidFill>
              <a:latin typeface="Proxima Nova"/>
              <a:ea typeface="Proxima Nova"/>
              <a:cs typeface="Proxima Nova"/>
            </a:endParaRPr>
          </a:p>
          <a:p>
            <a:pPr marL="182880" marR="182880">
              <a:lnSpc>
                <a:spcPct val="114999"/>
              </a:lnSpc>
              <a:buSzPts val="1100"/>
            </a:pPr>
            <a:r>
              <a:rPr lang="en" sz="1200" b="0" i="1" strike="noStrike" cap="none" dirty="0">
                <a:solidFill>
                  <a:schemeClr val="dk1"/>
                </a:solidFill>
                <a:latin typeface="Proxima Nova"/>
                <a:ea typeface="Proxima Nova"/>
                <a:cs typeface="Proxima Nova"/>
                <a:sym typeface="Proxima Nova"/>
              </a:rPr>
              <a:t>Email</a:t>
            </a:r>
            <a:r>
              <a:rPr lang="en" sz="1200" i="1" dirty="0">
                <a:solidFill>
                  <a:schemeClr val="dk1"/>
                </a:solidFill>
                <a:latin typeface="Proxima Nova"/>
                <a:ea typeface="Proxima Nova"/>
                <a:cs typeface="Proxima Nova"/>
                <a:sym typeface="Proxima Nova"/>
              </a:rPr>
              <a:t> </a:t>
            </a:r>
            <a:r>
              <a:rPr lang="en" sz="1200" i="1" dirty="0">
                <a:latin typeface="Proxima Nova"/>
                <a:ea typeface="Proxima Nova"/>
                <a:sym typeface="Proxima Nova"/>
                <a:hlinkClick r:id="rId4"/>
              </a:rPr>
              <a:t>AshleyFloyd@livenation.com</a:t>
            </a:r>
            <a:r>
              <a:rPr lang="en" sz="1200" i="1" dirty="0">
                <a:solidFill>
                  <a:schemeClr val="dk1"/>
                </a:solidFill>
                <a:latin typeface="Proxima Nova"/>
                <a:ea typeface="Proxima Nova"/>
                <a:sym typeface="Proxima Nova"/>
              </a:rPr>
              <a:t> </a:t>
            </a:r>
            <a:r>
              <a:rPr lang="en" sz="1200" b="1" i="1" dirty="0">
                <a:solidFill>
                  <a:schemeClr val="dk1"/>
                </a:solidFill>
                <a:latin typeface="Proxima Nova"/>
                <a:ea typeface="Proxima Nova"/>
                <a:cs typeface="Proxima Nova"/>
                <a:sym typeface="Proxima Nova"/>
              </a:rPr>
              <a:t>48 hours</a:t>
            </a:r>
            <a:r>
              <a:rPr lang="en" sz="1200" b="1" i="1" u="none" strike="noStrike" cap="none" dirty="0">
                <a:solidFill>
                  <a:schemeClr val="dk1"/>
                </a:solidFill>
                <a:latin typeface="Proxima Nova"/>
                <a:ea typeface="Proxima Nova"/>
                <a:cs typeface="Proxima Nova"/>
                <a:sym typeface="Proxima Nova"/>
              </a:rPr>
              <a:t> in advance </a:t>
            </a:r>
            <a:r>
              <a:rPr lang="en" sz="1200" b="0" i="1" u="none" strike="noStrike" cap="none" dirty="0">
                <a:solidFill>
                  <a:schemeClr val="dk1"/>
                </a:solidFill>
                <a:latin typeface="Proxima Nova"/>
                <a:ea typeface="Proxima Nova"/>
                <a:cs typeface="Proxima Nova"/>
                <a:sym typeface="Proxima Nova"/>
              </a:rPr>
              <a:t>and we can help facilitate scheduling the service.</a:t>
            </a:r>
            <a:endParaRPr lang="en-US" sz="1200" b="0" i="1" u="none" strike="noStrike" cap="none" dirty="0">
              <a:solidFill>
                <a:schemeClr val="dk1"/>
              </a:solidFill>
              <a:latin typeface="Proxima Nova"/>
              <a:ea typeface="Proxima Nova"/>
              <a:cs typeface="Proxima Nova"/>
            </a:endParaRPr>
          </a:p>
          <a:p>
            <a:pPr marL="0" marR="0" lvl="0" indent="0" algn="l" rtl="0">
              <a:lnSpc>
                <a:spcPct val="100000"/>
              </a:lnSpc>
              <a:spcBef>
                <a:spcPts val="0"/>
              </a:spcBef>
              <a:spcAft>
                <a:spcPts val="0"/>
              </a:spcAft>
              <a:buClr>
                <a:srgbClr val="000000"/>
              </a:buClr>
              <a:buSzPts val="3600"/>
              <a:buFont typeface="Arial"/>
              <a:buNone/>
            </a:pPr>
            <a:endParaRPr sz="3600" b="0" i="1" u="none" strike="noStrike" cap="none" dirty="0">
              <a:solidFill>
                <a:srgbClr val="000000"/>
              </a:solidFill>
              <a:latin typeface="Proxima Nova"/>
              <a:ea typeface="Proxima Nova Extrabold"/>
              <a:cs typeface="Proxima Nova Extrabold"/>
            </a:endParaRPr>
          </a:p>
          <a:p>
            <a:pPr marL="0" marR="0" lvl="0" indent="0" algn="l" rtl="0">
              <a:lnSpc>
                <a:spcPct val="100000"/>
              </a:lnSpc>
              <a:spcBef>
                <a:spcPts val="0"/>
              </a:spcBef>
              <a:spcAft>
                <a:spcPts val="0"/>
              </a:spcAft>
              <a:buClr>
                <a:srgbClr val="000000"/>
              </a:buClr>
              <a:buSzPts val="3600"/>
              <a:buFont typeface="Arial"/>
              <a:buNone/>
            </a:pPr>
            <a:endParaRPr sz="3600" b="0" i="1" u="none" strike="noStrike" cap="none" dirty="0">
              <a:solidFill>
                <a:srgbClr val="000000"/>
              </a:solidFill>
              <a:latin typeface="Proxima Nova"/>
              <a:ea typeface="Proxima Nova Extrabold"/>
              <a:cs typeface="Proxima Nova Extrabold"/>
            </a:endParaRPr>
          </a:p>
        </p:txBody>
      </p:sp>
      <p:graphicFrame>
        <p:nvGraphicFramePr>
          <p:cNvPr id="100" name="Google Shape;100;p18"/>
          <p:cNvGraphicFramePr/>
          <p:nvPr>
            <p:extLst>
              <p:ext uri="{D42A27DB-BD31-4B8C-83A1-F6EECF244321}">
                <p14:modId xmlns:p14="http://schemas.microsoft.com/office/powerpoint/2010/main" val="1467776295"/>
              </p:ext>
            </p:extLst>
          </p:nvPr>
        </p:nvGraphicFramePr>
        <p:xfrm>
          <a:off x="15092" y="3399738"/>
          <a:ext cx="7464770" cy="6270825"/>
        </p:xfrm>
        <a:graphic>
          <a:graphicData uri="http://schemas.openxmlformats.org/drawingml/2006/table">
            <a:tbl>
              <a:tblPr>
                <a:noFill/>
                <a:tableStyleId>{33CEF0F3-2B7C-4076-9A70-8A33B5DF23B9}</a:tableStyleId>
              </a:tblPr>
              <a:tblGrid>
                <a:gridCol w="3713643">
                  <a:extLst>
                    <a:ext uri="{9D8B030D-6E8A-4147-A177-3AD203B41FA5}">
                      <a16:colId xmlns:a16="http://schemas.microsoft.com/office/drawing/2014/main" val="20000"/>
                    </a:ext>
                  </a:extLst>
                </a:gridCol>
                <a:gridCol w="3751127">
                  <a:extLst>
                    <a:ext uri="{9D8B030D-6E8A-4147-A177-3AD203B41FA5}">
                      <a16:colId xmlns:a16="http://schemas.microsoft.com/office/drawing/2014/main" val="20001"/>
                    </a:ext>
                  </a:extLst>
                </a:gridCol>
              </a:tblGrid>
              <a:tr h="5451950">
                <a:tc>
                  <a:txBody>
                    <a:bodyPr/>
                    <a:lstStyle/>
                    <a:p>
                      <a:pPr marL="182880" marR="0" lvl="0" indent="0" algn="l" rtl="0">
                        <a:lnSpc>
                          <a:spcPct val="100000"/>
                        </a:lnSpc>
                        <a:spcBef>
                          <a:spcPts val="0"/>
                        </a:spcBef>
                        <a:spcAft>
                          <a:spcPts val="0"/>
                        </a:spcAft>
                        <a:buClr>
                          <a:schemeClr val="dk1"/>
                        </a:buClr>
                        <a:buSzPts val="1100"/>
                        <a:buFont typeface="Arial"/>
                        <a:buNone/>
                      </a:pPr>
                      <a:r>
                        <a:rPr lang="en" sz="2400" b="1" u="sng" strike="noStrike" cap="none" dirty="0">
                          <a:solidFill>
                            <a:srgbClr val="F8002C"/>
                          </a:solidFill>
                          <a:latin typeface="Roboto Condensed"/>
                          <a:ea typeface="Roboto Condensed"/>
                          <a:cs typeface="Roboto Condensed"/>
                          <a:sym typeface="Roboto Condensed"/>
                        </a:rPr>
                        <a:t>MASSAGE THERAPIST</a:t>
                      </a:r>
                      <a:endParaRPr sz="24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tx1"/>
                          </a:solidFill>
                          <a:latin typeface="Proxima Nova"/>
                          <a:ea typeface="Roboto Condensed"/>
                          <a:cs typeface="Roboto Condensed"/>
                          <a:sym typeface="Arial"/>
                        </a:rPr>
                        <a:t>Mustang Sally </a:t>
                      </a: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tx1"/>
                          </a:solidFill>
                          <a:latin typeface="Proxima Nova"/>
                          <a:ea typeface="Roboto Condensed"/>
                          <a:cs typeface="Roboto Condensed"/>
                          <a:sym typeface="Arial"/>
                        </a:rPr>
                        <a:t>404-915-5322</a:t>
                      </a:r>
                    </a:p>
                    <a:p>
                      <a:pPr marL="182880" marR="0" lvl="0" indent="0" algn="l" rtl="0">
                        <a:lnSpc>
                          <a:spcPct val="100000"/>
                        </a:lnSpc>
                        <a:spcBef>
                          <a:spcPts val="0"/>
                        </a:spcBef>
                        <a:spcAft>
                          <a:spcPts val="0"/>
                        </a:spcAft>
                        <a:buClr>
                          <a:schemeClr val="dk1"/>
                        </a:buClr>
                        <a:buSzPts val="1100"/>
                        <a:buFont typeface="Arial"/>
                        <a:buNone/>
                      </a:pPr>
                      <a:endParaRPr lang="en-US" sz="1600" b="1" u="none" strike="noStrike" cap="none" dirty="0">
                        <a:solidFill>
                          <a:schemeClr val="tx1"/>
                        </a:solidFill>
                        <a:latin typeface="Proxima Nova"/>
                        <a:ea typeface="Roboto Condensed"/>
                        <a:cs typeface="Roboto Condensed"/>
                        <a:sym typeface="Arial"/>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tx1"/>
                          </a:solidFill>
                          <a:latin typeface="Proxima Nova"/>
                          <a:ea typeface="Roboto Condensed"/>
                          <a:cs typeface="Roboto Condensed"/>
                          <a:sym typeface="Arial"/>
                        </a:rPr>
                        <a:t>Leah </a:t>
                      </a:r>
                      <a:r>
                        <a:rPr lang="en-US" sz="1600" b="1" u="none" strike="noStrike" cap="none" dirty="0" err="1">
                          <a:solidFill>
                            <a:schemeClr val="tx1"/>
                          </a:solidFill>
                          <a:latin typeface="Proxima Nova"/>
                          <a:ea typeface="Roboto Condensed"/>
                          <a:cs typeface="Roboto Condensed"/>
                          <a:sym typeface="Arial"/>
                        </a:rPr>
                        <a:t>Cozzo</a:t>
                      </a:r>
                      <a:r>
                        <a:rPr lang="en-US" sz="1600" b="1" u="none" strike="noStrike" cap="none" dirty="0">
                          <a:solidFill>
                            <a:schemeClr val="tx1"/>
                          </a:solidFill>
                          <a:latin typeface="Proxima Nova"/>
                          <a:ea typeface="Roboto Condensed"/>
                          <a:cs typeface="Roboto Condensed"/>
                          <a:sym typeface="Arial"/>
                        </a:rPr>
                        <a:t> </a:t>
                      </a: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err="1">
                          <a:solidFill>
                            <a:schemeClr val="tx1"/>
                          </a:solidFill>
                          <a:latin typeface="Proxima Nova"/>
                          <a:ea typeface="Roboto Condensed"/>
                          <a:cs typeface="Roboto Condensed"/>
                          <a:sym typeface="Arial"/>
                        </a:rPr>
                        <a:t>Neurosport</a:t>
                      </a:r>
                      <a:r>
                        <a:rPr lang="en-US" sz="1600" b="1" u="none" strike="noStrike" cap="none" dirty="0">
                          <a:solidFill>
                            <a:schemeClr val="tx1"/>
                          </a:solidFill>
                          <a:latin typeface="Proxima Nova"/>
                          <a:ea typeface="Roboto Condensed"/>
                          <a:cs typeface="Roboto Condensed"/>
                          <a:sym typeface="Arial"/>
                        </a:rPr>
                        <a:t>/PT solutions </a:t>
                      </a: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tx1"/>
                          </a:solidFill>
                          <a:latin typeface="Proxima Nova"/>
                          <a:ea typeface="Roboto Condensed"/>
                          <a:cs typeface="Roboto Condensed"/>
                          <a:sym typeface="Arial"/>
                        </a:rPr>
                        <a:t>678-557-0896</a:t>
                      </a:r>
                    </a:p>
                    <a:p>
                      <a:pPr marL="182880" marR="0" lvl="0" indent="0" algn="l" rtl="0">
                        <a:lnSpc>
                          <a:spcPct val="100000"/>
                        </a:lnSpc>
                        <a:spcBef>
                          <a:spcPts val="0"/>
                        </a:spcBef>
                        <a:spcAft>
                          <a:spcPts val="0"/>
                        </a:spcAft>
                        <a:buClr>
                          <a:schemeClr val="dk1"/>
                        </a:buClr>
                        <a:buSzPts val="11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lang="en" sz="1600" b="1" u="none" strike="noStrike" cap="none" dirty="0">
                        <a:solidFill>
                          <a:schemeClr val="tx1"/>
                        </a:solidFill>
                        <a:latin typeface="Proxima Nova"/>
                        <a:ea typeface="Roboto Condensed"/>
                        <a:cs typeface="Proxima Nova"/>
                      </a:endParaRPr>
                    </a:p>
                    <a:p>
                      <a:pPr marL="182880" marR="0" lvl="0" indent="0" algn="l" rtl="0">
                        <a:lnSpc>
                          <a:spcPct val="100000"/>
                        </a:lnSpc>
                        <a:spcBef>
                          <a:spcPts val="0"/>
                        </a:spcBef>
                        <a:spcAft>
                          <a:spcPts val="0"/>
                        </a:spcAft>
                        <a:buClr>
                          <a:schemeClr val="dk1"/>
                        </a:buClr>
                        <a:buSzPts val="1100"/>
                        <a:buFont typeface="Arial"/>
                        <a:buNone/>
                      </a:pPr>
                      <a:endParaRPr lang="en-US" sz="1600" b="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r>
                        <a:rPr lang="en" sz="2400" b="1" u="sng" strike="noStrike" cap="none" dirty="0">
                          <a:solidFill>
                            <a:srgbClr val="F8002C"/>
                          </a:solidFill>
                          <a:latin typeface="Roboto Condensed"/>
                          <a:ea typeface="Roboto Condensed"/>
                          <a:cs typeface="Roboto Condensed"/>
                          <a:sym typeface="Roboto Condensed"/>
                        </a:rPr>
                        <a:t>YOGA INSTRUCTOR</a:t>
                      </a:r>
                      <a:endParaRPr sz="24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Yoga with Cari</a:t>
                      </a:r>
                    </a:p>
                    <a:p>
                      <a:pPr marL="182880" marR="0" lvl="0" indent="0" algn="l" rtl="0">
                        <a:lnSpc>
                          <a:spcPct val="100000"/>
                        </a:lnSpc>
                        <a:spcBef>
                          <a:spcPts val="0"/>
                        </a:spcBef>
                        <a:spcAft>
                          <a:spcPts val="0"/>
                        </a:spcAft>
                        <a:buClr>
                          <a:schemeClr val="dk1"/>
                        </a:buClr>
                        <a:buSzPts val="1100"/>
                        <a:buFont typeface="Arial"/>
                        <a:buNone/>
                      </a:pPr>
                      <a:r>
                        <a:rPr lang="en-US" sz="1600" i="1" u="none" strike="noStrike" cap="none" dirty="0">
                          <a:solidFill>
                            <a:schemeClr val="dk1"/>
                          </a:solidFill>
                          <a:latin typeface="Proxima Nova"/>
                          <a:ea typeface="Proxima Nova"/>
                          <a:cs typeface="Proxima Nova"/>
                          <a:sym typeface="Proxima Nova"/>
                        </a:rPr>
                        <a:t>She can come to you or a place of your choosing</a:t>
                      </a: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2715 Peachtree Rd. </a:t>
                      </a:r>
                      <a:endParaRPr lang="en-US" sz="1600" u="none" strike="noStrike" cap="none">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rPr>
                        <a:t>323.540.4197</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8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400"/>
                        <a:buFont typeface="Arial"/>
                        <a:buNone/>
                      </a:pPr>
                      <a:endParaRPr sz="1400" u="none" strike="noStrike" cap="none" dirty="0"/>
                    </a:p>
                    <a:p>
                      <a:pPr marL="18288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0"/>
                  </a:ext>
                </a:extLst>
              </a:tr>
              <a:tr h="818875">
                <a:tc>
                  <a:txBody>
                    <a:bodyPr/>
                    <a:lstStyle/>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02" name="Google Shape;102;p18"/>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103" name="Google Shape;103;p18"/>
          <p:cNvSpPr txBox="1"/>
          <p:nvPr/>
        </p:nvSpPr>
        <p:spPr>
          <a:xfrm>
            <a:off x="-1239" y="2835507"/>
            <a:ext cx="20523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Proxima Nova Extrabold"/>
                <a:ea typeface="Proxima Nova Extrabold"/>
                <a:cs typeface="Proxima Nova Extrabold"/>
                <a:sym typeface="Proxima Nova Extrabold"/>
              </a:rPr>
              <a:t>SERVICES</a:t>
            </a:r>
            <a:endParaRPr sz="2400" b="0" i="0" u="none" strike="noStrike" cap="none">
              <a:solidFill>
                <a:srgbClr val="000000"/>
              </a:solidFill>
              <a:latin typeface="Proxima Nova Extrabold"/>
              <a:ea typeface="Proxima Nova Extrabold"/>
              <a:cs typeface="Proxima Nova Extrabold"/>
              <a:sym typeface="Proxima Nova Extrabold"/>
            </a:endParaRPr>
          </a:p>
        </p:txBody>
      </p:sp>
      <p:sp>
        <p:nvSpPr>
          <p:cNvPr id="3" name="Google Shape;110;p19">
            <a:extLst>
              <a:ext uri="{FF2B5EF4-FFF2-40B4-BE49-F238E27FC236}">
                <a16:creationId xmlns:a16="http://schemas.microsoft.com/office/drawing/2014/main" id="{8E3179D8-09C1-D384-7F21-740C7DD3BD2D}"/>
              </a:ext>
            </a:extLst>
          </p:cNvPr>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1" dirty="0">
                <a:solidFill>
                  <a:srgbClr val="FFFFFF"/>
                </a:solidFill>
                <a:latin typeface="Proxima Nova"/>
                <a:ea typeface="Proxima Nova"/>
                <a:cs typeface="Proxima Nova"/>
                <a:sym typeface="Proxima Nova"/>
              </a:rPr>
              <a:t>The Tabernacle</a:t>
            </a:r>
            <a:endParaRPr sz="1400" b="1" i="0" u="none" strike="noStrike" cap="none" dirty="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graphicFrame>
        <p:nvGraphicFramePr>
          <p:cNvPr id="109" name="Google Shape;109;p19"/>
          <p:cNvGraphicFramePr/>
          <p:nvPr>
            <p:extLst>
              <p:ext uri="{D42A27DB-BD31-4B8C-83A1-F6EECF244321}">
                <p14:modId xmlns:p14="http://schemas.microsoft.com/office/powerpoint/2010/main" val="1127873720"/>
              </p:ext>
            </p:extLst>
          </p:nvPr>
        </p:nvGraphicFramePr>
        <p:xfrm>
          <a:off x="0" y="3195497"/>
          <a:ext cx="7772400" cy="7442388"/>
        </p:xfrm>
        <a:graphic>
          <a:graphicData uri="http://schemas.openxmlformats.org/drawingml/2006/table">
            <a:tbl>
              <a:tblPr>
                <a:noFill/>
                <a:tableStyleId>{33CEF0F3-2B7C-4076-9A70-8A33B5DF23B9}</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6578446">
                <a:tc>
                  <a:txBody>
                    <a:bodyPr/>
                    <a:lstStyle/>
                    <a:p>
                      <a:pPr marL="182880" marR="0" lvl="0" indent="0" algn="l" rtl="0">
                        <a:lnSpc>
                          <a:spcPct val="100000"/>
                        </a:lnSpc>
                        <a:spcBef>
                          <a:spcPts val="0"/>
                        </a:spcBef>
                        <a:spcAft>
                          <a:spcPts val="0"/>
                        </a:spcAft>
                        <a:buClr>
                          <a:schemeClr val="dk1"/>
                        </a:buClr>
                        <a:buSzPts val="1100"/>
                        <a:buFont typeface="Arial"/>
                        <a:buNone/>
                      </a:pPr>
                      <a:r>
                        <a:rPr lang="en" sz="2400" b="1" u="sng" strike="noStrike" cap="none" dirty="0">
                          <a:solidFill>
                            <a:srgbClr val="F8002C"/>
                          </a:solidFill>
                          <a:latin typeface="Roboto Condensed"/>
                          <a:ea typeface="Roboto Condensed"/>
                          <a:cs typeface="Roboto Condensed"/>
                          <a:sym typeface="Roboto Condensed"/>
                        </a:rPr>
                        <a:t>LOCAL DELICACIES</a:t>
                      </a:r>
                      <a:endParaRPr sz="24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lang="en-US" sz="1600" b="1" u="none" strike="noStrike" cap="none" dirty="0">
                        <a:solidFill>
                          <a:schemeClr val="dk1"/>
                        </a:solidFill>
                        <a:latin typeface="Proxima Nova"/>
                        <a:ea typeface="Proxima Nova"/>
                        <a:cs typeface="Proxima Nova"/>
                      </a:endParaRPr>
                    </a:p>
                    <a:p>
                      <a:pPr marL="182880" marR="0" lvl="0" indent="0" algn="l">
                        <a:lnSpc>
                          <a:spcPct val="100000"/>
                        </a:lnSpc>
                        <a:spcBef>
                          <a:spcPts val="0"/>
                        </a:spcBef>
                        <a:spcAft>
                          <a:spcPts val="0"/>
                        </a:spcAft>
                        <a:buSzPts val="1100"/>
                        <a:buFont typeface="Arial"/>
                        <a:buNone/>
                      </a:pPr>
                      <a:r>
                        <a:rPr lang="en-US" sz="1600" b="1" u="none" strike="noStrike" cap="none" dirty="0">
                          <a:solidFill>
                            <a:schemeClr val="dk1"/>
                          </a:solidFill>
                          <a:latin typeface="Proxima Nova"/>
                          <a:ea typeface="Proxima Nova"/>
                          <a:cs typeface="Proxima Nova"/>
                          <a:sym typeface="Proxima Nova"/>
                        </a:rPr>
                        <a:t>The Varsity</a:t>
                      </a:r>
                      <a:r>
                        <a:rPr lang="en-US" sz="1600" b="1" u="none" strike="noStrike" cap="none" dirty="0">
                          <a:solidFill>
                            <a:schemeClr val="dk1"/>
                          </a:solidFill>
                          <a:latin typeface="Proxima Nova"/>
                          <a:ea typeface="Proxima Nova"/>
                          <a:cs typeface="Proxima Nova"/>
                        </a:rPr>
                        <a:t> </a:t>
                      </a:r>
                      <a:endParaRPr lang="en-US" sz="1100" u="none" strike="noStrike" cap="none" dirty="0">
                        <a:solidFill>
                          <a:schemeClr val="dk1"/>
                        </a:solidFill>
                        <a:latin typeface="Proxima Nova"/>
                        <a:ea typeface="Proxima Nova"/>
                        <a:cs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i="1" u="none" strike="noStrike" cap="none" dirty="0">
                          <a:solidFill>
                            <a:schemeClr val="dk1"/>
                          </a:solidFill>
                          <a:latin typeface="Proxima Nova"/>
                          <a:ea typeface="Proxima Nova"/>
                          <a:cs typeface="Proxima Nova"/>
                          <a:sym typeface="Proxima Nova"/>
                        </a:rPr>
                        <a:t>Well known staple in Atlanta since </a:t>
                      </a:r>
                      <a:r>
                        <a:rPr lang="en-US" sz="1600" i="1" u="none" strike="noStrike" cap="none" dirty="0">
                          <a:solidFill>
                            <a:schemeClr val="dk1"/>
                          </a:solidFill>
                          <a:latin typeface="Proxima Nova"/>
                          <a:ea typeface="Proxima Nova"/>
                          <a:cs typeface="Proxima Nova"/>
                        </a:rPr>
                        <a:t>1928 Hamburgers</a:t>
                      </a:r>
                      <a:r>
                        <a:rPr lang="en-US" sz="1600" i="1" u="none" strike="noStrike" cap="none" dirty="0">
                          <a:solidFill>
                            <a:schemeClr val="dk1"/>
                          </a:solidFill>
                          <a:latin typeface="Proxima Nova"/>
                          <a:ea typeface="Proxima Nova"/>
                          <a:cs typeface="Proxima Nova"/>
                          <a:sym typeface="Proxima Nova"/>
                        </a:rPr>
                        <a:t>, chili and hot dogs anyway you like!</a:t>
                      </a:r>
                      <a:r>
                        <a:rPr lang="en-US" sz="1600" i="1" u="none" strike="noStrike" cap="none" dirty="0">
                          <a:solidFill>
                            <a:schemeClr val="dk1"/>
                          </a:solidFill>
                          <a:latin typeface="Proxima Nova"/>
                          <a:ea typeface="Proxima Nova"/>
                          <a:cs typeface="Proxima Nova"/>
                        </a:rPr>
                        <a:t> </a:t>
                      </a:r>
                      <a:endParaRPr lang="en-US" sz="1600" i="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61 North </a:t>
                      </a:r>
                      <a:r>
                        <a:rPr lang="en-US" sz="1600" u="none" strike="noStrike" cap="none" dirty="0">
                          <a:solidFill>
                            <a:schemeClr val="dk1"/>
                          </a:solidFill>
                          <a:latin typeface="Proxima Nova"/>
                          <a:ea typeface="Proxima Nova"/>
                          <a:cs typeface="Proxima Nova"/>
                        </a:rPr>
                        <a:t>Ave.</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Click </a:t>
                      </a:r>
                      <a:r>
                        <a:rPr lang="en-US" sz="1600" u="none" strike="noStrike" cap="none" dirty="0">
                          <a:solidFill>
                            <a:schemeClr val="dk1"/>
                          </a:solidFill>
                          <a:latin typeface="Proxima Nova"/>
                          <a:ea typeface="Proxima Nova"/>
                          <a:cs typeface="Proxima Nova"/>
                          <a:hlinkClick r:id="rId4"/>
                        </a:rPr>
                        <a:t>HERE</a:t>
                      </a:r>
                      <a:r>
                        <a:rPr lang="en-US" sz="1600" u="none" strike="noStrike" cap="none" dirty="0">
                          <a:solidFill>
                            <a:schemeClr val="dk1"/>
                          </a:solidFill>
                          <a:latin typeface="Proxima Nova"/>
                          <a:ea typeface="Proxima Nova"/>
                          <a:cs typeface="Proxima Nova"/>
                          <a:sym typeface="Proxima Nova"/>
                        </a:rPr>
                        <a:t> for the menu and merch</a:t>
                      </a:r>
                    </a:p>
                    <a:p>
                      <a:pPr marL="182880" marR="0" lvl="0" indent="0" algn="l" rtl="0">
                        <a:lnSpc>
                          <a:spcPct val="100000"/>
                        </a:lnSpc>
                        <a:spcBef>
                          <a:spcPts val="0"/>
                        </a:spcBef>
                        <a:spcAft>
                          <a:spcPts val="0"/>
                        </a:spcAft>
                        <a:buClr>
                          <a:schemeClr val="dk1"/>
                        </a:buClr>
                        <a:buSzPts val="1100"/>
                        <a:buFont typeface="Arial"/>
                        <a:buNone/>
                      </a:pP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Busy Bee Café</a:t>
                      </a:r>
                      <a:r>
                        <a:rPr lang="en-US" sz="1600" b="1" u="none" strike="noStrike" cap="none" dirty="0">
                          <a:solidFill>
                            <a:schemeClr val="dk1"/>
                          </a:solidFill>
                          <a:latin typeface="Proxima Nova"/>
                          <a:ea typeface="Proxima Nova"/>
                          <a:cs typeface="Proxima Nova"/>
                        </a:rPr>
                        <a:t> </a:t>
                      </a:r>
                      <a:endParaRPr lang="en-US" sz="16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i="1" u="none" strike="noStrike" cap="none" dirty="0">
                          <a:solidFill>
                            <a:schemeClr val="dk1"/>
                          </a:solidFill>
                          <a:latin typeface="Proxima Nova"/>
                          <a:ea typeface="Proxima Nova"/>
                          <a:cs typeface="Proxima Nova"/>
                          <a:sym typeface="Proxima Nova"/>
                        </a:rPr>
                        <a:t>Southern Food with Peach Cobbler</a:t>
                      </a: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810 MLK JR Dr. SW</a:t>
                      </a:r>
                      <a:r>
                        <a:rPr lang="en-US" sz="1600" u="none" strike="noStrike" cap="none" dirty="0">
                          <a:solidFill>
                            <a:schemeClr val="dk1"/>
                          </a:solidFill>
                          <a:latin typeface="Proxima Nova"/>
                          <a:ea typeface="Proxima Nova"/>
                          <a:cs typeface="Proxima Nova"/>
                        </a:rPr>
                        <a:t> </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rPr>
                        <a:t>404.525.9212</a:t>
                      </a: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Click </a:t>
                      </a:r>
                      <a:r>
                        <a:rPr lang="en-US" sz="1600" u="none" strike="noStrike" cap="none" dirty="0">
                          <a:solidFill>
                            <a:schemeClr val="dk1"/>
                          </a:solidFill>
                          <a:latin typeface="Proxima Nova"/>
                          <a:ea typeface="Proxima Nova"/>
                          <a:cs typeface="Proxima Nova"/>
                          <a:hlinkClick r:id="rId5"/>
                        </a:rPr>
                        <a:t>HERE</a:t>
                      </a:r>
                      <a:r>
                        <a:rPr lang="en-US" sz="1600" u="none" strike="noStrike" cap="none" dirty="0">
                          <a:solidFill>
                            <a:schemeClr val="dk1"/>
                          </a:solidFill>
                          <a:latin typeface="Proxima Nova"/>
                          <a:ea typeface="Proxima Nova"/>
                          <a:cs typeface="Proxima Nova"/>
                          <a:sym typeface="Proxima Nova"/>
                        </a:rPr>
                        <a:t> the menu</a:t>
                      </a:r>
                    </a:p>
                    <a:p>
                      <a:pPr marL="182880" marR="0" lvl="0" indent="0" algn="l" rtl="0">
                        <a:lnSpc>
                          <a:spcPct val="100000"/>
                        </a:lnSpc>
                        <a:spcBef>
                          <a:spcPts val="0"/>
                        </a:spcBef>
                        <a:spcAft>
                          <a:spcPts val="0"/>
                        </a:spcAft>
                        <a:buClr>
                          <a:schemeClr val="dk1"/>
                        </a:buClr>
                        <a:buSzPts val="1100"/>
                        <a:buFont typeface="Arial"/>
                        <a:buNone/>
                      </a:pPr>
                      <a:endParaRPr lang="en-US" sz="16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1" u="none" strike="noStrike" cap="none" dirty="0">
                          <a:solidFill>
                            <a:schemeClr val="dk1"/>
                          </a:solidFill>
                          <a:latin typeface="Proxima Nova"/>
                          <a:ea typeface="Proxima Nova"/>
                          <a:cs typeface="Proxima Nova"/>
                          <a:sym typeface="Proxima Nova"/>
                        </a:rPr>
                        <a:t>Park Bar</a:t>
                      </a:r>
                    </a:p>
                    <a:p>
                      <a:pPr marL="182880" marR="0" lvl="0" indent="0" algn="l" rtl="0">
                        <a:lnSpc>
                          <a:spcPct val="100000"/>
                        </a:lnSpc>
                        <a:spcBef>
                          <a:spcPts val="0"/>
                        </a:spcBef>
                        <a:spcAft>
                          <a:spcPts val="0"/>
                        </a:spcAft>
                        <a:buClr>
                          <a:schemeClr val="dk1"/>
                        </a:buClr>
                        <a:buSzPts val="1100"/>
                        <a:buFont typeface="Arial"/>
                        <a:buNone/>
                      </a:pPr>
                      <a:r>
                        <a:rPr lang="en-US" sz="1600" i="1" u="none" strike="noStrike" cap="none" dirty="0">
                          <a:solidFill>
                            <a:schemeClr val="dk1"/>
                          </a:solidFill>
                          <a:latin typeface="Proxima Nova"/>
                          <a:ea typeface="Proxima Nova"/>
                          <a:cs typeface="Proxima Nova"/>
                          <a:sym typeface="Proxima Nova"/>
                        </a:rPr>
                        <a:t>Burgers wings and salads</a:t>
                      </a: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Local bar </a:t>
                      </a: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150 Walton St. NW</a:t>
                      </a: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Order online </a:t>
                      </a:r>
                    </a:p>
                    <a:p>
                      <a:pPr marL="182880" marR="0" lvl="0" indent="0" algn="l" rtl="0">
                        <a:lnSpc>
                          <a:spcPct val="100000"/>
                        </a:lnSpc>
                        <a:spcBef>
                          <a:spcPts val="0"/>
                        </a:spcBef>
                        <a:spcAft>
                          <a:spcPts val="0"/>
                        </a:spcAft>
                        <a:buClr>
                          <a:schemeClr val="dk1"/>
                        </a:buClr>
                        <a:buSzPts val="1100"/>
                        <a:buFont typeface="Arial"/>
                        <a:buNone/>
                      </a:pPr>
                      <a:r>
                        <a:rPr lang="en-US" sz="1600" u="none" strike="noStrike" cap="none" dirty="0">
                          <a:solidFill>
                            <a:schemeClr val="dk1"/>
                          </a:solidFill>
                          <a:latin typeface="Proxima Nova"/>
                          <a:ea typeface="Proxima Nova"/>
                          <a:cs typeface="Proxima Nova"/>
                          <a:sym typeface="Proxima Nova"/>
                        </a:rPr>
                        <a:t>Click </a:t>
                      </a:r>
                      <a:r>
                        <a:rPr lang="en-US" sz="1600" u="none" strike="noStrike" cap="none" dirty="0">
                          <a:solidFill>
                            <a:schemeClr val="dk1"/>
                          </a:solidFill>
                          <a:latin typeface="Proxima Nova"/>
                          <a:ea typeface="Proxima Nova"/>
                          <a:cs typeface="Proxima Nova"/>
                          <a:sym typeface="Proxima Nova"/>
                          <a:hlinkClick r:id="rId6"/>
                        </a:rPr>
                        <a:t>HERE</a:t>
                      </a:r>
                      <a:r>
                        <a:rPr lang="en-US" sz="1600" u="none" strike="noStrike" cap="none" dirty="0">
                          <a:solidFill>
                            <a:schemeClr val="dk1"/>
                          </a:solidFill>
                          <a:latin typeface="Proxima Nova"/>
                          <a:ea typeface="Proxima Nova"/>
                          <a:cs typeface="Proxima Nova"/>
                          <a:sym typeface="Proxima Nova"/>
                        </a:rPr>
                        <a:t> for the menu</a:t>
                      </a: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r>
                        <a:rPr lang="en-US" sz="2400" b="1" u="none" strike="noStrike" cap="none" dirty="0">
                          <a:solidFill>
                            <a:schemeClr val="dk1"/>
                          </a:solidFill>
                          <a:latin typeface="Proxima Nova"/>
                          <a:ea typeface="Proxima Nova"/>
                          <a:cs typeface="Proxima Nova"/>
                        </a:rPr>
                        <a:t>  </a:t>
                      </a:r>
                    </a:p>
                    <a:p>
                      <a:pPr marL="182880" marR="0" lvl="0" indent="0" algn="l">
                        <a:lnSpc>
                          <a:spcPct val="100000"/>
                        </a:lnSpc>
                        <a:spcBef>
                          <a:spcPts val="0"/>
                        </a:spcBef>
                        <a:spcAft>
                          <a:spcPts val="0"/>
                        </a:spcAft>
                        <a:buSzPts val="1100"/>
                        <a:buFont typeface="Arial"/>
                        <a:buNone/>
                      </a:pPr>
                      <a:endParaRPr lang="en-US" sz="1600" b="1" u="none" strike="noStrike" cap="none" dirty="0">
                        <a:solidFill>
                          <a:schemeClr val="dk1"/>
                        </a:solidFill>
                        <a:latin typeface="Proxima Nova"/>
                        <a:ea typeface="Proxima Nova"/>
                        <a:cs typeface="Proxima Nova"/>
                      </a:endParaRPr>
                    </a:p>
                    <a:p>
                      <a:pPr marL="182880" marR="0" lvl="0" indent="0" algn="l">
                        <a:lnSpc>
                          <a:spcPct val="100000"/>
                        </a:lnSpc>
                        <a:spcBef>
                          <a:spcPts val="0"/>
                        </a:spcBef>
                        <a:spcAft>
                          <a:spcPts val="0"/>
                        </a:spcAft>
                        <a:buSzPts val="1100"/>
                        <a:buFont typeface="Arial"/>
                        <a:buNone/>
                      </a:pPr>
                      <a:r>
                        <a:rPr lang="en-US" sz="1600" b="1" u="none" strike="noStrike" cap="none" dirty="0">
                          <a:solidFill>
                            <a:schemeClr val="dk1"/>
                          </a:solidFill>
                          <a:latin typeface="Proxima Nova"/>
                          <a:ea typeface="Proxima Nova"/>
                          <a:cs typeface="Proxima Nova"/>
                          <a:sym typeface="Proxima Nova"/>
                        </a:rPr>
                        <a:t>Alon's Bakery and Market</a:t>
                      </a:r>
                      <a:endParaRPr lang="en-US"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0" i="1" u="none" strike="noStrike" cap="none" dirty="0">
                          <a:solidFill>
                            <a:schemeClr val="dk1"/>
                          </a:solidFill>
                          <a:latin typeface="Proxima Nova"/>
                          <a:ea typeface="Proxima Nova"/>
                          <a:cs typeface="Proxima Nova"/>
                          <a:sym typeface="Proxima Nova"/>
                        </a:rPr>
                        <a:t>Well known Bakery</a:t>
                      </a:r>
                      <a:r>
                        <a:rPr lang="en-US" sz="1600" b="0" i="1" u="none" strike="noStrike" cap="none" dirty="0">
                          <a:solidFill>
                            <a:schemeClr val="dk1"/>
                          </a:solidFill>
                          <a:latin typeface="Proxima Nova"/>
                          <a:ea typeface="Proxima Nova"/>
                          <a:cs typeface="Proxima Nova"/>
                        </a:rPr>
                        <a:t> </a:t>
                      </a:r>
                      <a:endParaRPr lang="en-US" sz="1600" b="0" i="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1394 N Highland NE</a:t>
                      </a:r>
                      <a:r>
                        <a:rPr lang="en-US" sz="1600" b="0" u="none" strike="noStrike" cap="none" dirty="0">
                          <a:solidFill>
                            <a:schemeClr val="dk1"/>
                          </a:solidFill>
                          <a:latin typeface="Proxima Nova"/>
                          <a:ea typeface="Proxima Nova"/>
                          <a:cs typeface="Proxima Nova"/>
                        </a:rPr>
                        <a:t> </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ea typeface="Proxima Nova"/>
                          <a:cs typeface="Proxima Nova"/>
                          <a:sym typeface="Proxima Nova"/>
                        </a:rPr>
                        <a:t>404-872-6000</a:t>
                      </a:r>
                    </a:p>
                    <a:p>
                      <a:pPr marL="182880" marR="0" lvl="0" indent="0" algn="l" rtl="0">
                        <a:lnSpc>
                          <a:spcPct val="100000"/>
                        </a:lnSpc>
                        <a:spcBef>
                          <a:spcPts val="0"/>
                        </a:spcBef>
                        <a:spcAft>
                          <a:spcPts val="0"/>
                        </a:spcAft>
                        <a:buClr>
                          <a:schemeClr val="dk1"/>
                        </a:buClr>
                        <a:buSzPts val="1100"/>
                        <a:buFont typeface="Arial"/>
                        <a:buNone/>
                      </a:pPr>
                      <a:r>
                        <a:rPr lang="en-US" sz="1600" b="0" u="none" strike="noStrike" cap="none" dirty="0">
                          <a:solidFill>
                            <a:schemeClr val="dk1"/>
                          </a:solidFill>
                          <a:latin typeface="Proxima Nova"/>
                          <a:sym typeface="Proxima Nova"/>
                        </a:rPr>
                        <a:t>Click </a:t>
                      </a:r>
                      <a:r>
                        <a:rPr lang="en-US" sz="1600" b="0" u="none" strike="noStrike" cap="none" dirty="0">
                          <a:solidFill>
                            <a:schemeClr val="dk1"/>
                          </a:solidFill>
                          <a:latin typeface="Proxima Nova"/>
                          <a:hlinkClick r:id="rId7"/>
                        </a:rPr>
                        <a:t>HERE</a:t>
                      </a:r>
                      <a:r>
                        <a:rPr lang="en-US" sz="1600" b="0" u="none" strike="noStrike" cap="none" dirty="0">
                          <a:solidFill>
                            <a:schemeClr val="dk1"/>
                          </a:solidFill>
                          <a:latin typeface="Proxima Nova"/>
                          <a:sym typeface="Proxima Nova"/>
                        </a:rPr>
                        <a:t> for menu</a:t>
                      </a:r>
                      <a:r>
                        <a:rPr lang="en-US" sz="1600" b="0" u="none" strike="noStrike" cap="none" dirty="0">
                          <a:solidFill>
                            <a:schemeClr val="dk1"/>
                          </a:solidFill>
                          <a:latin typeface="Proxima Nova"/>
                        </a:rPr>
                        <a:t> </a:t>
                      </a:r>
                      <a:endParaRPr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r>
                        <a:rPr lang="en-US" sz="1600" b="1" u="none" strike="noStrike" cap="none" dirty="0">
                          <a:latin typeface="Proxima Nova"/>
                        </a:rPr>
                        <a:t>Slutty Vegan </a:t>
                      </a:r>
                    </a:p>
                    <a:p>
                      <a:pPr marL="182880" marR="0" lvl="0" indent="0" algn="l" rtl="0">
                        <a:lnSpc>
                          <a:spcPct val="100000"/>
                        </a:lnSpc>
                        <a:spcBef>
                          <a:spcPts val="0"/>
                        </a:spcBef>
                        <a:spcAft>
                          <a:spcPts val="0"/>
                        </a:spcAft>
                        <a:buClr>
                          <a:srgbClr val="000000"/>
                        </a:buClr>
                        <a:buSzPts val="1400"/>
                        <a:buFont typeface="Arial"/>
                        <a:buNone/>
                      </a:pPr>
                      <a:r>
                        <a:rPr lang="en-US" sz="1600" i="1" u="none" strike="noStrike" cap="none" dirty="0">
                          <a:latin typeface="Proxima Nova"/>
                        </a:rPr>
                        <a:t>Best vegan restaurant in town hands down!</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CARD ONLY</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855-HEY-SLUT</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476 Edgewood Ave. SE</a:t>
                      </a: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r>
                        <a:rPr lang="en-US" sz="1600" b="1" u="none" strike="noStrike" cap="none" dirty="0">
                          <a:latin typeface="Proxima Nova"/>
                        </a:rPr>
                        <a:t>Fat Matts Rib Shack BBQ</a:t>
                      </a:r>
                    </a:p>
                    <a:p>
                      <a:pPr marL="182880" marR="0" lvl="0" indent="0" algn="l" rtl="0">
                        <a:lnSpc>
                          <a:spcPct val="100000"/>
                        </a:lnSpc>
                        <a:spcBef>
                          <a:spcPts val="0"/>
                        </a:spcBef>
                        <a:spcAft>
                          <a:spcPts val="0"/>
                        </a:spcAft>
                        <a:buClr>
                          <a:srgbClr val="000000"/>
                        </a:buClr>
                        <a:buSzPts val="1400"/>
                        <a:buFont typeface="Arial"/>
                        <a:buNone/>
                      </a:pPr>
                      <a:r>
                        <a:rPr lang="en-US" sz="1600" i="1" u="none" strike="noStrike" cap="none" dirty="0">
                          <a:latin typeface="Proxima Nova"/>
                        </a:rPr>
                        <a:t>Best BBQ in town!</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1811 Piedmont Ave. NE </a:t>
                      </a:r>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404.607.1622</a:t>
                      </a:r>
                    </a:p>
                    <a:p>
                      <a:pPr marL="182880" marR="0" lvl="0" indent="0" algn="l" rtl="0">
                        <a:lnSpc>
                          <a:spcPct val="100000"/>
                        </a:lnSpc>
                        <a:spcBef>
                          <a:spcPts val="0"/>
                        </a:spcBef>
                        <a:spcAft>
                          <a:spcPts val="0"/>
                        </a:spcAft>
                        <a:buClr>
                          <a:srgbClr val="000000"/>
                        </a:buClr>
                        <a:buSzPts val="1400"/>
                        <a:buFont typeface="Arial"/>
                        <a:buNone/>
                      </a:pPr>
                      <a:endParaRPr lang="en-US" sz="1600" u="none" strike="noStrike" cap="none" dirty="0">
                        <a:latin typeface="Proxima Nova"/>
                      </a:endParaRPr>
                    </a:p>
                    <a:p>
                      <a:pPr marL="182880" marR="0" lvl="0" indent="0" algn="l" rtl="0">
                        <a:lnSpc>
                          <a:spcPct val="100000"/>
                        </a:lnSpc>
                        <a:spcBef>
                          <a:spcPts val="0"/>
                        </a:spcBef>
                        <a:spcAft>
                          <a:spcPts val="0"/>
                        </a:spcAft>
                        <a:buClr>
                          <a:srgbClr val="000000"/>
                        </a:buClr>
                        <a:buSzPts val="1400"/>
                        <a:buFont typeface="Arial"/>
                        <a:buNone/>
                      </a:pPr>
                      <a:r>
                        <a:rPr lang="en-US" sz="1600" b="1" u="none" strike="noStrike" cap="none" dirty="0">
                          <a:latin typeface="Proxima Nova"/>
                        </a:rPr>
                        <a:t>Chattahoochee Food Works</a:t>
                      </a:r>
                    </a:p>
                    <a:p>
                      <a:pPr marL="182880" marR="0" lvl="0" indent="0" algn="l" rtl="0">
                        <a:lnSpc>
                          <a:spcPct val="100000"/>
                        </a:lnSpc>
                        <a:spcBef>
                          <a:spcPts val="0"/>
                        </a:spcBef>
                        <a:spcAft>
                          <a:spcPts val="0"/>
                        </a:spcAft>
                        <a:buClr>
                          <a:srgbClr val="000000"/>
                        </a:buClr>
                        <a:buSzPts val="1400"/>
                        <a:buFont typeface="Arial"/>
                        <a:buNone/>
                      </a:pPr>
                      <a:r>
                        <a:rPr lang="en-US" sz="1600" b="0" i="1" u="none" strike="noStrike" cap="none" dirty="0">
                          <a:latin typeface="Proxima Nova"/>
                        </a:rPr>
                        <a:t>A food court accommodating all interests. Vegans welcome here!</a:t>
                      </a:r>
                    </a:p>
                    <a:p>
                      <a:pPr marL="182880" marR="0" lvl="0" indent="0" algn="l">
                        <a:lnSpc>
                          <a:spcPct val="100000"/>
                        </a:lnSpc>
                        <a:spcBef>
                          <a:spcPts val="0"/>
                        </a:spcBef>
                        <a:spcAft>
                          <a:spcPts val="0"/>
                        </a:spcAft>
                        <a:buSzPts val="1400"/>
                        <a:buFont typeface="Arial"/>
                        <a:buNone/>
                      </a:pPr>
                      <a:r>
                        <a:rPr lang="en-US" sz="1600" b="0" u="none" strike="noStrike" cap="none" dirty="0">
                          <a:latin typeface="Proxima Nova"/>
                        </a:rPr>
                        <a:t>1235 Chattahoochee Ave.</a:t>
                      </a:r>
                      <a:endParaRPr lang="en-US" dirty="0"/>
                    </a:p>
                    <a:p>
                      <a:pPr marL="18288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Proxima Nova"/>
                        </a:rPr>
                        <a:t>Click </a:t>
                      </a:r>
                      <a:r>
                        <a:rPr lang="en-US" sz="1600" u="none" strike="noStrike" cap="none" dirty="0">
                          <a:latin typeface="Proxima Nova"/>
                          <a:hlinkClick r:id="rId8"/>
                        </a:rPr>
                        <a:t>HERE</a:t>
                      </a:r>
                      <a:r>
                        <a:rPr lang="en-US" sz="1600" u="none" strike="noStrike" cap="none" dirty="0">
                          <a:latin typeface="Proxima Nova"/>
                        </a:rPr>
                        <a:t> for more information</a:t>
                      </a:r>
                      <a:endParaRPr sz="1600" u="none" strike="noStrike" cap="none" dirty="0">
                        <a:latin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0"/>
                  </a:ext>
                </a:extLst>
              </a:tr>
              <a:tr h="863942">
                <a:tc>
                  <a:txBody>
                    <a:bodyPr/>
                    <a:lstStyle/>
                    <a:p>
                      <a:pPr marL="182880" marR="0" lvl="0" indent="0" algn="l" rtl="0">
                        <a:lnSpc>
                          <a:spcPct val="100000"/>
                        </a:lnSpc>
                        <a:spcBef>
                          <a:spcPts val="0"/>
                        </a:spcBef>
                        <a:spcAft>
                          <a:spcPts val="0"/>
                        </a:spcAft>
                        <a:buClr>
                          <a:schemeClr val="dk1"/>
                        </a:buClr>
                        <a:buSzPts val="1100"/>
                        <a:buFont typeface="Arial"/>
                        <a:buNone/>
                      </a:pPr>
                      <a:endParaRPr sz="1100" b="1" u="none" strike="noStrike" cap="none">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0" name="Google Shape;110;p19"/>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1" dirty="0">
                <a:solidFill>
                  <a:srgbClr val="FFFFFF"/>
                </a:solidFill>
                <a:latin typeface="Proxima Nova"/>
                <a:ea typeface="Proxima Nova"/>
                <a:cs typeface="Proxima Nova"/>
                <a:sym typeface="Proxima Nova"/>
              </a:rPr>
              <a:t>The Tabernacle</a:t>
            </a:r>
            <a:endParaRPr sz="1400" b="1" i="0" u="none" strike="noStrike" cap="none" dirty="0">
              <a:solidFill>
                <a:srgbClr val="FFFFFF"/>
              </a:solidFill>
              <a:latin typeface="Proxima Nova"/>
              <a:ea typeface="Proxima Nova"/>
              <a:cs typeface="Proxima Nova"/>
              <a:sym typeface="Proxima Nova"/>
            </a:endParaRPr>
          </a:p>
        </p:txBody>
      </p:sp>
      <p:cxnSp>
        <p:nvCxnSpPr>
          <p:cNvPr id="111" name="Google Shape;111;p19"/>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112" name="Google Shape;112;p19"/>
          <p:cNvSpPr txBox="1"/>
          <p:nvPr/>
        </p:nvSpPr>
        <p:spPr>
          <a:xfrm>
            <a:off x="1176" y="1861254"/>
            <a:ext cx="7667700" cy="12066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500"/>
              </a:spcAft>
              <a:buClr>
                <a:srgbClr val="000000"/>
              </a:buClr>
              <a:buSzPts val="2400"/>
              <a:buFont typeface="Arial"/>
              <a:buNone/>
            </a:pPr>
            <a:r>
              <a:rPr lang="en" sz="2400" b="0" i="0" u="none" strike="noStrike" cap="none" dirty="0">
                <a:solidFill>
                  <a:srgbClr val="000000"/>
                </a:solidFill>
                <a:latin typeface="Proxima Nova Extrabold"/>
                <a:ea typeface="Proxima Nova Extrabold"/>
                <a:cs typeface="Proxima Nova Extrabold"/>
                <a:sym typeface="Proxima Nova Extrabold"/>
              </a:rPr>
              <a:t>FOOD MENU</a:t>
            </a:r>
            <a:endParaRPr lang="en-US" sz="1200" b="0" i="1" u="none" strike="noStrike" cap="none" dirty="0">
              <a:solidFill>
                <a:schemeClr val="dk1"/>
              </a:solidFill>
              <a:latin typeface="Proxima Nova"/>
              <a:ea typeface="Proxima Nova"/>
              <a:cs typeface="Proxima Nova"/>
            </a:endParaRPr>
          </a:p>
          <a:p>
            <a:pPr marL="182880" marR="182880">
              <a:buSzPts val="1200"/>
            </a:pPr>
            <a:r>
              <a:rPr lang="en" sz="1200" b="0" i="1" u="none" strike="noStrike" cap="none" dirty="0">
                <a:solidFill>
                  <a:schemeClr val="dk1"/>
                </a:solidFill>
                <a:latin typeface="Proxima Nova"/>
                <a:ea typeface="Proxima Nova"/>
                <a:cs typeface="Proxima Nova"/>
                <a:sym typeface="Proxima Nova"/>
              </a:rPr>
              <a:t>Craving something more?? Looking to treat the crew to some local flavors or enjoy one of our delicious on-site vendors, either backstage, in catering or late-night?</a:t>
            </a:r>
            <a:r>
              <a:rPr lang="en" sz="1200" i="1" dirty="0">
                <a:solidFill>
                  <a:schemeClr val="dk1"/>
                </a:solidFill>
                <a:latin typeface="Proxima Nova"/>
                <a:ea typeface="Proxima Nova"/>
                <a:cs typeface="Proxima Nova"/>
                <a:sym typeface="Proxima Nova"/>
              </a:rPr>
              <a:t> </a:t>
            </a:r>
            <a:r>
              <a:rPr lang="en" sz="1200" b="0" i="1" strike="noStrike" cap="none" dirty="0">
                <a:solidFill>
                  <a:schemeClr val="dk1"/>
                </a:solidFill>
                <a:latin typeface="Proxima Nova"/>
                <a:ea typeface="Proxima Nova"/>
                <a:cs typeface="Proxima Nova"/>
                <a:sym typeface="Proxima Nova"/>
              </a:rPr>
              <a:t>Email</a:t>
            </a:r>
            <a:r>
              <a:rPr lang="en" sz="1200" i="1" dirty="0">
                <a:solidFill>
                  <a:schemeClr val="dk1"/>
                </a:solidFill>
                <a:latin typeface="Proxima Nova"/>
                <a:ea typeface="Proxima Nova"/>
                <a:cs typeface="Proxima Nova"/>
                <a:sym typeface="Proxima Nova"/>
              </a:rPr>
              <a:t> </a:t>
            </a:r>
            <a:r>
              <a:rPr lang="en" sz="1200" i="1" dirty="0">
                <a:latin typeface="Proxima Nova"/>
                <a:ea typeface="Proxima Nova"/>
                <a:sym typeface="Proxima Nova"/>
                <a:hlinkClick r:id="rId9"/>
              </a:rPr>
              <a:t>AshleyFloyd@livenation.com</a:t>
            </a:r>
            <a:r>
              <a:rPr lang="en" sz="1200" i="1" dirty="0">
                <a:solidFill>
                  <a:schemeClr val="dk1"/>
                </a:solidFill>
                <a:latin typeface="Proxima Nova"/>
                <a:ea typeface="Proxima Nova"/>
                <a:cs typeface="Proxima Nova"/>
                <a:sym typeface="Proxima Nova"/>
              </a:rPr>
              <a:t> </a:t>
            </a:r>
            <a:r>
              <a:rPr lang="en" sz="1200" b="1" i="1" dirty="0">
                <a:solidFill>
                  <a:schemeClr val="dk1"/>
                </a:solidFill>
                <a:latin typeface="Proxima Nova"/>
                <a:ea typeface="Proxima Nova"/>
                <a:cs typeface="Proxima Nova"/>
                <a:sym typeface="Proxima Nova"/>
              </a:rPr>
              <a:t>48 hours</a:t>
            </a:r>
            <a:r>
              <a:rPr lang="en" sz="1200" b="1" i="1" u="none" strike="noStrike" cap="none" dirty="0">
                <a:solidFill>
                  <a:schemeClr val="dk1"/>
                </a:solidFill>
                <a:latin typeface="Proxima Nova"/>
                <a:ea typeface="Proxima Nova"/>
                <a:cs typeface="Proxima Nova"/>
                <a:sym typeface="Proxima Nova"/>
              </a:rPr>
              <a:t> in advance </a:t>
            </a:r>
            <a:r>
              <a:rPr lang="en" sz="1200" b="0" i="1" u="none" strike="noStrike" cap="none" dirty="0">
                <a:solidFill>
                  <a:schemeClr val="dk1"/>
                </a:solidFill>
                <a:latin typeface="Proxima Nova"/>
                <a:ea typeface="Proxima Nova"/>
                <a:cs typeface="Proxima Nova"/>
                <a:sym typeface="Proxima Nova"/>
              </a:rPr>
              <a:t>of your arrival, let us know what looks good, when you’d like to enjoy it and we’ll facilitate in the ordering process.</a:t>
            </a:r>
            <a:endParaRPr sz="2400" b="0" i="1" u="none" strike="noStrike" cap="none" dirty="0">
              <a:solidFill>
                <a:schemeClr val="dk1"/>
              </a:solidFill>
              <a:latin typeface="Proxima Nova"/>
              <a:ea typeface="Proxima Nova Extrabold"/>
              <a:cs typeface="Proxima Nova Extrabold"/>
            </a:endParaRPr>
          </a:p>
        </p:txBody>
      </p:sp>
      <p:sp>
        <p:nvSpPr>
          <p:cNvPr id="3" name="Google Shape;98;p18">
            <a:extLst>
              <a:ext uri="{FF2B5EF4-FFF2-40B4-BE49-F238E27FC236}">
                <a16:creationId xmlns:a16="http://schemas.microsoft.com/office/drawing/2014/main" id="{F51CC118-905B-FBD9-2E30-8B00314DDF82}"/>
              </a:ext>
            </a:extLst>
          </p:cNvPr>
          <p:cNvSpPr txBox="1"/>
          <p:nvPr/>
        </p:nvSpPr>
        <p:spPr>
          <a:xfrm>
            <a:off x="0" y="1204215"/>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LOCAL CAN COME TO YOU</a:t>
            </a:r>
            <a:endParaRPr sz="4000" b="0" i="0" u="none" strike="noStrike" cap="none">
              <a:solidFill>
                <a:srgbClr val="000000"/>
              </a:solidFill>
              <a:latin typeface="Proxima Nova Extrabold"/>
              <a:ea typeface="Proxima Nova Extrabold"/>
              <a:cs typeface="Proxima Nova Extrabold"/>
              <a:sym typeface="Proxima Nova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pic>
        <p:nvPicPr>
          <p:cNvPr id="4" name="Picture 3">
            <a:extLst>
              <a:ext uri="{FF2B5EF4-FFF2-40B4-BE49-F238E27FC236}">
                <a16:creationId xmlns:a16="http://schemas.microsoft.com/office/drawing/2014/main" id="{AED211C8-BFBE-40F3-9BD8-EC435B94F9A7}"/>
              </a:ext>
            </a:extLst>
          </p:cNvPr>
          <p:cNvPicPr>
            <a:picLocks noChangeAspect="1"/>
          </p:cNvPicPr>
          <p:nvPr/>
        </p:nvPicPr>
        <p:blipFill>
          <a:blip r:embed="rId4">
            <a:alphaModFix amt="27000"/>
          </a:blip>
          <a:stretch>
            <a:fillRect/>
          </a:stretch>
        </p:blipFill>
        <p:spPr>
          <a:xfrm>
            <a:off x="4442661" y="8099480"/>
            <a:ext cx="2832197" cy="1823440"/>
          </a:xfrm>
          <a:prstGeom prst="rect">
            <a:avLst/>
          </a:prstGeom>
          <a:ln>
            <a:noFill/>
          </a:ln>
          <a:effectLst>
            <a:softEdge rad="112500"/>
          </a:effectLst>
        </p:spPr>
      </p:pic>
      <p:sp>
        <p:nvSpPr>
          <p:cNvPr id="117" name="Google Shape;117;p20"/>
          <p:cNvSpPr txBox="1"/>
          <p:nvPr/>
        </p:nvSpPr>
        <p:spPr>
          <a:xfrm>
            <a:off x="0" y="1098629"/>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LATE NIGHT OFFERINGS</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118" name="Google Shape;118;p20"/>
          <p:cNvSpPr txBox="1"/>
          <p:nvPr/>
        </p:nvSpPr>
        <p:spPr>
          <a:xfrm>
            <a:off x="-7996" y="1875788"/>
            <a:ext cx="3894196" cy="7839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chemeClr val="dk1"/>
              </a:buClr>
              <a:buSzPts val="1100"/>
              <a:buFont typeface="Arial"/>
              <a:buNone/>
            </a:pPr>
            <a:r>
              <a:rPr lang="en-US" sz="2400" b="1" u="sng" dirty="0">
                <a:solidFill>
                  <a:srgbClr val="FF0000"/>
                </a:solidFill>
                <a:latin typeface="Roboto Condensed"/>
                <a:ea typeface="Proxima Nova"/>
                <a:cs typeface="Proxima Nova"/>
                <a:sym typeface="Proxima Nova"/>
              </a:rPr>
              <a:t>LATE NIGHT FUN</a:t>
            </a:r>
            <a:endParaRPr lang="en-US" sz="2400" b="1" u="sng" strike="noStrike" cap="none">
              <a:solidFill>
                <a:srgbClr val="FF0000"/>
              </a:solidFill>
              <a:latin typeface="Roboto Condensed"/>
              <a:ea typeface="Proxima Nova"/>
              <a:cs typeface="Proxima Nova"/>
            </a:endParaRPr>
          </a:p>
          <a:p>
            <a:pPr marL="0" marR="0" lvl="0" indent="0" algn="l" rtl="0">
              <a:lnSpc>
                <a:spcPct val="100000"/>
              </a:lnSpc>
              <a:spcBef>
                <a:spcPts val="0"/>
              </a:spcBef>
              <a:spcAft>
                <a:spcPts val="0"/>
              </a:spcAft>
              <a:buClr>
                <a:srgbClr val="000000"/>
              </a:buClr>
              <a:buSzPts val="3600"/>
              <a:buFont typeface="Arial"/>
              <a:buNone/>
            </a:pPr>
            <a:r>
              <a:rPr lang="en-US" sz="2400" i="0" strike="noStrike" cap="none" dirty="0">
                <a:solidFill>
                  <a:schemeClr val="tx1"/>
                </a:solidFill>
                <a:latin typeface="Proxima Nova Extrabold"/>
                <a:ea typeface="Proxima Nova Extrabold"/>
                <a:cs typeface="Proxima Nova Extrabold"/>
                <a:sym typeface="Proxima Nova Extrabold"/>
              </a:rPr>
              <a:t>    </a:t>
            </a:r>
            <a:endParaRPr sz="2400" i="0" strike="noStrike" cap="none" dirty="0">
              <a:solidFill>
                <a:schemeClr val="tx1"/>
              </a:solidFill>
              <a:latin typeface="Proxima Nova Extrabold"/>
              <a:ea typeface="Proxima Nova Extrabold"/>
              <a:cs typeface="Proxima Nova Extrabold"/>
              <a:sym typeface="Proxima Nova Extrabold"/>
            </a:endParaRPr>
          </a:p>
        </p:txBody>
      </p:sp>
      <p:sp>
        <p:nvSpPr>
          <p:cNvPr id="120" name="Google Shape;120;p20"/>
          <p:cNvSpPr txBox="1"/>
          <p:nvPr/>
        </p:nvSpPr>
        <p:spPr>
          <a:xfrm>
            <a:off x="205000"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FFFFFF"/>
                </a:solidFill>
                <a:latin typeface="Proxima Nova"/>
                <a:ea typeface="Proxima Nova"/>
                <a:cs typeface="Proxima Nova"/>
                <a:sym typeface="Proxima Nova"/>
              </a:rPr>
              <a:t>T</a:t>
            </a:r>
            <a:r>
              <a:rPr lang="en-US" sz="1400" b="1" i="0" u="none" strike="noStrike" cap="none" dirty="0">
                <a:solidFill>
                  <a:srgbClr val="FFFFFF"/>
                </a:solidFill>
                <a:latin typeface="Proxima Nova"/>
                <a:ea typeface="Proxima Nova"/>
                <a:cs typeface="Proxima Nova"/>
                <a:sym typeface="Proxima Nova"/>
              </a:rPr>
              <a:t>he T</a:t>
            </a:r>
            <a:r>
              <a:rPr lang="en" sz="1400" b="1" i="0" u="none" strike="noStrike" cap="none" dirty="0">
                <a:solidFill>
                  <a:srgbClr val="FFFFFF"/>
                </a:solidFill>
                <a:latin typeface="Proxima Nova"/>
                <a:ea typeface="Proxima Nova"/>
                <a:cs typeface="Proxima Nova"/>
                <a:sym typeface="Proxima Nova"/>
              </a:rPr>
              <a:t>abernacle</a:t>
            </a:r>
            <a:endParaRPr sz="1400" b="1" i="0" u="none" strike="noStrike" cap="none" dirty="0">
              <a:solidFill>
                <a:srgbClr val="FFFFFF"/>
              </a:solidFill>
              <a:latin typeface="Proxima Nova"/>
              <a:ea typeface="Proxima Nova"/>
              <a:cs typeface="Proxima Nova"/>
              <a:sym typeface="Proxima Nova"/>
            </a:endParaRPr>
          </a:p>
        </p:txBody>
      </p:sp>
      <p:cxnSp>
        <p:nvCxnSpPr>
          <p:cNvPr id="121" name="Google Shape;121;p20"/>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3" name="TextBox 2">
            <a:extLst>
              <a:ext uri="{FF2B5EF4-FFF2-40B4-BE49-F238E27FC236}">
                <a16:creationId xmlns:a16="http://schemas.microsoft.com/office/drawing/2014/main" id="{EBB92E21-EA64-49E0-9DDC-E7B77B042EF6}"/>
              </a:ext>
            </a:extLst>
          </p:cNvPr>
          <p:cNvSpPr txBox="1"/>
          <p:nvPr/>
        </p:nvSpPr>
        <p:spPr>
          <a:xfrm>
            <a:off x="3886200" y="1987645"/>
            <a:ext cx="3589309" cy="677108"/>
          </a:xfrm>
          <a:prstGeom prst="rect">
            <a:avLst/>
          </a:prstGeom>
          <a:noFill/>
        </p:spPr>
        <p:txBody>
          <a:bodyPr wrap="square" lIns="91440" tIns="45720" rIns="91440" bIns="45720" rtlCol="0" anchor="t">
            <a:spAutoFit/>
          </a:bodyPr>
          <a:lstStyle/>
          <a:p>
            <a:r>
              <a:rPr lang="en-US" sz="2400" b="1" u="sng" dirty="0">
                <a:solidFill>
                  <a:srgbClr val="FF0000"/>
                </a:solidFill>
                <a:latin typeface="Roboto Condensed"/>
              </a:rPr>
              <a:t>LATE NIGHT FOOD</a:t>
            </a:r>
          </a:p>
          <a:p>
            <a:endParaRPr lang="en-US" dirty="0"/>
          </a:p>
        </p:txBody>
      </p:sp>
      <p:sp>
        <p:nvSpPr>
          <p:cNvPr id="5" name="TextBox 4">
            <a:extLst>
              <a:ext uri="{FF2B5EF4-FFF2-40B4-BE49-F238E27FC236}">
                <a16:creationId xmlns:a16="http://schemas.microsoft.com/office/drawing/2014/main" id="{91AD2EEB-6640-4047-9B67-7095593B0AD3}"/>
              </a:ext>
            </a:extLst>
          </p:cNvPr>
          <p:cNvSpPr txBox="1"/>
          <p:nvPr/>
        </p:nvSpPr>
        <p:spPr>
          <a:xfrm>
            <a:off x="3887451" y="2456190"/>
            <a:ext cx="3700006" cy="6001643"/>
          </a:xfrm>
          <a:prstGeom prst="rect">
            <a:avLst/>
          </a:prstGeom>
          <a:noFill/>
        </p:spPr>
        <p:txBody>
          <a:bodyPr wrap="square" lIns="91440" tIns="45720" rIns="91440" bIns="45720" rtlCol="0" anchor="t">
            <a:spAutoFit/>
          </a:bodyPr>
          <a:lstStyle/>
          <a:p>
            <a:r>
              <a:rPr lang="en-US" sz="1600" b="1" dirty="0" err="1">
                <a:latin typeface="Proxima Nova" panose="020B0604020202020204" charset="0"/>
              </a:rPr>
              <a:t>Rthomas</a:t>
            </a:r>
            <a:r>
              <a:rPr lang="en-US" sz="1600" b="1" dirty="0">
                <a:latin typeface="Proxima Nova" panose="020B0604020202020204" charset="0"/>
              </a:rPr>
              <a:t> </a:t>
            </a:r>
          </a:p>
          <a:p>
            <a:r>
              <a:rPr lang="en-US" sz="1600" dirty="0">
                <a:latin typeface="Proxima Nova" panose="020B0604020202020204" charset="0"/>
              </a:rPr>
              <a:t>Fun late night diner offering farm to table food. </a:t>
            </a:r>
          </a:p>
          <a:p>
            <a:r>
              <a:rPr lang="en-US" sz="1600" dirty="0">
                <a:latin typeface="Proxima Nova" panose="020B0604020202020204" charset="0"/>
              </a:rPr>
              <a:t>1812 Peachtree Rd NW </a:t>
            </a:r>
          </a:p>
          <a:p>
            <a:r>
              <a:rPr lang="en-US" sz="1600" dirty="0">
                <a:latin typeface="Proxima Nova" panose="020B0604020202020204" charset="0"/>
              </a:rPr>
              <a:t>404-881-0246</a:t>
            </a:r>
          </a:p>
          <a:p>
            <a:endParaRPr lang="en-US" sz="1600" dirty="0">
              <a:latin typeface="Proxima Nova" panose="020B0604020202020204" charset="0"/>
            </a:endParaRPr>
          </a:p>
          <a:p>
            <a:r>
              <a:rPr lang="en-US" sz="1600" b="1" dirty="0">
                <a:latin typeface="Proxima Nova" panose="020B0604020202020204" charset="0"/>
              </a:rPr>
              <a:t>Waffle House </a:t>
            </a:r>
          </a:p>
          <a:p>
            <a:r>
              <a:rPr lang="en-US" sz="1600" dirty="0">
                <a:latin typeface="Proxima Nova" panose="020B0604020202020204" charset="0"/>
              </a:rPr>
              <a:t>135 Answer Young Int. Blvd NW</a:t>
            </a:r>
          </a:p>
          <a:p>
            <a:r>
              <a:rPr lang="en-US" sz="1600" dirty="0">
                <a:latin typeface="Proxima Nova" panose="020B0604020202020204" charset="0"/>
              </a:rPr>
              <a:t>Yummy waffles and more. </a:t>
            </a:r>
          </a:p>
          <a:p>
            <a:r>
              <a:rPr lang="en-US" sz="1600" dirty="0">
                <a:latin typeface="Proxima Nova" panose="020B0604020202020204" charset="0"/>
              </a:rPr>
              <a:t>404-522-9873 </a:t>
            </a:r>
          </a:p>
          <a:p>
            <a:r>
              <a:rPr lang="en-US" sz="1600" dirty="0">
                <a:latin typeface="Proxima Nova" panose="020B0604020202020204" charset="0"/>
              </a:rPr>
              <a:t>Click </a:t>
            </a:r>
            <a:r>
              <a:rPr lang="en-US" sz="1600" dirty="0">
                <a:latin typeface="Proxima Nova" panose="020B0604020202020204" charset="0"/>
                <a:hlinkClick r:id="rId5"/>
              </a:rPr>
              <a:t>HERE</a:t>
            </a:r>
            <a:r>
              <a:rPr lang="en-US" sz="1600" dirty="0">
                <a:latin typeface="Proxima Nova" panose="020B0604020202020204" charset="0"/>
              </a:rPr>
              <a:t> for menu</a:t>
            </a:r>
          </a:p>
          <a:p>
            <a:endParaRPr lang="en-US" sz="1600" dirty="0">
              <a:latin typeface="Proxima Nova" panose="020B0604020202020204" charset="0"/>
            </a:endParaRPr>
          </a:p>
          <a:p>
            <a:r>
              <a:rPr lang="en-US" sz="1600" b="1" dirty="0">
                <a:latin typeface="Proxima Nova" panose="020B0604020202020204" charset="0"/>
              </a:rPr>
              <a:t>JR Crickets </a:t>
            </a:r>
          </a:p>
          <a:p>
            <a:r>
              <a:rPr lang="en-US" sz="1600" dirty="0">
                <a:latin typeface="Proxima Nova" panose="020B0604020202020204" charset="0"/>
              </a:rPr>
              <a:t>Home of the Lemon Pepper Wet Wings</a:t>
            </a:r>
          </a:p>
          <a:p>
            <a:r>
              <a:rPr lang="en-US" sz="1600" dirty="0">
                <a:latin typeface="Proxima Nova" panose="020B0604020202020204" charset="0"/>
              </a:rPr>
              <a:t>Catering is also available</a:t>
            </a:r>
          </a:p>
          <a:p>
            <a:r>
              <a:rPr lang="en-US" sz="1600" dirty="0">
                <a:latin typeface="Proxima Nova" panose="020B0604020202020204" charset="0"/>
              </a:rPr>
              <a:t>129 North Ave.</a:t>
            </a:r>
          </a:p>
          <a:p>
            <a:r>
              <a:rPr lang="en-US" sz="1600" dirty="0">
                <a:latin typeface="Proxima Nova" panose="020B0604020202020204" charset="0"/>
              </a:rPr>
              <a:t>404.389.9464</a:t>
            </a:r>
          </a:p>
          <a:p>
            <a:r>
              <a:rPr lang="en-US" sz="1600" u="none" strike="noStrike" cap="none" dirty="0">
                <a:solidFill>
                  <a:schemeClr val="dk1"/>
                </a:solidFill>
                <a:latin typeface="Proxima Nova"/>
                <a:ea typeface="Proxima Nova"/>
                <a:cs typeface="Proxima Nova"/>
                <a:sym typeface="Proxima Nova"/>
              </a:rPr>
              <a:t>Click </a:t>
            </a:r>
            <a:r>
              <a:rPr lang="en-US" sz="1600" u="none" strike="noStrike" cap="none" dirty="0">
                <a:solidFill>
                  <a:schemeClr val="dk1"/>
                </a:solidFill>
                <a:latin typeface="Proxima Nova"/>
                <a:ea typeface="Proxima Nova"/>
                <a:cs typeface="Proxima Nova"/>
                <a:hlinkClick r:id="rId6"/>
              </a:rPr>
              <a:t>HERE</a:t>
            </a:r>
            <a:r>
              <a:rPr lang="en-US" sz="1600" u="none" strike="noStrike" cap="none" dirty="0">
                <a:solidFill>
                  <a:schemeClr val="dk1"/>
                </a:solidFill>
                <a:latin typeface="Proxima Nova"/>
                <a:ea typeface="Proxima Nova"/>
                <a:cs typeface="Proxima Nova"/>
                <a:sym typeface="Proxima Nova"/>
              </a:rPr>
              <a:t> for the menu</a:t>
            </a:r>
            <a:r>
              <a:rPr lang="en-US" sz="1600" u="none" strike="noStrike" cap="none" dirty="0">
                <a:solidFill>
                  <a:schemeClr val="dk1"/>
                </a:solidFill>
                <a:latin typeface="Proxima Nova"/>
                <a:ea typeface="Proxima Nova"/>
                <a:cs typeface="Proxima Nova"/>
              </a:rPr>
              <a:t> </a:t>
            </a:r>
            <a:endParaRPr lang="en-US" sz="1600" u="none" strike="noStrike" cap="none" dirty="0">
              <a:solidFill>
                <a:schemeClr val="dk1"/>
              </a:solidFill>
              <a:latin typeface="Proxima Nova"/>
              <a:ea typeface="Proxima Nova"/>
              <a:cs typeface="Proxima Nova"/>
              <a:sym typeface="Proxima Nova"/>
            </a:endParaRPr>
          </a:p>
          <a:p>
            <a:endParaRPr lang="en-US" sz="1600" dirty="0">
              <a:latin typeface="Proxima Nova" panose="020B0604020202020204" charset="0"/>
            </a:endParaRPr>
          </a:p>
          <a:p>
            <a:r>
              <a:rPr lang="en-US" sz="1600" b="1" dirty="0" err="1">
                <a:latin typeface="Proxima Nova" panose="020B0604020202020204" charset="0"/>
              </a:rPr>
              <a:t>Aamar</a:t>
            </a:r>
            <a:r>
              <a:rPr lang="en-US" sz="1600" b="1" dirty="0">
                <a:latin typeface="Proxima Nova" panose="020B0604020202020204" charset="0"/>
              </a:rPr>
              <a:t> Indian Cuisine </a:t>
            </a:r>
          </a:p>
          <a:p>
            <a:r>
              <a:rPr lang="en-US" sz="1600" dirty="0">
                <a:latin typeface="Proxima Nova" panose="020B0604020202020204" charset="0"/>
              </a:rPr>
              <a:t>100 Luckie St NW</a:t>
            </a:r>
          </a:p>
          <a:p>
            <a:r>
              <a:rPr lang="en-US" sz="1600" dirty="0">
                <a:latin typeface="Proxima Nova" panose="020B0604020202020204" charset="0"/>
              </a:rPr>
              <a:t>404-257-6959</a:t>
            </a:r>
          </a:p>
          <a:p>
            <a:r>
              <a:rPr lang="en-US" sz="1600" dirty="0">
                <a:latin typeface="Proxima Nova" panose="020B0604020202020204" charset="0"/>
              </a:rPr>
              <a:t>Click </a:t>
            </a:r>
            <a:r>
              <a:rPr lang="en-US" sz="1600" dirty="0">
                <a:latin typeface="Proxima Nova" panose="020B0604020202020204" charset="0"/>
                <a:hlinkClick r:id="rId7"/>
              </a:rPr>
              <a:t>HERE</a:t>
            </a:r>
            <a:r>
              <a:rPr lang="en-US" sz="1600" dirty="0">
                <a:latin typeface="Proxima Nova" panose="020B0604020202020204" charset="0"/>
              </a:rPr>
              <a:t> for the menu</a:t>
            </a:r>
          </a:p>
          <a:p>
            <a:endParaRPr lang="en-US" sz="1600" dirty="0">
              <a:latin typeface="Proxima Nova" panose="020B0604020202020204" charset="0"/>
            </a:endParaRPr>
          </a:p>
        </p:txBody>
      </p:sp>
      <p:sp>
        <p:nvSpPr>
          <p:cNvPr id="8" name="TextBox 7">
            <a:extLst>
              <a:ext uri="{FF2B5EF4-FFF2-40B4-BE49-F238E27FC236}">
                <a16:creationId xmlns:a16="http://schemas.microsoft.com/office/drawing/2014/main" id="{F9FC7841-B488-4A16-AC25-A7FF70C487BE}"/>
              </a:ext>
            </a:extLst>
          </p:cNvPr>
          <p:cNvSpPr txBox="1"/>
          <p:nvPr/>
        </p:nvSpPr>
        <p:spPr>
          <a:xfrm>
            <a:off x="-6525" y="2455505"/>
            <a:ext cx="3780778" cy="7232749"/>
          </a:xfrm>
          <a:prstGeom prst="rect">
            <a:avLst/>
          </a:prstGeom>
          <a:noFill/>
        </p:spPr>
        <p:txBody>
          <a:bodyPr wrap="square" lIns="91440" tIns="45720" rIns="91440" bIns="45720" rtlCol="0" anchor="t">
            <a:spAutoFit/>
          </a:bodyPr>
          <a:lstStyle/>
          <a:p>
            <a:pPr marL="182880"/>
            <a:r>
              <a:rPr lang="en-US" sz="1600" b="1" dirty="0">
                <a:latin typeface="Proxima Nova"/>
              </a:rPr>
              <a:t>The Clermont Lounge (10 min away)</a:t>
            </a:r>
            <a:endParaRPr lang="en-US" sz="1600" dirty="0">
              <a:latin typeface="Proxima Nova"/>
            </a:endParaRPr>
          </a:p>
          <a:p>
            <a:pPr marL="182880"/>
            <a:r>
              <a:rPr lang="en-US" sz="1600" i="1" dirty="0">
                <a:latin typeface="Proxima Nova"/>
              </a:rPr>
              <a:t>One of the oldest and best known Atlanta Strip clubs. It is only minutes away.</a:t>
            </a:r>
          </a:p>
          <a:p>
            <a:pPr marL="182880"/>
            <a:r>
              <a:rPr lang="en-US" sz="1600" dirty="0">
                <a:latin typeface="Proxima Nova"/>
              </a:rPr>
              <a:t>789 Ponce De Leon Ave. </a:t>
            </a:r>
          </a:p>
          <a:p>
            <a:pPr marL="182880"/>
            <a:endParaRPr lang="en-US" sz="1600" dirty="0">
              <a:latin typeface="Proxima Nova"/>
            </a:endParaRPr>
          </a:p>
          <a:p>
            <a:pPr marL="182880"/>
            <a:r>
              <a:rPr lang="en-US" sz="1600" b="1" dirty="0">
                <a:latin typeface="Proxima Nova"/>
              </a:rPr>
              <a:t>Magic City (5 min)</a:t>
            </a:r>
          </a:p>
          <a:p>
            <a:pPr marL="182880"/>
            <a:r>
              <a:rPr lang="en-US" sz="1600" i="1" dirty="0">
                <a:latin typeface="Proxima Nova"/>
              </a:rPr>
              <a:t>Home of Magic City Mondays</a:t>
            </a:r>
          </a:p>
          <a:p>
            <a:pPr marL="182880"/>
            <a:r>
              <a:rPr lang="en-US" sz="1600" dirty="0">
                <a:latin typeface="Proxima Nova"/>
              </a:rPr>
              <a:t>241 Forsyth St. SW </a:t>
            </a:r>
            <a:endParaRPr lang="en-US" sz="1600" dirty="0">
              <a:latin typeface="Proxima Nova" panose="020B0604020202020204" charset="0"/>
            </a:endParaRPr>
          </a:p>
          <a:p>
            <a:pPr marL="182880"/>
            <a:r>
              <a:rPr lang="en-US" sz="1600" dirty="0">
                <a:latin typeface="Proxima Nova"/>
              </a:rPr>
              <a:t>404.584.5847</a:t>
            </a:r>
          </a:p>
          <a:p>
            <a:pPr marL="182880"/>
            <a:endParaRPr lang="en-US" sz="1600" dirty="0">
              <a:latin typeface="Proxima Nova" panose="020B0604020202020204" charset="0"/>
            </a:endParaRPr>
          </a:p>
          <a:p>
            <a:pPr marL="182880"/>
            <a:r>
              <a:rPr lang="en-US" sz="1600" b="1" dirty="0">
                <a:latin typeface="Proxima Nova"/>
              </a:rPr>
              <a:t>Buckhead Bars (12 min away)</a:t>
            </a:r>
          </a:p>
          <a:p>
            <a:pPr marL="182880"/>
            <a:r>
              <a:rPr lang="en-US" sz="1600" i="1" dirty="0">
                <a:latin typeface="Proxima Nova"/>
              </a:rPr>
              <a:t>A strip of bars that are open until 3am. From Piano Bars to run down dives to high end bars.</a:t>
            </a:r>
          </a:p>
          <a:p>
            <a:pPr marL="468630" indent="-285750">
              <a:buChar char="•"/>
            </a:pPr>
            <a:r>
              <a:rPr lang="en-US" sz="1600" dirty="0">
                <a:latin typeface="Proxima Nova"/>
              </a:rPr>
              <a:t>Start at 5 paces Inn</a:t>
            </a:r>
          </a:p>
          <a:p>
            <a:pPr marL="182880"/>
            <a:r>
              <a:rPr lang="en-US" sz="1600" dirty="0">
                <a:latin typeface="Proxima Nova"/>
              </a:rPr>
              <a:t>41 Irby Ave.</a:t>
            </a:r>
            <a:endParaRPr lang="en-US" sz="1600" dirty="0">
              <a:latin typeface="Proxima Nova" panose="020B0604020202020204" charset="0"/>
            </a:endParaRPr>
          </a:p>
          <a:p>
            <a:pPr marL="182880"/>
            <a:endParaRPr lang="en-US" sz="1600" dirty="0">
              <a:latin typeface="Proxima Nova" panose="020B0604020202020204" charset="0"/>
            </a:endParaRPr>
          </a:p>
          <a:p>
            <a:pPr marL="182880"/>
            <a:endParaRPr lang="en-US" sz="1600" dirty="0">
              <a:latin typeface="Proxima Nova" panose="020B0604020202020204" charset="0"/>
            </a:endParaRPr>
          </a:p>
          <a:p>
            <a:pPr marL="182880"/>
            <a:r>
              <a:rPr lang="en-US" sz="1600" b="1" dirty="0">
                <a:latin typeface="Proxima Nova" panose="020B0604020202020204" charset="0"/>
              </a:rPr>
              <a:t>East Atlanta </a:t>
            </a:r>
          </a:p>
          <a:p>
            <a:pPr marL="182880"/>
            <a:r>
              <a:rPr lang="en-US" sz="1600" dirty="0">
                <a:latin typeface="Proxima Nova" panose="020B0604020202020204" charset="0"/>
              </a:rPr>
              <a:t>Tons of bars </a:t>
            </a:r>
          </a:p>
          <a:p>
            <a:pPr marL="182880"/>
            <a:r>
              <a:rPr lang="en-US" sz="1600" dirty="0">
                <a:latin typeface="Proxima Nova" panose="020B0604020202020204" charset="0"/>
              </a:rPr>
              <a:t>The Earl – Local music </a:t>
            </a:r>
          </a:p>
          <a:p>
            <a:pPr marL="182880"/>
            <a:r>
              <a:rPr lang="en-US" sz="1600" b="0" i="0" dirty="0">
                <a:solidFill>
                  <a:srgbClr val="202124"/>
                </a:solidFill>
                <a:effectLst/>
                <a:latin typeface="Roboto" panose="02000000000000000000" pitchFamily="2" charset="0"/>
              </a:rPr>
              <a:t>488 Flat Shoals Ave SE, Atlanta, GA 30316</a:t>
            </a:r>
          </a:p>
          <a:p>
            <a:pPr marL="182880"/>
            <a:endParaRPr lang="en-US" sz="1600" dirty="0">
              <a:solidFill>
                <a:srgbClr val="202124"/>
              </a:solidFill>
              <a:latin typeface="Roboto" panose="02000000000000000000" pitchFamily="2" charset="0"/>
            </a:endParaRPr>
          </a:p>
          <a:p>
            <a:pPr marL="182880"/>
            <a:r>
              <a:rPr lang="en-US" sz="1600" b="1" dirty="0">
                <a:solidFill>
                  <a:srgbClr val="202124"/>
                </a:solidFill>
                <a:latin typeface="Roboto" panose="02000000000000000000" pitchFamily="2" charset="0"/>
              </a:rPr>
              <a:t>Joystick </a:t>
            </a:r>
          </a:p>
          <a:p>
            <a:pPr marL="182880"/>
            <a:r>
              <a:rPr lang="en-US" sz="1600" dirty="0">
                <a:solidFill>
                  <a:srgbClr val="202124"/>
                </a:solidFill>
                <a:latin typeface="Roboto" panose="02000000000000000000" pitchFamily="2" charset="0"/>
              </a:rPr>
              <a:t>427 Edgewood Ave Se</a:t>
            </a:r>
          </a:p>
          <a:p>
            <a:pPr marL="182880"/>
            <a:r>
              <a:rPr lang="en-US" sz="1600" dirty="0">
                <a:solidFill>
                  <a:srgbClr val="202124"/>
                </a:solidFill>
                <a:latin typeface="Roboto" panose="02000000000000000000" pitchFamily="2" charset="0"/>
              </a:rPr>
              <a:t>404-525 -3002</a:t>
            </a:r>
          </a:p>
          <a:p>
            <a:pPr marL="182880"/>
            <a:endParaRPr lang="en-US" sz="1600" dirty="0">
              <a:latin typeface="Proxima Nova" panose="020B060402020202020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CC02AC93E1D14295F8BC06B0966640" ma:contentTypeVersion="4" ma:contentTypeDescription="Create a new document." ma:contentTypeScope="" ma:versionID="9839c675889178025912b4dff8a4105c">
  <xsd:schema xmlns:xsd="http://www.w3.org/2001/XMLSchema" xmlns:xs="http://www.w3.org/2001/XMLSchema" xmlns:p="http://schemas.microsoft.com/office/2006/metadata/properties" xmlns:ns3="a9899335-773b-4408-886f-46f503676daa" targetNamespace="http://schemas.microsoft.com/office/2006/metadata/properties" ma:root="true" ma:fieldsID="1dfbe4a41776bb0309df206a42fcf055" ns3:_="">
    <xsd:import namespace="a9899335-773b-4408-886f-46f503676d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99335-773b-4408-886f-46f503676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3CF815-2BC1-4C9B-9FEF-0F8D3F6B2266}">
  <ds:schemaRefs>
    <ds:schemaRef ds:uri="http://schemas.microsoft.com/sharepoint/v3/contenttype/forms"/>
  </ds:schemaRefs>
</ds:datastoreItem>
</file>

<file path=customXml/itemProps2.xml><?xml version="1.0" encoding="utf-8"?>
<ds:datastoreItem xmlns:ds="http://schemas.openxmlformats.org/officeDocument/2006/customXml" ds:itemID="{D15D2CFC-F9C4-49FD-BD7B-DF592C506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99335-773b-4408-886f-46f503676d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980871-8095-4DD2-B141-E2CB45B17429}">
  <ds:schemaRefs>
    <ds:schemaRef ds:uri="http://schemas.microsoft.com/office/infopath/2007/PartnerControls"/>
    <ds:schemaRef ds:uri="http://purl.org/dc/terms/"/>
    <ds:schemaRef ds:uri="http://schemas.microsoft.com/office/2006/documentManagement/types"/>
    <ds:schemaRef ds:uri="http://purl.org/dc/elements/1.1/"/>
    <ds:schemaRef ds:uri="a9899335-773b-4408-886f-46f503676daa"/>
    <ds:schemaRef ds:uri="http://purl.org/dc/dcmitype/"/>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3859</TotalTime>
  <Words>1515</Words>
  <Application>Microsoft Office PowerPoint</Application>
  <PresentationFormat>Custom</PresentationFormat>
  <Paragraphs>359</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Proxima Nova Extrabold</vt:lpstr>
      <vt:lpstr>Roboto</vt:lpstr>
      <vt:lpstr>Calibri</vt:lpstr>
      <vt:lpstr>Proxima Nova</vt:lpstr>
      <vt:lpstr>Roboto Condensed</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Ashley Floyd</cp:lastModifiedBy>
  <cp:revision>368</cp:revision>
  <dcterms:modified xsi:type="dcterms:W3CDTF">2024-07-20T23:58:25Z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0x010100B6CC02AC93E1D14295F8BC06B0966640</vt:lpwstr>
  </property>
</Properties>
</file>