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4" r:id="rId6"/>
    <p:sldId id="262" r:id="rId7"/>
    <p:sldId id="261" r:id="rId8"/>
    <p:sldId id="260" r:id="rId9"/>
    <p:sldId id="265" r:id="rId10"/>
    <p:sldId id="263" r:id="rId11"/>
  </p:sldIdLst>
  <p:sldSz cx="7772400" cy="10058400"/>
  <p:notesSz cx="6858000" cy="9144000"/>
  <p:embeddedFontLst>
    <p:embeddedFont>
      <p:font typeface="Arial Narrow" panose="020B0606020202030204" pitchFamily="34" charset="0"/>
      <p:regular r:id="rId13"/>
      <p:bold r:id="rId14"/>
      <p:italic r:id="rId15"/>
      <p:boldItalic r:id="rId16"/>
    </p:embeddedFont>
    <p:embeddedFont>
      <p:font typeface="Proxima Nova" panose="020B0604020202020204" charset="0"/>
      <p:regular r:id="rId17"/>
      <p:bold r:id="rId18"/>
      <p:italic r:id="rId19"/>
      <p:boldItalic r:id="rId20"/>
    </p:embeddedFont>
    <p:embeddedFont>
      <p:font typeface="Proxima Nova Extrabold" panose="020B0604020202020204" charset="0"/>
      <p:bold r:id="rId21"/>
    </p:embeddedFont>
    <p:embeddedFont>
      <p:font typeface="Roboto Condensed" panose="020000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DF5BA5-7608-5892-38FA-B6F7A32E7B20}" v="593" dt="2025-03-17T15:48:31.941"/>
  </p1510:revLst>
</p1510:revInfo>
</file>

<file path=ppt/tableStyles.xml><?xml version="1.0" encoding="utf-8"?>
<a:tblStyleLst xmlns:a="http://schemas.openxmlformats.org/drawingml/2006/main" def="{A4648AF4-40EF-400E-8D1F-8395DFBC47FC}">
  <a:tblStyle styleId="{A4648AF4-40EF-400E-8D1F-8395DFBC47F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61" autoAdjust="0"/>
  </p:normalViewPr>
  <p:slideViewPr>
    <p:cSldViewPr snapToGrid="0">
      <p:cViewPr varScale="1">
        <p:scale>
          <a:sx n="43" d="100"/>
          <a:sy n="43" d="100"/>
        </p:scale>
        <p:origin x="2140" y="5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138d49f6c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138d49f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9884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7940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2" name="Google Shape;22;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6"/>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6"/>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steelysdrinkware.com/product/steel-spoon-straw/" TargetMode="External"/><Relationship Id="rId3" Type="http://schemas.openxmlformats.org/officeDocument/2006/relationships/image" Target="../media/image3.jpg"/><Relationship Id="rId7" Type="http://schemas.openxmlformats.org/officeDocument/2006/relationships/hyperlink" Target="https://www.vapur.u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mailto:SustainabilityRocks@livenation.com" TargetMode="External"/><Relationship Id="rId5" Type="http://schemas.openxmlformats.org/officeDocument/2006/relationships/hyperlink" Target="https://www.zerowasteevents.com/live_nation_venues.html" TargetMode="External"/><Relationship Id="rId10" Type="http://schemas.openxmlformats.org/officeDocument/2006/relationships/hyperlink" Target="https://drinkopenwater.com/" TargetMode="External"/><Relationship Id="rId4" Type="http://schemas.openxmlformats.org/officeDocument/2006/relationships/image" Target="../media/image5.png"/><Relationship Id="rId9" Type="http://schemas.openxmlformats.org/officeDocument/2006/relationships/hyperlink" Target="https://www.ecolab.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livenation.com/venue/KovZpZAJEavA/aztec-theatre-even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NigelBuchan@LiveNatio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nigelbuchan@livenation.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litemobilespas.com/" TargetMode="External"/><Relationship Id="rId3" Type="http://schemas.openxmlformats.org/officeDocument/2006/relationships/image" Target="../media/image3.jpg"/><Relationship Id="rId7" Type="http://schemas.openxmlformats.org/officeDocument/2006/relationships/hyperlink" Target="http://meddripiv.com/?utm_source=google&amp;utm_medium=organic&amp;utm_campaign=gb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Info@ladyofluxurynails.com" TargetMode="External"/><Relationship Id="rId5" Type="http://schemas.openxmlformats.org/officeDocument/2006/relationships/hyperlink" Target="https://vivalaglam.com/" TargetMode="External"/><Relationship Id="rId4" Type="http://schemas.openxmlformats.org/officeDocument/2006/relationships/hyperlink" Target="mailto:nigelbuchan@livenation.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anva.com/design/DAFpEUMZGXo/wXW-6vEMYooKUpyHFG95LQ/view?utm_content=DAFpEUMZGXo&amp;utm_campaign=designshare&amp;utm_medium=link&amp;utm_source=publishshare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0"/>
            <a:ext cx="7772400" cy="10058400"/>
          </a:xfrm>
          <a:prstGeom prst="rect">
            <a:avLst/>
          </a:prstGeom>
          <a:noFill/>
          <a:ln>
            <a:noFill/>
          </a:ln>
        </p:spPr>
      </p:pic>
      <p:pic>
        <p:nvPicPr>
          <p:cNvPr id="2" name="Picture 2">
            <a:extLst>
              <a:ext uri="{FF2B5EF4-FFF2-40B4-BE49-F238E27FC236}">
                <a16:creationId xmlns:a16="http://schemas.microsoft.com/office/drawing/2014/main" id="{1417A553-6067-4FB3-AE5A-01BA0AD4DFA9}"/>
              </a:ext>
            </a:extLst>
          </p:cNvPr>
          <p:cNvPicPr>
            <a:picLocks noChangeAspect="1"/>
          </p:cNvPicPr>
          <p:nvPr/>
        </p:nvPicPr>
        <p:blipFill>
          <a:blip r:embed="rId4"/>
          <a:stretch>
            <a:fillRect/>
          </a:stretch>
        </p:blipFill>
        <p:spPr>
          <a:xfrm>
            <a:off x="2931517" y="71689"/>
            <a:ext cx="1918567" cy="14902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0"/>
          <p:cNvSpPr txBox="1"/>
          <p:nvPr/>
        </p:nvSpPr>
        <p:spPr>
          <a:xfrm>
            <a:off x="-19050" y="1167413"/>
            <a:ext cx="48768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DOWN TO EARTH</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120" name="Google Shape;120;p20"/>
          <p:cNvSpPr txBox="1"/>
          <p:nvPr/>
        </p:nvSpPr>
        <p:spPr>
          <a:xfrm>
            <a:off x="128800" y="1859100"/>
            <a:ext cx="5486400" cy="78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100" b="1" i="1" u="none" strike="noStrike" cap="none">
                <a:solidFill>
                  <a:srgbClr val="538135"/>
                </a:solidFill>
                <a:latin typeface="Arial"/>
                <a:ea typeface="Arial"/>
                <a:cs typeface="Arial"/>
                <a:sym typeface="Arial"/>
              </a:rPr>
              <a:t>We love the environment as much as we love live music and want to keep our community beautiful for generations of live music lovers to come</a:t>
            </a:r>
            <a:endParaRPr sz="1100" b="1" i="1" u="none" strike="noStrike" cap="none">
              <a:solidFill>
                <a:srgbClr val="538135"/>
              </a:solidFill>
              <a:latin typeface="Arial"/>
              <a:ea typeface="Arial"/>
              <a:cs typeface="Arial"/>
              <a:sym typeface="Arial"/>
            </a:endParaRPr>
          </a:p>
          <a:p>
            <a:pPr marL="182880" marR="182880" lvl="0" indent="0" algn="l" rtl="0">
              <a:lnSpc>
                <a:spcPct val="115000"/>
              </a:lnSpc>
              <a:spcBef>
                <a:spcPts val="0"/>
              </a:spcBef>
              <a:spcAft>
                <a:spcPts val="0"/>
              </a:spcAft>
              <a:buClr>
                <a:srgbClr val="000000"/>
              </a:buClr>
              <a:buSzPts val="1200"/>
              <a:buFont typeface="Arial"/>
              <a:buNone/>
            </a:pPr>
            <a:endParaRPr sz="1200" b="0" i="1" u="none" strike="noStrike" cap="none">
              <a:solidFill>
                <a:schemeClr val="dk1"/>
              </a:solidFill>
              <a:latin typeface="Proxima Nova"/>
              <a:ea typeface="Proxima Nova"/>
              <a:cs typeface="Proxima Nova"/>
              <a:sym typeface="Proxima Nova"/>
            </a:endParaRPr>
          </a:p>
          <a:p>
            <a:pPr marL="182880" marR="182880" lvl="0" indent="0" algn="l" rtl="0">
              <a:lnSpc>
                <a:spcPct val="100000"/>
              </a:lnSpc>
              <a:spcBef>
                <a:spcPts val="0"/>
              </a:spcBef>
              <a:spcAft>
                <a:spcPts val="0"/>
              </a:spcAft>
              <a:buClr>
                <a:schemeClr val="dk1"/>
              </a:buClr>
              <a:buSzPts val="1100"/>
              <a:buFont typeface="Arial"/>
              <a:buNone/>
            </a:pPr>
            <a:endParaRPr sz="3600" b="0" i="0" u="none" strike="noStrike" cap="none">
              <a:solidFill>
                <a:srgbClr val="000000"/>
              </a:solidFill>
              <a:latin typeface="Proxima Nova Extrabold"/>
              <a:ea typeface="Proxima Nova Extrabold"/>
              <a:cs typeface="Proxima Nova Extrabold"/>
              <a:sym typeface="Proxima Nova Extrabold"/>
            </a:endParaRPr>
          </a:p>
        </p:txBody>
      </p:sp>
      <p:cxnSp>
        <p:nvCxnSpPr>
          <p:cNvPr id="122" name="Google Shape;122;p20"/>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pic>
        <p:nvPicPr>
          <p:cNvPr id="123" name="Google Shape;123;p20"/>
          <p:cNvPicPr preferRelativeResize="0"/>
          <p:nvPr/>
        </p:nvPicPr>
        <p:blipFill rotWithShape="1">
          <a:blip r:embed="rId4">
            <a:alphaModFix/>
          </a:blip>
          <a:srcRect/>
          <a:stretch/>
        </p:blipFill>
        <p:spPr>
          <a:xfrm>
            <a:off x="5466875" y="1167425"/>
            <a:ext cx="2210275" cy="1363775"/>
          </a:xfrm>
          <a:prstGeom prst="rect">
            <a:avLst/>
          </a:prstGeom>
          <a:noFill/>
          <a:ln>
            <a:noFill/>
          </a:ln>
        </p:spPr>
      </p:pic>
      <p:graphicFrame>
        <p:nvGraphicFramePr>
          <p:cNvPr id="124" name="Google Shape;124;p20"/>
          <p:cNvGraphicFramePr/>
          <p:nvPr/>
        </p:nvGraphicFramePr>
        <p:xfrm>
          <a:off x="0" y="2485325"/>
          <a:ext cx="7772400" cy="8237952"/>
        </p:xfrm>
        <a:graphic>
          <a:graphicData uri="http://schemas.openxmlformats.org/drawingml/2006/table">
            <a:tbl>
              <a:tblPr>
                <a:noFill/>
                <a:tableStyleId>{A4648AF4-40EF-400E-8D1F-8395DFBC47FC}</a:tableStyleId>
              </a:tblPr>
              <a:tblGrid>
                <a:gridCol w="73895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tblGrid>
              <a:tr h="7556225">
                <a:tc>
                  <a:txBody>
                    <a:bodyPr/>
                    <a:lstStyle/>
                    <a:p>
                      <a:pPr marL="0" marR="0" lvl="0" indent="0" algn="l" rtl="0">
                        <a:lnSpc>
                          <a:spcPct val="100000"/>
                        </a:lnSpc>
                        <a:spcBef>
                          <a:spcPts val="0"/>
                        </a:spcBef>
                        <a:spcAft>
                          <a:spcPts val="0"/>
                        </a:spcAft>
                        <a:buClr>
                          <a:srgbClr val="000000"/>
                        </a:buClr>
                        <a:buSzPts val="1100"/>
                        <a:buFont typeface="Arial"/>
                        <a:buNone/>
                      </a:pPr>
                      <a:r>
                        <a:rPr lang="en" sz="1800" b="1" u="sng" strike="noStrike" cap="none">
                          <a:solidFill>
                            <a:srgbClr val="F8002C"/>
                          </a:solidFill>
                          <a:latin typeface="Roboto Condensed"/>
                          <a:ea typeface="Roboto Condensed"/>
                          <a:cs typeface="Roboto Condensed"/>
                          <a:sym typeface="Roboto Condensed"/>
                        </a:rPr>
                        <a:t>HOW LN VENUES SUPPORT OUR ENVIRONMENT AND COMMUNITY</a:t>
                      </a:r>
                      <a:endParaRPr sz="1800" b="1" u="sng" strike="noStrike" cap="none">
                        <a:solidFill>
                          <a:srgbClr val="F8002C"/>
                        </a:solidFill>
                        <a:latin typeface="Roboto Condensed"/>
                        <a:ea typeface="Roboto Condensed"/>
                        <a:cs typeface="Roboto Condensed"/>
                        <a:sym typeface="Roboto Condensed"/>
                      </a:endParaRPr>
                    </a:p>
                    <a:p>
                      <a:pPr marL="457200" marR="0" lvl="0" indent="-298450" algn="l" rtl="0">
                        <a:lnSpc>
                          <a:spcPct val="115000"/>
                        </a:lnSpc>
                        <a:spcBef>
                          <a:spcPts val="0"/>
                        </a:spcBef>
                        <a:spcAft>
                          <a:spcPts val="0"/>
                        </a:spcAft>
                        <a:buClr>
                          <a:srgbClr val="000000"/>
                        </a:buClr>
                        <a:buSzPts val="1100"/>
                        <a:buFont typeface="Proxima Nova"/>
                        <a:buChar char="★"/>
                      </a:pPr>
                      <a:r>
                        <a:rPr lang="en" sz="1100" u="none" strike="noStrike" cap="none">
                          <a:solidFill>
                            <a:srgbClr val="000000"/>
                          </a:solidFill>
                          <a:latin typeface="Proxima Nova"/>
                          <a:ea typeface="Proxima Nova"/>
                          <a:cs typeface="Proxima Nova"/>
                          <a:sym typeface="Proxima Nova"/>
                        </a:rPr>
                        <a:t>We like to stay on the beet bleeding edge and so are proud to be the first live entertainment company to serve the plant-based Impossible Burger and Impossible Cheesesteak at our venues</a:t>
                      </a:r>
                      <a:endParaRPr sz="1100" u="none" strike="noStrike" cap="none">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u="none" strike="noStrike" cap="none">
                          <a:solidFill>
                            <a:srgbClr val="000000"/>
                          </a:solidFill>
                          <a:latin typeface="Proxima Nova"/>
                          <a:ea typeface="Proxima Nova"/>
                          <a:cs typeface="Proxima Nova"/>
                          <a:sym typeface="Proxima Nova"/>
                        </a:rPr>
                        <a:t>Our burgers, hot dogs, and chicken tenders come from certified humanely raised animals.</a:t>
                      </a:r>
                      <a:endParaRPr sz="1100" u="none" strike="noStrike" cap="none">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u="none" strike="noStrike" cap="none">
                          <a:solidFill>
                            <a:srgbClr val="000000"/>
                          </a:solidFill>
                          <a:latin typeface="Proxima Nova"/>
                          <a:ea typeface="Proxima Nova"/>
                          <a:cs typeface="Proxima Nova"/>
                          <a:sym typeface="Proxima Nova"/>
                        </a:rPr>
                        <a:t>In 2018 we stopped sucking.  You won’t find plastic straws here!</a:t>
                      </a:r>
                      <a:endParaRPr sz="1100" u="none" strike="noStrike" cap="none">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u="none" strike="noStrike" cap="none">
                          <a:solidFill>
                            <a:srgbClr val="000000"/>
                          </a:solidFill>
                          <a:latin typeface="Proxima Nova"/>
                          <a:ea typeface="Proxima Nova"/>
                          <a:cs typeface="Proxima Nova"/>
                          <a:sym typeface="Proxima Nova"/>
                        </a:rPr>
                        <a:t>We love dirt, but we hate trash.  In 2018, we composted over 157 tons of waste, donated 19 tons of food and blankets, and recycled 740 tons of beer cans.  </a:t>
                      </a:r>
                      <a:endParaRPr sz="1100" u="none" strike="noStrike" cap="none">
                        <a:solidFill>
                          <a:srgbClr val="000000"/>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800" b="1" u="sng" strike="noStrike" cap="none">
                          <a:solidFill>
                            <a:srgbClr val="F8002C"/>
                          </a:solidFill>
                          <a:latin typeface="Roboto Condensed"/>
                          <a:ea typeface="Roboto Condensed"/>
                          <a:cs typeface="Roboto Condensed"/>
                          <a:sym typeface="Roboto Condensed"/>
                        </a:rPr>
                        <a:t>WHAT YOU’LL SEE BACKSTAGE AT Ak-Chin Pavilion</a:t>
                      </a:r>
                      <a:endParaRPr sz="1100" u="none" strike="noStrike" cap="none">
                        <a:solidFill>
                          <a:srgbClr val="000000"/>
                        </a:solidFill>
                        <a:highlight>
                          <a:schemeClr val="lt1"/>
                        </a:highlight>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u="none" strike="noStrike" cap="none">
                          <a:solidFill>
                            <a:srgbClr val="000000"/>
                          </a:solidFill>
                          <a:highlight>
                            <a:schemeClr val="lt1"/>
                          </a:highlight>
                          <a:latin typeface="Proxima Nova"/>
                          <a:ea typeface="Proxima Nova"/>
                          <a:cs typeface="Proxima Nova"/>
                          <a:sym typeface="Proxima Nova"/>
                        </a:rPr>
                        <a:t>Compost bins!  Were your eyes bigger than your stomach at dinner?  Don’t fret!  Toss your leftovers in the compost bins. We’ll take care of the rest. </a:t>
                      </a:r>
                      <a:endParaRPr sz="1100" u="none" strike="noStrike" cap="none">
                        <a:solidFill>
                          <a:srgbClr val="000000"/>
                        </a:solidFill>
                        <a:highlight>
                          <a:schemeClr val="lt1"/>
                        </a:highlight>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u="none" strike="noStrike" cap="none">
                          <a:solidFill>
                            <a:srgbClr val="000000"/>
                          </a:solidFill>
                          <a:highlight>
                            <a:schemeClr val="lt1"/>
                          </a:highlight>
                          <a:latin typeface="Proxima Nova"/>
                          <a:ea typeface="Proxima Nova"/>
                          <a:cs typeface="Proxima Nova"/>
                          <a:sym typeface="Proxima Nova"/>
                        </a:rPr>
                        <a:t>BYOBottle water refill stations</a:t>
                      </a:r>
                      <a:endParaRPr sz="1100" u="none" strike="noStrike" cap="none">
                        <a:solidFill>
                          <a:srgbClr val="000000"/>
                        </a:solidFill>
                        <a:highlight>
                          <a:schemeClr val="lt1"/>
                        </a:highlight>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r>
                        <a:rPr lang="en" sz="1800" b="1" u="sng" strike="noStrike" cap="none">
                          <a:solidFill>
                            <a:srgbClr val="F8002C"/>
                          </a:solidFill>
                          <a:latin typeface="Roboto Condensed"/>
                          <a:ea typeface="Roboto Condensed"/>
                          <a:cs typeface="Roboto Condensed"/>
                          <a:sym typeface="Roboto Condensed"/>
                        </a:rPr>
                        <a:t>HERE’S HOW YOU, THE TOUR, CAN PARTICIPATE</a:t>
                      </a:r>
                      <a:endParaRPr sz="1100" u="none" strike="noStrike" cap="none">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i="1" u="sng" strike="noStrike" cap="none">
                          <a:solidFill>
                            <a:srgbClr val="000000"/>
                          </a:solidFill>
                          <a:latin typeface="Proxima Nova"/>
                          <a:ea typeface="Proxima Nova"/>
                          <a:cs typeface="Proxima Nova"/>
                          <a:sym typeface="Proxima Nova"/>
                        </a:rPr>
                        <a:t>POST AND SHARE sustainability messages</a:t>
                      </a:r>
                      <a:r>
                        <a:rPr lang="en" sz="1100" u="none" strike="noStrike" cap="none">
                          <a:solidFill>
                            <a:srgbClr val="000000"/>
                          </a:solidFill>
                          <a:latin typeface="Proxima Nova"/>
                          <a:ea typeface="Proxima Nova"/>
                          <a:cs typeface="Proxima Nova"/>
                          <a:sym typeface="Proxima Nova"/>
                        </a:rPr>
                        <a:t> with your fans via social! Suggested Plug and Play posts will be provided by tour marketing prior to the start of your tour at our amphitheaters</a:t>
                      </a:r>
                      <a:endParaRPr sz="1100" u="none" strike="noStrike" cap="none">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i="1" u="sng" strike="noStrike" cap="none">
                          <a:solidFill>
                            <a:srgbClr val="000000"/>
                          </a:solidFill>
                          <a:latin typeface="Proxima Nova"/>
                          <a:ea typeface="Proxima Nova"/>
                          <a:cs typeface="Proxima Nova"/>
                          <a:sym typeface="Proxima Nova"/>
                        </a:rPr>
                        <a:t>Give your bottles &amp; cans a 2nd chance</a:t>
                      </a:r>
                      <a:r>
                        <a:rPr lang="en" sz="1100" u="none" strike="noStrike" cap="none">
                          <a:solidFill>
                            <a:srgbClr val="000000"/>
                          </a:solidFill>
                          <a:latin typeface="Proxima Nova"/>
                          <a:ea typeface="Proxima Nova"/>
                          <a:cs typeface="Proxima Nova"/>
                          <a:sym typeface="Proxima Nova"/>
                        </a:rPr>
                        <a:t>.  Recycle them in the provided bins.</a:t>
                      </a:r>
                      <a:endParaRPr sz="1100" u="none" strike="noStrike" cap="none">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i="1" u="sng" strike="noStrike" cap="none">
                          <a:solidFill>
                            <a:srgbClr val="000000"/>
                          </a:solidFill>
                          <a:latin typeface="Proxima Nova"/>
                          <a:ea typeface="Proxima Nova"/>
                          <a:cs typeface="Proxima Nova"/>
                          <a:sym typeface="Proxima Nova"/>
                        </a:rPr>
                        <a:t>BYOBottle </a:t>
                      </a:r>
                      <a:r>
                        <a:rPr lang="en" sz="1100" u="none" strike="noStrike" cap="none">
                          <a:solidFill>
                            <a:srgbClr val="000000"/>
                          </a:solidFill>
                          <a:latin typeface="Proxima Nova"/>
                          <a:ea typeface="Proxima Nova"/>
                          <a:cs typeface="Proxima Nova"/>
                          <a:sym typeface="Proxima Nova"/>
                        </a:rPr>
                        <a:t>and fill up at the water refill stations located throughout backstage.</a:t>
                      </a:r>
                      <a:endParaRPr sz="1100" u="none" strike="noStrike" cap="none">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i="1" u="sng" strike="noStrike" cap="none">
                          <a:solidFill>
                            <a:srgbClr val="000000"/>
                          </a:solidFill>
                          <a:latin typeface="Proxima Nova"/>
                          <a:ea typeface="Proxima Nova"/>
                          <a:cs typeface="Proxima Nova"/>
                          <a:sym typeface="Proxima Nova"/>
                        </a:rPr>
                        <a:t>Show off </a:t>
                      </a:r>
                      <a:r>
                        <a:rPr lang="en" sz="1100" u="none" strike="noStrike" cap="none">
                          <a:solidFill>
                            <a:srgbClr val="000000"/>
                          </a:solidFill>
                          <a:latin typeface="Proxima Nova"/>
                          <a:ea typeface="Proxima Nova"/>
                          <a:cs typeface="Proxima Nova"/>
                          <a:sym typeface="Proxima Nova"/>
                        </a:rPr>
                        <a:t>your reusable bottle or cup on stage with you.</a:t>
                      </a:r>
                      <a:endParaRPr sz="1100" u="none" strike="noStrike" cap="none">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u="sng" strike="noStrike" cap="none">
                          <a:solidFill>
                            <a:srgbClr val="000000"/>
                          </a:solidFill>
                          <a:latin typeface="Proxima Nova"/>
                          <a:ea typeface="Proxima Nova"/>
                          <a:cs typeface="Proxima Nova"/>
                          <a:sym typeface="Proxima Nova"/>
                        </a:rPr>
                        <a:t>Avoid Solo Cups</a:t>
                      </a:r>
                      <a:r>
                        <a:rPr lang="en" sz="1100" u="none" strike="noStrike" cap="none">
                          <a:solidFill>
                            <a:srgbClr val="000000"/>
                          </a:solidFill>
                          <a:latin typeface="Proxima Nova"/>
                          <a:ea typeface="Proxima Nova"/>
                          <a:cs typeface="Proxima Nova"/>
                          <a:sym typeface="Proxima Nova"/>
                        </a:rPr>
                        <a:t>.  They are made from the same material as Styrofoam which is very difficult to recycle. Instead </a:t>
                      </a:r>
                      <a:r>
                        <a:rPr lang="en" sz="1100" b="1" u="none" strike="noStrike" cap="none">
                          <a:solidFill>
                            <a:srgbClr val="000000"/>
                          </a:solidFill>
                          <a:latin typeface="Proxima Nova"/>
                          <a:ea typeface="Proxima Nova"/>
                          <a:cs typeface="Proxima Nova"/>
                          <a:sym typeface="Proxima Nova"/>
                        </a:rPr>
                        <a:t>request compostable or reusable cups</a:t>
                      </a:r>
                      <a:r>
                        <a:rPr lang="en" sz="1100" u="none" strike="noStrike" cap="none">
                          <a:solidFill>
                            <a:srgbClr val="000000"/>
                          </a:solidFill>
                          <a:latin typeface="Proxima Nova"/>
                          <a:ea typeface="Proxima Nova"/>
                          <a:cs typeface="Proxima Nova"/>
                          <a:sym typeface="Proxima Nova"/>
                        </a:rPr>
                        <a:t>.</a:t>
                      </a:r>
                      <a:endParaRPr sz="1100" u="none" strike="noStrike" cap="none">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b="1" i="1" u="sng" strike="noStrike" cap="none">
                          <a:solidFill>
                            <a:srgbClr val="000000"/>
                          </a:solidFill>
                          <a:latin typeface="Proxima Nova"/>
                          <a:ea typeface="Proxima Nova"/>
                          <a:cs typeface="Proxima Nova"/>
                          <a:sym typeface="Proxima Nova"/>
                        </a:rPr>
                        <a:t>Request reusable or compostable </a:t>
                      </a:r>
                      <a:r>
                        <a:rPr lang="en" sz="1100" u="none" strike="noStrike" cap="none">
                          <a:solidFill>
                            <a:srgbClr val="000000"/>
                          </a:solidFill>
                          <a:latin typeface="Proxima Nova"/>
                          <a:ea typeface="Proxima Nova"/>
                          <a:cs typeface="Proxima Nova"/>
                          <a:sym typeface="Proxima Nova"/>
                        </a:rPr>
                        <a:t>utensils and plates backstage</a:t>
                      </a:r>
                      <a:r>
                        <a:rPr lang="en" sz="1200" u="none" strike="noStrike" cap="none">
                          <a:solidFill>
                            <a:srgbClr val="000000"/>
                          </a:solidFill>
                          <a:latin typeface="Proxima Nova"/>
                          <a:ea typeface="Proxima Nova"/>
                          <a:cs typeface="Proxima Nova"/>
                          <a:sym typeface="Proxima Nova"/>
                        </a:rPr>
                        <a:t>. Got Tour Catering? </a:t>
                      </a:r>
                      <a:r>
                        <a:rPr lang="en" sz="1100" u="none" strike="noStrike" cap="none">
                          <a:solidFill>
                            <a:srgbClr val="000000"/>
                          </a:solidFill>
                          <a:latin typeface="Proxima Nova"/>
                          <a:ea typeface="Proxima Nova"/>
                          <a:cs typeface="Proxima Nova"/>
                          <a:sym typeface="Proxima Nova"/>
                        </a:rPr>
                        <a:t>Click</a:t>
                      </a:r>
                      <a:r>
                        <a:rPr lang="en" sz="1200" u="none" strike="noStrike" cap="none">
                          <a:solidFill>
                            <a:srgbClr val="000000"/>
                          </a:solidFill>
                          <a:latin typeface="Proxima Nova"/>
                          <a:ea typeface="Proxima Nova"/>
                          <a:cs typeface="Proxima Nova"/>
                          <a:sym typeface="Proxima Nova"/>
                        </a:rPr>
                        <a:t> </a:t>
                      </a:r>
                      <a:r>
                        <a:rPr lang="en" sz="1200" u="sng" strike="noStrike" cap="none">
                          <a:solidFill>
                            <a:srgbClr val="0097A7"/>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HERE</a:t>
                      </a:r>
                      <a:r>
                        <a:rPr lang="en" sz="1200" u="none" strike="noStrike" cap="none">
                          <a:solidFill>
                            <a:srgbClr val="000000"/>
                          </a:solidFill>
                          <a:latin typeface="Proxima Nova"/>
                          <a:ea typeface="Proxima Nova"/>
                          <a:cs typeface="Proxima Nova"/>
                          <a:sym typeface="Proxima Nova"/>
                        </a:rPr>
                        <a:t> </a:t>
                      </a:r>
                      <a:r>
                        <a:rPr lang="en" sz="1100" u="none" strike="noStrike" cap="none">
                          <a:solidFill>
                            <a:srgbClr val="000000"/>
                          </a:solidFill>
                          <a:latin typeface="Proxima Nova"/>
                          <a:ea typeface="Proxima Nova"/>
                          <a:cs typeface="Proxima Nova"/>
                          <a:sym typeface="Proxima Nova"/>
                        </a:rPr>
                        <a:t>to gain access to exclusive pricing for sustainable service ware. Access the portal with code: LNV2019!</a:t>
                      </a:r>
                      <a:endParaRPr sz="1100" u="none" strike="noStrike" cap="none">
                        <a:solidFill>
                          <a:srgbClr val="000000"/>
                        </a:solidFill>
                        <a:latin typeface="Proxima Nova"/>
                        <a:ea typeface="Proxima Nova"/>
                        <a:cs typeface="Proxima Nova"/>
                        <a:sym typeface="Proxima Nova"/>
                      </a:endParaRPr>
                    </a:p>
                    <a:p>
                      <a:pPr marL="457200" marR="0" lvl="0" indent="-298450" algn="l" rtl="0">
                        <a:lnSpc>
                          <a:spcPct val="115000"/>
                        </a:lnSpc>
                        <a:spcBef>
                          <a:spcPts val="0"/>
                        </a:spcBef>
                        <a:spcAft>
                          <a:spcPts val="0"/>
                        </a:spcAft>
                        <a:buClr>
                          <a:srgbClr val="000000"/>
                        </a:buClr>
                        <a:buSzPts val="1100"/>
                        <a:buFont typeface="Proxima Nova"/>
                        <a:buChar char="★"/>
                      </a:pPr>
                      <a:r>
                        <a:rPr lang="en" sz="1100" u="none" strike="noStrike" cap="none">
                          <a:solidFill>
                            <a:srgbClr val="000000"/>
                          </a:solidFill>
                          <a:latin typeface="Proxima Nova"/>
                          <a:ea typeface="Proxima Nova"/>
                          <a:cs typeface="Proxima Nova"/>
                          <a:sym typeface="Proxima Nova"/>
                        </a:rPr>
                        <a:t>Lots of leftover food? We can donate it for you! If interested, contact </a:t>
                      </a:r>
                      <a:r>
                        <a:rPr lang="en" sz="1100" u="sng" strike="noStrike" cap="none">
                          <a:solidFill>
                            <a:srgbClr val="0097A7"/>
                          </a:solidFill>
                          <a:latin typeface="Proxima Nova"/>
                          <a:ea typeface="Proxima Nova"/>
                          <a:cs typeface="Proxima Nova"/>
                          <a:sym typeface="Proxima Nova"/>
                          <a:hlinkClick r:id="rId6">
                            <a:extLst>
                              <a:ext uri="{A12FA001-AC4F-418D-AE19-62706E023703}">
                                <ahyp:hlinkClr xmlns:ahyp="http://schemas.microsoft.com/office/drawing/2018/hyperlinkcolor" val="tx"/>
                              </a:ext>
                            </a:extLst>
                          </a:hlinkClick>
                        </a:rPr>
                        <a:t>SustainabilityRocks@livenation.com</a:t>
                      </a:r>
                      <a:endParaRPr sz="1100" u="none" strike="noStrike" cap="none">
                        <a:solidFill>
                          <a:srgbClr val="000000"/>
                        </a:solidFill>
                        <a:latin typeface="Proxima Nova"/>
                        <a:ea typeface="Proxima Nova"/>
                        <a:cs typeface="Proxima Nova"/>
                        <a:sym typeface="Proxima Nova"/>
                      </a:endParaRPr>
                    </a:p>
                    <a:p>
                      <a:pPr marL="457200" marR="0" lvl="0" indent="0" algn="l" rtl="0">
                        <a:lnSpc>
                          <a:spcPct val="115000"/>
                        </a:lnSpc>
                        <a:spcBef>
                          <a:spcPts val="0"/>
                        </a:spcBef>
                        <a:spcAft>
                          <a:spcPts val="0"/>
                        </a:spcAft>
                        <a:buClr>
                          <a:srgbClr val="000000"/>
                        </a:buClr>
                        <a:buSzPts val="1100"/>
                        <a:buFont typeface="Arial"/>
                        <a:buNone/>
                      </a:pPr>
                      <a:endParaRPr sz="110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800" b="1" u="sng" strike="noStrike" cap="none">
                          <a:solidFill>
                            <a:srgbClr val="F8002C"/>
                          </a:solidFill>
                          <a:latin typeface="Roboto Condensed"/>
                          <a:ea typeface="Roboto Condensed"/>
                          <a:cs typeface="Roboto Condensed"/>
                          <a:sym typeface="Roboto Condensed"/>
                        </a:rPr>
                        <a:t>LIKE WHAT YOU SEE?</a:t>
                      </a:r>
                      <a:endParaRPr sz="1100" b="1"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i="1" u="none" strike="noStrike" cap="none">
                          <a:solidFill>
                            <a:srgbClr val="000000"/>
                          </a:solidFill>
                          <a:latin typeface="Proxima Nova"/>
                          <a:ea typeface="Proxima Nova"/>
                          <a:cs typeface="Proxima Nova"/>
                          <a:sym typeface="Proxima Nova"/>
                        </a:rPr>
                        <a:t>If you’re interested in incorporating more sustainable practices in your touring life, our preferred vendors listed below are a great resource. </a:t>
                      </a:r>
                      <a:endParaRPr sz="1100" i="1"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r>
                        <a:rPr lang="en" sz="1400" b="1" i="1" u="sng" strike="noStrike" cap="none">
                          <a:solidFill>
                            <a:srgbClr val="F8002C"/>
                          </a:solidFill>
                          <a:latin typeface="Proxima Nova"/>
                          <a:ea typeface="Proxima Nova"/>
                          <a:cs typeface="Proxima Nova"/>
                          <a:sym typeface="Proxima Nova"/>
                        </a:rPr>
                        <a:t>Reusable Water Bottles/Cups</a:t>
                      </a:r>
                      <a:endParaRPr sz="1400" b="1" i="1" u="sng" strike="noStrike" cap="none">
                        <a:solidFill>
                          <a:srgbClr val="F8002C"/>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1" u="none" strike="noStrike" cap="none">
                          <a:solidFill>
                            <a:srgbClr val="000000"/>
                          </a:solidFill>
                          <a:latin typeface="Proxima Nova"/>
                          <a:ea typeface="Proxima Nova"/>
                          <a:cs typeface="Proxima Nova"/>
                          <a:sym typeface="Proxima Nova"/>
                        </a:rPr>
                        <a:t>Vendor Name:</a:t>
                      </a:r>
                      <a:endParaRPr sz="1100" b="1"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1" u="sng" strike="noStrike" cap="none">
                          <a:solidFill>
                            <a:srgbClr val="0097A7"/>
                          </a:solidFill>
                          <a:latin typeface="Proxima Nova"/>
                          <a:ea typeface="Proxima Nova"/>
                          <a:cs typeface="Proxima Nova"/>
                          <a:sym typeface="Proxima Nova"/>
                          <a:hlinkClick r:id="rId7">
                            <a:extLst>
                              <a:ext uri="{A12FA001-AC4F-418D-AE19-62706E023703}">
                                <ahyp:hlinkClr xmlns:ahyp="http://schemas.microsoft.com/office/drawing/2018/hyperlinkcolor" val="tx"/>
                              </a:ext>
                            </a:extLst>
                          </a:hlinkClick>
                        </a:rPr>
                        <a:t>Vapur Water Pouches</a:t>
                      </a:r>
                      <a:endParaRPr sz="1400" u="none" strike="noStrike" cap="none"/>
                    </a:p>
                    <a:p>
                      <a:pPr marL="0" marR="0" lvl="0" indent="0" algn="l" rtl="0">
                        <a:lnSpc>
                          <a:spcPct val="115000"/>
                        </a:lnSpc>
                        <a:spcBef>
                          <a:spcPts val="0"/>
                        </a:spcBef>
                        <a:spcAft>
                          <a:spcPts val="0"/>
                        </a:spcAft>
                        <a:buClr>
                          <a:srgbClr val="000000"/>
                        </a:buClr>
                        <a:buSzPts val="1100"/>
                        <a:buFont typeface="Arial"/>
                        <a:buNone/>
                      </a:pPr>
                      <a:r>
                        <a:rPr lang="en" sz="1100" b="1" u="sng" strike="noStrike" cap="none">
                          <a:solidFill>
                            <a:srgbClr val="0097A7"/>
                          </a:solidFill>
                          <a:latin typeface="Proxima Nova"/>
                          <a:ea typeface="Proxima Nova"/>
                          <a:cs typeface="Proxima Nova"/>
                          <a:sym typeface="Proxima Nova"/>
                          <a:hlinkClick r:id="rId8">
                            <a:extLst>
                              <a:ext uri="{A12FA001-AC4F-418D-AE19-62706E023703}">
                                <ahyp:hlinkClr xmlns:ahyp="http://schemas.microsoft.com/office/drawing/2018/hyperlinkcolor" val="tx"/>
                              </a:ext>
                            </a:extLst>
                          </a:hlinkClick>
                        </a:rPr>
                        <a:t>Steely’s Drinkware</a:t>
                      </a:r>
                      <a:endParaRPr sz="1100" b="1"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u="none" strike="noStrike" cap="none">
                          <a:solidFill>
                            <a:srgbClr val="000000"/>
                          </a:solidFill>
                          <a:latin typeface="Proxima Nova"/>
                          <a:ea typeface="Proxima Nova"/>
                          <a:cs typeface="Proxima Nova"/>
                          <a:sym typeface="Proxima Nova"/>
                        </a:rPr>
                        <a:t>If interested, contact: </a:t>
                      </a:r>
                      <a:r>
                        <a:rPr lang="en" sz="1100" u="sng" strike="noStrike" cap="none">
                          <a:solidFill>
                            <a:srgbClr val="0097A7"/>
                          </a:solidFill>
                          <a:latin typeface="Proxima Nova"/>
                          <a:ea typeface="Proxima Nova"/>
                          <a:cs typeface="Proxima Nova"/>
                          <a:sym typeface="Proxima Nova"/>
                          <a:hlinkClick r:id="rId6">
                            <a:extLst>
                              <a:ext uri="{A12FA001-AC4F-418D-AE19-62706E023703}">
                                <ahyp:hlinkClr xmlns:ahyp="http://schemas.microsoft.com/office/drawing/2018/hyperlinkcolor" val="tx"/>
                              </a:ext>
                            </a:extLst>
                          </a:hlinkClick>
                        </a:rPr>
                        <a:t>SustainabilityRocks@livenation.com</a:t>
                      </a:r>
                      <a:endParaRPr sz="110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r>
                        <a:rPr lang="en" sz="1400" b="1" i="1" u="sng" strike="noStrike" cap="none">
                          <a:solidFill>
                            <a:srgbClr val="F8002C"/>
                          </a:solidFill>
                          <a:latin typeface="Proxima Nova"/>
                          <a:ea typeface="Proxima Nova"/>
                          <a:cs typeface="Proxima Nova"/>
                          <a:sym typeface="Proxima Nova"/>
                        </a:rPr>
                        <a:t>Green Cleaning Products</a:t>
                      </a:r>
                      <a:endParaRPr sz="1400" b="1" i="1" u="sng" strike="noStrike" cap="none">
                        <a:solidFill>
                          <a:srgbClr val="F8002C"/>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1" u="none" strike="noStrike" cap="none">
                          <a:solidFill>
                            <a:srgbClr val="000000"/>
                          </a:solidFill>
                          <a:latin typeface="Proxima Nova"/>
                          <a:ea typeface="Proxima Nova"/>
                          <a:cs typeface="Proxima Nova"/>
                          <a:sym typeface="Proxima Nova"/>
                        </a:rPr>
                        <a:t>Vendor Name: </a:t>
                      </a:r>
                      <a:r>
                        <a:rPr lang="en" sz="1100" b="1" u="sng" strike="noStrike" cap="none">
                          <a:solidFill>
                            <a:srgbClr val="0097A7"/>
                          </a:solidFill>
                          <a:latin typeface="Proxima Nova"/>
                          <a:ea typeface="Proxima Nova"/>
                          <a:cs typeface="Proxima Nova"/>
                          <a:sym typeface="Proxima Nova"/>
                          <a:hlinkClick r:id="rId9">
                            <a:extLst>
                              <a:ext uri="{A12FA001-AC4F-418D-AE19-62706E023703}">
                                <ahyp:hlinkClr xmlns:ahyp="http://schemas.microsoft.com/office/drawing/2018/hyperlinkcolor" val="tx"/>
                              </a:ext>
                            </a:extLst>
                          </a:hlinkClick>
                        </a:rPr>
                        <a:t>EcoLab</a:t>
                      </a:r>
                      <a:endParaRPr sz="110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u="none" strike="noStrike" cap="none">
                          <a:solidFill>
                            <a:srgbClr val="000000"/>
                          </a:solidFill>
                          <a:latin typeface="Proxima Nova"/>
                          <a:ea typeface="Proxima Nova"/>
                          <a:cs typeface="Proxima Nova"/>
                          <a:sym typeface="Proxima Nova"/>
                        </a:rPr>
                        <a:t>If interested, contact: </a:t>
                      </a:r>
                      <a:r>
                        <a:rPr lang="en" sz="1100" u="sng" strike="noStrike" cap="none">
                          <a:solidFill>
                            <a:srgbClr val="0097A7"/>
                          </a:solidFill>
                          <a:latin typeface="Proxima Nova"/>
                          <a:ea typeface="Proxima Nova"/>
                          <a:cs typeface="Proxima Nova"/>
                          <a:sym typeface="Proxima Nova"/>
                          <a:hlinkClick r:id="rId6">
                            <a:extLst>
                              <a:ext uri="{A12FA001-AC4F-418D-AE19-62706E023703}">
                                <ahyp:hlinkClr xmlns:ahyp="http://schemas.microsoft.com/office/drawing/2018/hyperlinkcolor" val="tx"/>
                              </a:ext>
                            </a:extLst>
                          </a:hlinkClick>
                        </a:rPr>
                        <a:t>SustainabilityRocks@livenation.com</a:t>
                      </a:r>
                      <a:endParaRPr sz="1100" u="none" strike="noStrike" cap="none">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sz="1100" u="none" strike="noStrike" cap="none">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sz="1400" b="1" i="1" u="sng" strike="noStrike" cap="none">
                        <a:solidFill>
                          <a:srgbClr val="F8002C"/>
                        </a:solidFill>
                      </a:endParaRPr>
                    </a:p>
                    <a:p>
                      <a:pPr marL="182880" marR="0" lvl="0" indent="0" algn="l" rtl="0">
                        <a:lnSpc>
                          <a:spcPct val="100000"/>
                        </a:lnSpc>
                        <a:spcBef>
                          <a:spcPts val="0"/>
                        </a:spcBef>
                        <a:spcAft>
                          <a:spcPts val="0"/>
                        </a:spcAft>
                        <a:buClr>
                          <a:srgbClr val="000000"/>
                        </a:buClr>
                        <a:buSzPts val="1100"/>
                        <a:buFont typeface="Arial"/>
                        <a:buNone/>
                      </a:pPr>
                      <a:endParaRPr sz="110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000000"/>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solidFill>
                      <a:schemeClr val="lt1"/>
                    </a:solidFill>
                  </a:tcPr>
                </a:tc>
                <a:tc>
                  <a:txBody>
                    <a:bodyPr/>
                    <a:lstStyle/>
                    <a:p>
                      <a:pPr marL="18288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25" name="Google Shape;125;p20"/>
          <p:cNvSpPr txBox="1"/>
          <p:nvPr/>
        </p:nvSpPr>
        <p:spPr>
          <a:xfrm>
            <a:off x="3797275" y="8404625"/>
            <a:ext cx="3734700" cy="158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400" b="1" i="1" u="sng" strike="noStrike" cap="none">
                <a:solidFill>
                  <a:srgbClr val="F8002C"/>
                </a:solidFill>
                <a:latin typeface="Proxima Nova"/>
                <a:ea typeface="Proxima Nova"/>
                <a:cs typeface="Proxima Nova"/>
                <a:sym typeface="Proxima Nova"/>
              </a:rPr>
              <a:t>Compostable Serviceware </a:t>
            </a:r>
            <a:endParaRPr sz="1400" b="1" i="1" u="sng" strike="noStrike" cap="none">
              <a:solidFill>
                <a:srgbClr val="F8002C"/>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rgbClr val="000000"/>
                </a:solidFill>
                <a:latin typeface="Proxima Nova"/>
                <a:ea typeface="Proxima Nova"/>
                <a:cs typeface="Proxima Nova"/>
                <a:sym typeface="Proxima Nova"/>
              </a:rPr>
              <a:t>Vendor Name: </a:t>
            </a:r>
            <a:r>
              <a:rPr lang="en" sz="1100" b="1" i="0" u="sng" strike="noStrike" cap="none">
                <a:solidFill>
                  <a:srgbClr val="0097A7"/>
                </a:solidFill>
                <a:latin typeface="Proxima Nova"/>
                <a:ea typeface="Proxima Nova"/>
                <a:cs typeface="Proxima Nova"/>
                <a:sym typeface="Proxima Nova"/>
                <a:hlinkClick r:id="rId5">
                  <a:extLst>
                    <a:ext uri="{A12FA001-AC4F-418D-AE19-62706E023703}">
                      <ahyp:hlinkClr xmlns:ahyp="http://schemas.microsoft.com/office/drawing/2018/hyperlinkcolor" val="tx"/>
                    </a:ext>
                  </a:extLst>
                </a:hlinkClick>
              </a:rPr>
              <a:t>EcoProducts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Access the portal with code: LNV2019!</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r>
              <a:rPr lang="en" sz="1400" b="1" i="1" u="sng" strike="noStrike" cap="none">
                <a:solidFill>
                  <a:srgbClr val="F8002C"/>
                </a:solidFill>
                <a:latin typeface="Proxima Nova"/>
                <a:ea typeface="Proxima Nova"/>
                <a:cs typeface="Proxima Nova"/>
                <a:sym typeface="Proxima Nova"/>
              </a:rPr>
              <a:t>Plastic-Free Water Options </a:t>
            </a:r>
            <a:endParaRPr sz="1400" b="1" i="1" u="sng" strike="noStrike" cap="none">
              <a:solidFill>
                <a:srgbClr val="F8002C"/>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rgbClr val="000000"/>
                </a:solidFill>
                <a:latin typeface="Proxima Nova"/>
                <a:ea typeface="Proxima Nova"/>
                <a:cs typeface="Proxima Nova"/>
                <a:sym typeface="Proxima Nova"/>
              </a:rPr>
              <a:t>Vendor Name: </a:t>
            </a:r>
            <a:r>
              <a:rPr lang="en" sz="1100" b="1" i="0" u="sng" strike="noStrike" cap="none">
                <a:solidFill>
                  <a:srgbClr val="0097A7"/>
                </a:solidFill>
                <a:latin typeface="Proxima Nova"/>
                <a:ea typeface="Proxima Nova"/>
                <a:cs typeface="Proxima Nova"/>
                <a:sym typeface="Proxima Nova"/>
                <a:hlinkClick r:id="rId10">
                  <a:extLst>
                    <a:ext uri="{A12FA001-AC4F-418D-AE19-62706E023703}">
                      <ahyp:hlinkClr xmlns:ahyp="http://schemas.microsoft.com/office/drawing/2018/hyperlinkcolor" val="tx"/>
                    </a:ext>
                  </a:extLst>
                </a:hlinkClick>
              </a:rPr>
              <a:t>Open Water</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If interested, contact: </a:t>
            </a:r>
            <a:r>
              <a:rPr lang="en" sz="1100" b="0" i="0" u="sng" strike="noStrike" cap="none">
                <a:solidFill>
                  <a:srgbClr val="0097A7"/>
                </a:solidFill>
                <a:latin typeface="Proxima Nova"/>
                <a:ea typeface="Proxima Nova"/>
                <a:cs typeface="Proxima Nova"/>
                <a:sym typeface="Proxima Nova"/>
                <a:hlinkClick r:id="rId6">
                  <a:extLst>
                    <a:ext uri="{A12FA001-AC4F-418D-AE19-62706E023703}">
                      <ahyp:hlinkClr xmlns:ahyp="http://schemas.microsoft.com/office/drawing/2018/hyperlinkcolor" val="tx"/>
                    </a:ext>
                  </a:extLst>
                </a:hlinkClick>
              </a:rPr>
              <a:t>SustainabilityRocks@livenation.com</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99B56A33-F05D-4230-92AF-111D3FE064DD}"/>
              </a:ext>
            </a:extLst>
          </p:cNvPr>
          <p:cNvSpPr txBox="1"/>
          <p:nvPr/>
        </p:nvSpPr>
        <p:spPr>
          <a:xfrm>
            <a:off x="112712" y="76373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Aztec Theatre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p:nvPr/>
        </p:nvSpPr>
        <p:spPr>
          <a:xfrm>
            <a:off x="410250" y="1100025"/>
            <a:ext cx="70026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WELCOME TO THE VENUE</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61" name="Google Shape;61;p14"/>
          <p:cNvSpPr txBox="1"/>
          <p:nvPr/>
        </p:nvSpPr>
        <p:spPr>
          <a:xfrm>
            <a:off x="202405" y="3362885"/>
            <a:ext cx="7421563" cy="2250564"/>
          </a:xfrm>
          <a:prstGeom prst="rect">
            <a:avLst/>
          </a:prstGeom>
          <a:noFill/>
          <a:ln>
            <a:noFill/>
          </a:ln>
        </p:spPr>
        <p:txBody>
          <a:bodyPr spcFirstLastPara="1" wrap="square" lIns="91425" tIns="91425" rIns="91425" bIns="91425" anchor="t" anchorCtr="0">
            <a:noAutofit/>
          </a:bodyPr>
          <a:lstStyle/>
          <a:p>
            <a:pPr marL="182880" marR="182880" indent="274320">
              <a:lnSpc>
                <a:spcPct val="115000"/>
              </a:lnSpc>
              <a:buSzPts val="1400"/>
            </a:pPr>
            <a:r>
              <a:rPr lang="en" sz="1600" b="1" i="0" u="none" strike="noStrike" cap="none" dirty="0">
                <a:solidFill>
                  <a:schemeClr val="dk1"/>
                </a:solidFill>
                <a:latin typeface="Roboto Condensed"/>
                <a:ea typeface="Proxima Nova"/>
                <a:cs typeface="Proxima Nova"/>
                <a:sym typeface="Proxima Nova"/>
              </a:rPr>
              <a:t>A Brief History</a:t>
            </a:r>
            <a:endParaRPr lang="en" sz="1800" dirty="0">
              <a:solidFill>
                <a:schemeClr val="dk1"/>
              </a:solidFill>
              <a:latin typeface="Roboto Condensed"/>
              <a:ea typeface="Proxima Nova"/>
            </a:endParaRPr>
          </a:p>
          <a:p>
            <a:pPr marL="182880" marR="182880" indent="274320">
              <a:lnSpc>
                <a:spcPct val="114999"/>
              </a:lnSpc>
              <a:buSzPts val="1400"/>
            </a:pPr>
            <a:r>
              <a:rPr lang="en-US" dirty="0">
                <a:latin typeface="Arial Narrow"/>
                <a:ea typeface="Proxima Nova"/>
              </a:rPr>
              <a:t>Built in 1926, the Aztec Theatre is a Mesoamerican-themed atmospheric movie theatre, generally considered the most elaborate example of its kind throughout the entire United States. Since October 1992, the theatre has been listed in the National Register of Historical Places, which helped save it from demolition. The interior of the theater is embellished with fixtures, furnishings, relief carvings, sculpture, plaques, painted symbols and architectural elements inspired by the Aztec, Mixtec, Zapotec, Toltec, and Mayan cultures. Added to the theatre in 1929, a massive two-ton chandelier dominates the theater lobby. The chandelier has been completely restored by the grandson of the original designer. </a:t>
            </a:r>
            <a:endParaRPr lang="en-US" dirty="0">
              <a:solidFill>
                <a:schemeClr val="dk1"/>
              </a:solidFill>
              <a:latin typeface="Arial Narrow"/>
              <a:ea typeface="Proxima Nova"/>
            </a:endParaRPr>
          </a:p>
          <a:p>
            <a:pPr marL="457200" marR="182880">
              <a:lnSpc>
                <a:spcPct val="114999"/>
              </a:lnSpc>
              <a:buSzPts val="1400"/>
            </a:pPr>
            <a:endParaRPr lang="en" sz="1600" b="1" dirty="0">
              <a:solidFill>
                <a:schemeClr val="dk1"/>
              </a:solidFill>
              <a:latin typeface="Roboto Condensed"/>
              <a:ea typeface="Proxima Nova"/>
              <a:cs typeface="Proxima Nova"/>
              <a:sym typeface="Proxima Nova"/>
            </a:endParaRPr>
          </a:p>
          <a:p>
            <a:pPr marL="457200" marR="182880">
              <a:lnSpc>
                <a:spcPct val="114999"/>
              </a:lnSpc>
              <a:buSzPts val="1400"/>
            </a:pPr>
            <a:r>
              <a:rPr lang="en" b="1" i="0" u="none" strike="noStrike" cap="none" dirty="0">
                <a:solidFill>
                  <a:schemeClr val="dk1"/>
                </a:solidFill>
                <a:latin typeface="Roboto Condensed"/>
                <a:ea typeface="Proxima Nova"/>
                <a:cs typeface="Proxima Nova"/>
                <a:sym typeface="Proxima Nova"/>
              </a:rPr>
              <a:t>What you’ll find inside</a:t>
            </a:r>
            <a:endParaRPr b="1" i="0" u="none" strike="noStrike" cap="none">
              <a:solidFill>
                <a:schemeClr val="dk1"/>
              </a:solidFill>
              <a:latin typeface="Roboto Condensed"/>
              <a:ea typeface="Proxima Nova"/>
              <a:cs typeface="Proxima Nova"/>
            </a:endParaRPr>
          </a:p>
          <a:p>
            <a:pPr marL="914400" marR="182880" lvl="0" indent="-317500" algn="l" rtl="0">
              <a:lnSpc>
                <a:spcPct val="115000"/>
              </a:lnSpc>
              <a:spcBef>
                <a:spcPts val="0"/>
              </a:spcBef>
              <a:spcAft>
                <a:spcPts val="0"/>
              </a:spcAft>
              <a:buClr>
                <a:schemeClr val="dk1"/>
              </a:buClr>
              <a:buSzPts val="1400"/>
              <a:buFont typeface="Proxima Nova"/>
              <a:buChar char="-"/>
            </a:pPr>
            <a:r>
              <a:rPr lang="en" b="0" i="0" u="none" strike="noStrike" cap="none" dirty="0">
                <a:solidFill>
                  <a:schemeClr val="dk1"/>
                </a:solidFill>
                <a:latin typeface="Arial Narrow"/>
                <a:ea typeface="Proxima Nova"/>
                <a:cs typeface="Proxima Nova"/>
                <a:sym typeface="Proxima Nova"/>
              </a:rPr>
              <a:t>Places around town</a:t>
            </a:r>
            <a:endParaRPr b="0" i="0" u="none" strike="noStrike" cap="none">
              <a:solidFill>
                <a:schemeClr val="dk1"/>
              </a:solidFill>
              <a:latin typeface="Arial Narrow"/>
              <a:ea typeface="Proxima Nova"/>
              <a:cs typeface="Proxima Nova"/>
            </a:endParaRPr>
          </a:p>
          <a:p>
            <a:pPr marL="914400" marR="182880" lvl="0" indent="-317500" algn="l" rtl="0">
              <a:lnSpc>
                <a:spcPct val="115000"/>
              </a:lnSpc>
              <a:spcBef>
                <a:spcPts val="0"/>
              </a:spcBef>
              <a:spcAft>
                <a:spcPts val="0"/>
              </a:spcAft>
              <a:buClr>
                <a:schemeClr val="dk1"/>
              </a:buClr>
              <a:buSzPts val="1400"/>
              <a:buFont typeface="Proxima Nova"/>
              <a:buChar char="-"/>
            </a:pPr>
            <a:r>
              <a:rPr lang="en" b="0" i="0" u="none" strike="noStrike" cap="none" dirty="0">
                <a:solidFill>
                  <a:schemeClr val="dk1"/>
                </a:solidFill>
                <a:latin typeface="Arial Narrow"/>
                <a:ea typeface="Proxima Nova"/>
                <a:cs typeface="Proxima Nova"/>
                <a:sym typeface="Proxima Nova"/>
              </a:rPr>
              <a:t>Things to do</a:t>
            </a:r>
            <a:endParaRPr b="0" i="0" u="none" strike="noStrike" cap="none">
              <a:solidFill>
                <a:schemeClr val="dk1"/>
              </a:solidFill>
              <a:latin typeface="Arial Narrow"/>
              <a:ea typeface="Proxima Nova"/>
              <a:cs typeface="Proxima Nova"/>
            </a:endParaRPr>
          </a:p>
          <a:p>
            <a:pPr marL="914400" marR="182880" lvl="0" indent="-317500" algn="l" rtl="0">
              <a:lnSpc>
                <a:spcPct val="115000"/>
              </a:lnSpc>
              <a:spcBef>
                <a:spcPts val="0"/>
              </a:spcBef>
              <a:spcAft>
                <a:spcPts val="0"/>
              </a:spcAft>
              <a:buClr>
                <a:schemeClr val="dk1"/>
              </a:buClr>
              <a:buSzPts val="1400"/>
              <a:buFont typeface="Proxima Nova"/>
              <a:buChar char="-"/>
            </a:pPr>
            <a:r>
              <a:rPr lang="en" b="0" i="0" u="none" strike="noStrike" cap="none" dirty="0">
                <a:solidFill>
                  <a:schemeClr val="dk1"/>
                </a:solidFill>
                <a:latin typeface="Arial Narrow"/>
                <a:ea typeface="Proxima Nova"/>
                <a:cs typeface="Proxima Nova"/>
                <a:sym typeface="Proxima Nova"/>
              </a:rPr>
              <a:t>Where to shop</a:t>
            </a:r>
            <a:endParaRPr b="0" i="0" u="none" strike="noStrike" cap="none">
              <a:solidFill>
                <a:schemeClr val="dk1"/>
              </a:solidFill>
              <a:latin typeface="Arial Narrow"/>
              <a:ea typeface="Proxima Nova"/>
              <a:cs typeface="Proxima Nova"/>
            </a:endParaRPr>
          </a:p>
          <a:p>
            <a:pPr marL="914400" marR="182880" indent="-317500">
              <a:lnSpc>
                <a:spcPct val="115000"/>
              </a:lnSpc>
              <a:buClr>
                <a:schemeClr val="dk1"/>
              </a:buClr>
              <a:buSzPts val="1400"/>
              <a:buFont typeface="Proxima Nova"/>
              <a:buChar char="-"/>
            </a:pPr>
            <a:r>
              <a:rPr lang="en" b="0" i="0" u="none" strike="noStrike" cap="none" dirty="0">
                <a:solidFill>
                  <a:schemeClr val="dk1"/>
                </a:solidFill>
                <a:latin typeface="Arial Narrow"/>
                <a:ea typeface="Proxima Nova"/>
                <a:cs typeface="Proxima Nova"/>
                <a:sym typeface="Proxima Nova"/>
              </a:rPr>
              <a:t>Special attractions</a:t>
            </a:r>
            <a:r>
              <a:rPr lang="en" dirty="0">
                <a:solidFill>
                  <a:schemeClr val="dk1"/>
                </a:solidFill>
                <a:latin typeface="Arial Narrow"/>
                <a:ea typeface="Proxima Nova"/>
                <a:cs typeface="Proxima Nova"/>
                <a:sym typeface="Proxima Nova"/>
              </a:rPr>
              <a:t>                           </a:t>
            </a:r>
            <a:endParaRPr b="0" i="0" u="none" strike="noStrike" cap="none" dirty="0">
              <a:solidFill>
                <a:schemeClr val="dk1"/>
              </a:solidFill>
              <a:latin typeface="Arial Narrow"/>
              <a:ea typeface="Proxima Nova"/>
              <a:cs typeface="Proxima Nova"/>
            </a:endParaRPr>
          </a:p>
          <a:p>
            <a:pPr marL="914400" marR="182880" lvl="0" indent="-317500" algn="l" rtl="0">
              <a:lnSpc>
                <a:spcPct val="115000"/>
              </a:lnSpc>
              <a:spcBef>
                <a:spcPts val="0"/>
              </a:spcBef>
              <a:spcAft>
                <a:spcPts val="0"/>
              </a:spcAft>
              <a:buClr>
                <a:schemeClr val="dk1"/>
              </a:buClr>
              <a:buSzPts val="1400"/>
              <a:buFont typeface="Proxima Nova"/>
              <a:buChar char="-"/>
            </a:pPr>
            <a:r>
              <a:rPr lang="en" b="0" i="0" u="none" strike="noStrike" cap="none" dirty="0">
                <a:solidFill>
                  <a:schemeClr val="dk1"/>
                </a:solidFill>
                <a:latin typeface="Arial Narrow"/>
                <a:ea typeface="Proxima Nova"/>
                <a:cs typeface="Proxima Nova"/>
                <a:sym typeface="Proxima Nova"/>
              </a:rPr>
              <a:t>Places to eat</a:t>
            </a:r>
            <a:endParaRPr b="0" i="0" u="none" strike="noStrike" cap="none">
              <a:solidFill>
                <a:schemeClr val="dk1"/>
              </a:solidFill>
              <a:latin typeface="Arial Narrow"/>
              <a:ea typeface="Proxima Nova"/>
              <a:cs typeface="Proxima Nova"/>
            </a:endParaRPr>
          </a:p>
          <a:p>
            <a:pPr marL="596900" marR="182880">
              <a:lnSpc>
                <a:spcPct val="114999"/>
              </a:lnSpc>
              <a:buSzPts val="1400"/>
            </a:pPr>
            <a:r>
              <a:rPr lang="en" dirty="0">
                <a:solidFill>
                  <a:schemeClr val="dk1"/>
                </a:solidFill>
                <a:latin typeface="Arial Narrow"/>
                <a:ea typeface="Proxima Nova Extrabold"/>
                <a:cs typeface="Proxima Nova Extrabold"/>
              </a:rPr>
              <a:t>  </a:t>
            </a:r>
          </a:p>
          <a:p>
            <a:pPr marL="0" marR="0" lvl="0" indent="0" algn="l" rtl="0">
              <a:lnSpc>
                <a:spcPct val="100000"/>
              </a:lnSpc>
              <a:spcBef>
                <a:spcPts val="0"/>
              </a:spcBef>
              <a:spcAft>
                <a:spcPts val="0"/>
              </a:spcAft>
              <a:buClr>
                <a:srgbClr val="000000"/>
              </a:buClr>
              <a:buSzPts val="3600"/>
              <a:buFont typeface="Arial"/>
              <a:buNone/>
            </a:pPr>
            <a:endParaRPr lang="en" sz="3600" b="0" i="0" u="none" strike="noStrike" cap="none" dirty="0">
              <a:solidFill>
                <a:srgbClr val="000000"/>
              </a:solidFill>
              <a:latin typeface="Proxima Nova Extrabold"/>
              <a:ea typeface="Proxima Nova Extrabold"/>
              <a:cs typeface="Proxima Nova Extrabold"/>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Proxima Nova Extrabold"/>
              <a:ea typeface="Proxima Nova Extrabold"/>
              <a:cs typeface="Proxima Nova Extrabold"/>
              <a:sym typeface="Proxima Nova Extrabold"/>
            </a:endParaRPr>
          </a:p>
        </p:txBody>
      </p:sp>
      <p:cxnSp>
        <p:nvCxnSpPr>
          <p:cNvPr id="63" name="Google Shape;63;p14"/>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64" name="Google Shape;64;p14"/>
          <p:cNvSpPr txBox="1"/>
          <p:nvPr/>
        </p:nvSpPr>
        <p:spPr>
          <a:xfrm>
            <a:off x="898350" y="1901400"/>
            <a:ext cx="6026400" cy="1459810"/>
          </a:xfrm>
          <a:prstGeom prst="rect">
            <a:avLst/>
          </a:prstGeom>
          <a:noFill/>
          <a:ln>
            <a:noFill/>
          </a:ln>
        </p:spPr>
        <p:txBody>
          <a:bodyPr spcFirstLastPara="1" wrap="square" lIns="91425" tIns="91425" rIns="91425" bIns="91425" anchor="t" anchorCtr="0">
            <a:noAutofit/>
          </a:bodyPr>
          <a:lstStyle/>
          <a:p>
            <a:pPr algn="ctr">
              <a:buSzPts val="1400"/>
            </a:pPr>
            <a:r>
              <a:rPr lang="en" sz="1400" b="1" i="0" u="none" strike="noStrike" cap="none" dirty="0">
                <a:solidFill>
                  <a:srgbClr val="000000"/>
                </a:solidFill>
                <a:latin typeface="Arial"/>
                <a:ea typeface="Arial"/>
                <a:cs typeface="Arial"/>
                <a:sym typeface="Arial"/>
              </a:rPr>
              <a:t>A</a:t>
            </a:r>
            <a:r>
              <a:rPr lang="en-US" b="1" dirty="0" err="1"/>
              <a:t>ztec</a:t>
            </a:r>
            <a:r>
              <a:rPr lang="en-US" b="1" dirty="0"/>
              <a:t> Theatre</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b="1" dirty="0"/>
              <a:t>104 N. Saint Mary’s St.</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b="1" dirty="0"/>
              <a:t>San Antonio, TX 78205</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rgbClr val="000000"/>
                </a:solidFill>
                <a:latin typeface="Arial"/>
                <a:ea typeface="Arial"/>
                <a:cs typeface="Arial"/>
                <a:sym typeface="Arial"/>
              </a:rPr>
              <a:t>Phone: </a:t>
            </a:r>
            <a:r>
              <a:rPr lang="en" b="1" dirty="0"/>
              <a:t>210.780.3602</a:t>
            </a:r>
            <a:endParaRPr sz="1400" b="1" i="0" u="none" strike="noStrike" cap="none" dirty="0">
              <a:solidFill>
                <a:srgbClr val="000000"/>
              </a:solidFill>
              <a:latin typeface="Arial"/>
              <a:ea typeface="Arial"/>
              <a:cs typeface="Arial"/>
              <a:sym typeface="Arial"/>
            </a:endParaRPr>
          </a:p>
          <a:p>
            <a:pPr algn="ctr">
              <a:buSzPts val="1400"/>
            </a:pPr>
            <a:r>
              <a:rPr lang="en" sz="1400" b="0" i="0" u="none" strike="noStrike" cap="none" dirty="0">
                <a:solidFill>
                  <a:srgbClr val="000000"/>
                </a:solidFill>
                <a:latin typeface="Arial"/>
                <a:ea typeface="Arial"/>
                <a:cs typeface="Arial"/>
                <a:sym typeface="Arial"/>
              </a:rPr>
              <a:t>Website:</a:t>
            </a:r>
            <a:r>
              <a:rPr lang="en" dirty="0"/>
              <a:t> </a:t>
            </a:r>
            <a:r>
              <a:rPr lang="en" dirty="0">
                <a:hlinkClick r:id="rId4"/>
              </a:rPr>
              <a:t>https://www.livenation.com/venue/KovZpZAJEavA/aztec-theatre-events</a:t>
            </a:r>
            <a:endParaRPr lang="en" b="0" i="0" strike="noStrike" cap="none" dirty="0">
              <a:latin typeface="Arial"/>
              <a:ea typeface="Arial"/>
              <a:cs typeface="Arial"/>
            </a:endParaRPr>
          </a:p>
          <a:p>
            <a:pPr marL="0" marR="0" lvl="0" indent="0">
              <a:lnSpc>
                <a:spcPct val="100000"/>
              </a:lnSpc>
              <a:spcBef>
                <a:spcPts val="0"/>
              </a:spcBef>
              <a:spcAft>
                <a:spcPts val="0"/>
              </a:spcAft>
              <a:buSzPts val="1400"/>
              <a:buFont typeface="Arial"/>
              <a:buNone/>
            </a:pPr>
            <a:endParaRPr lang="en-US" sz="1400" b="0" i="0" u="none" strike="noStrike" cap="none" dirty="0">
              <a:solidFill>
                <a:srgbClr val="000000"/>
              </a:solidFill>
              <a:latin typeface="Arial"/>
              <a:ea typeface="Arial"/>
              <a:cs typeface="Arial"/>
            </a:endParaRPr>
          </a:p>
        </p:txBody>
      </p:sp>
      <p:sp>
        <p:nvSpPr>
          <p:cNvPr id="2" name="TextBox 1">
            <a:extLst>
              <a:ext uri="{FF2B5EF4-FFF2-40B4-BE49-F238E27FC236}">
                <a16:creationId xmlns:a16="http://schemas.microsoft.com/office/drawing/2014/main" id="{6FD9E4C7-E3B5-4A25-9420-3AEC672FB089}"/>
              </a:ext>
            </a:extLst>
          </p:cNvPr>
          <p:cNvSpPr txBox="1"/>
          <p:nvPr/>
        </p:nvSpPr>
        <p:spPr>
          <a:xfrm>
            <a:off x="72231" y="76373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Aztec</a:t>
            </a:r>
            <a:r>
              <a:rPr lang="en-US" dirty="0">
                <a:solidFill>
                  <a:schemeClr val="bg1"/>
                </a:solidFill>
              </a:rPr>
              <a:t> </a:t>
            </a:r>
            <a:r>
              <a:rPr lang="en-US" b="1" dirty="0">
                <a:solidFill>
                  <a:schemeClr val="bg1"/>
                </a:solidFill>
              </a:rPr>
              <a:t>Theatre</a:t>
            </a:r>
          </a:p>
        </p:txBody>
      </p:sp>
      <p:pic>
        <p:nvPicPr>
          <p:cNvPr id="3" name="Picture 3" descr="A picture containing indoor, colorful&#10;&#10;Description automatically generated">
            <a:extLst>
              <a:ext uri="{FF2B5EF4-FFF2-40B4-BE49-F238E27FC236}">
                <a16:creationId xmlns:a16="http://schemas.microsoft.com/office/drawing/2014/main" id="{1D8D6791-6523-4CDF-9187-AB415B1B2772}"/>
              </a:ext>
            </a:extLst>
          </p:cNvPr>
          <p:cNvPicPr>
            <a:picLocks noChangeAspect="1"/>
          </p:cNvPicPr>
          <p:nvPr/>
        </p:nvPicPr>
        <p:blipFill>
          <a:blip r:embed="rId5"/>
          <a:stretch>
            <a:fillRect/>
          </a:stretch>
        </p:blipFill>
        <p:spPr>
          <a:xfrm>
            <a:off x="2580681" y="6424869"/>
            <a:ext cx="4900684" cy="33787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Google Shape;69;p15"/>
          <p:cNvSpPr txBox="1"/>
          <p:nvPr/>
        </p:nvSpPr>
        <p:spPr>
          <a:xfrm>
            <a:off x="0" y="1096350"/>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GET LOCAL</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70" name="Google Shape;70;p15"/>
          <p:cNvSpPr txBox="1"/>
          <p:nvPr/>
        </p:nvSpPr>
        <p:spPr>
          <a:xfrm>
            <a:off x="0" y="1763850"/>
            <a:ext cx="7772400" cy="9714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15000"/>
              </a:lnSpc>
              <a:spcBef>
                <a:spcPts val="0"/>
              </a:spcBef>
              <a:spcAft>
                <a:spcPts val="0"/>
              </a:spcAft>
              <a:buClr>
                <a:srgbClr val="000000"/>
              </a:buClr>
              <a:buSzPts val="1200"/>
              <a:buFont typeface="Arial"/>
              <a:buNone/>
            </a:pPr>
            <a:r>
              <a:rPr lang="en" sz="1200" b="0" i="1" u="none" strike="noStrike" cap="none">
                <a:solidFill>
                  <a:schemeClr val="dk1"/>
                </a:solidFill>
                <a:latin typeface="Proxima Nova"/>
                <a:ea typeface="Proxima Nova"/>
                <a:cs typeface="Proxima Nova"/>
                <a:sym typeface="Proxima Nova"/>
              </a:rPr>
              <a:t>Whether you’re looking to relax or want some local flare, let us point you in the right direction both on and off the venue grounds. If something peaks your interest, we’ll be more than happy to coordinate with runners and facilitate with vendors to ensure a seamless and easy transportation and scheduling process. Please contact production management  </a:t>
            </a:r>
            <a:r>
              <a:rPr lang="en" sz="1200" b="0" i="1" u="sng" strike="noStrike" cap="none">
                <a:solidFill>
                  <a:schemeClr val="accent5"/>
                </a:solidFill>
                <a:highlight>
                  <a:srgbClr val="FFFF00"/>
                </a:highlight>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Email</a:t>
            </a:r>
            <a:r>
              <a:rPr lang="en" sz="1200" b="0" i="1" u="none" strike="noStrike" cap="none">
                <a:solidFill>
                  <a:schemeClr val="dk1"/>
                </a:solidFill>
                <a:latin typeface="Proxima Nova"/>
                <a:ea typeface="Proxima Nova"/>
                <a:cs typeface="Proxima Nova"/>
                <a:sym typeface="Proxima Nova"/>
              </a:rPr>
              <a:t>  </a:t>
            </a:r>
            <a:r>
              <a:rPr lang="en" sz="1200" b="1" i="1" u="none" strike="noStrike" cap="none">
                <a:solidFill>
                  <a:schemeClr val="dk1"/>
                </a:solidFill>
                <a:latin typeface="Proxima Nova"/>
                <a:ea typeface="Proxima Nova"/>
                <a:cs typeface="Proxima Nova"/>
                <a:sym typeface="Proxima Nova"/>
              </a:rPr>
              <a:t>48 - 72 hrs in advance </a:t>
            </a:r>
            <a:r>
              <a:rPr lang="en" sz="1200" b="0" i="0" u="none" strike="noStrike" cap="none">
                <a:solidFill>
                  <a:schemeClr val="dk1"/>
                </a:solidFill>
                <a:latin typeface="Proxima Nova"/>
                <a:ea typeface="Proxima Nova"/>
                <a:cs typeface="Proxima Nova"/>
                <a:sym typeface="Proxima Nova"/>
              </a:rPr>
              <a:t>of your arrival</a:t>
            </a:r>
            <a:r>
              <a:rPr lang="en" sz="1200" b="0" i="1" u="none" strike="noStrike" cap="none">
                <a:solidFill>
                  <a:schemeClr val="dk1"/>
                </a:solidFill>
                <a:latin typeface="Proxima Nova"/>
                <a:ea typeface="Proxima Nova"/>
                <a:cs typeface="Proxima Nova"/>
                <a:sym typeface="Proxima Nova"/>
              </a:rPr>
              <a:t>. </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Proxima Nova Extrabold"/>
              <a:ea typeface="Proxima Nova Extrabold"/>
              <a:cs typeface="Proxima Nova Extrabold"/>
              <a:sym typeface="Proxima Nova Extrabold"/>
            </a:endParaRPr>
          </a:p>
        </p:txBody>
      </p:sp>
      <p:sp>
        <p:nvSpPr>
          <p:cNvPr id="71" name="Google Shape;71;p15"/>
          <p:cNvSpPr txBox="1"/>
          <p:nvPr/>
        </p:nvSpPr>
        <p:spPr>
          <a:xfrm>
            <a:off x="0" y="2702250"/>
            <a:ext cx="77724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Proxima Nova Extrabold"/>
                <a:ea typeface="Proxima Nova Extrabold"/>
                <a:cs typeface="Proxima Nova Extrabold"/>
                <a:sym typeface="Proxima Nova Extrabold"/>
              </a:rPr>
              <a:t>AROUND TOWN ACTIVITIES • ADULTS</a:t>
            </a:r>
            <a:endParaRPr sz="2400" b="0" i="0" u="none" strike="noStrike" cap="none">
              <a:solidFill>
                <a:srgbClr val="000000"/>
              </a:solidFill>
              <a:latin typeface="Proxima Nova Extrabold"/>
              <a:ea typeface="Proxima Nova Extrabold"/>
              <a:cs typeface="Proxima Nova Extrabold"/>
              <a:sym typeface="Proxima Nova Extrabold"/>
            </a:endParaRPr>
          </a:p>
        </p:txBody>
      </p:sp>
      <p:graphicFrame>
        <p:nvGraphicFramePr>
          <p:cNvPr id="72" name="Google Shape;72;p15" title="LA Fitness"/>
          <p:cNvGraphicFramePr/>
          <p:nvPr>
            <p:extLst>
              <p:ext uri="{D42A27DB-BD31-4B8C-83A1-F6EECF244321}">
                <p14:modId xmlns:p14="http://schemas.microsoft.com/office/powerpoint/2010/main" val="4146061920"/>
              </p:ext>
            </p:extLst>
          </p:nvPr>
        </p:nvGraphicFramePr>
        <p:xfrm>
          <a:off x="80962" y="3199786"/>
          <a:ext cx="7596873" cy="7594102"/>
        </p:xfrm>
        <a:graphic>
          <a:graphicData uri="http://schemas.openxmlformats.org/drawingml/2006/table">
            <a:tbl>
              <a:tblPr>
                <a:noFill/>
                <a:tableStyleId>{A4648AF4-40EF-400E-8D1F-8395DFBC47FC}</a:tableStyleId>
              </a:tblPr>
              <a:tblGrid>
                <a:gridCol w="3793839">
                  <a:extLst>
                    <a:ext uri="{9D8B030D-6E8A-4147-A177-3AD203B41FA5}">
                      <a16:colId xmlns:a16="http://schemas.microsoft.com/office/drawing/2014/main" val="20000"/>
                    </a:ext>
                  </a:extLst>
                </a:gridCol>
                <a:gridCol w="3803034">
                  <a:extLst>
                    <a:ext uri="{9D8B030D-6E8A-4147-A177-3AD203B41FA5}">
                      <a16:colId xmlns:a16="http://schemas.microsoft.com/office/drawing/2014/main" val="20001"/>
                    </a:ext>
                  </a:extLst>
                </a:gridCol>
              </a:tblGrid>
              <a:tr h="6642594">
                <a:tc>
                  <a:txBody>
                    <a:bodyPr/>
                    <a:lstStyle/>
                    <a:p>
                      <a:pPr marL="182880" marR="0" lvl="0" indent="0" algn="ctr" rtl="0">
                        <a:lnSpc>
                          <a:spcPct val="100000"/>
                        </a:lnSpc>
                        <a:spcBef>
                          <a:spcPts val="0"/>
                        </a:spcBef>
                        <a:spcAft>
                          <a:spcPts val="0"/>
                        </a:spcAft>
                        <a:buClr>
                          <a:schemeClr val="dk1"/>
                        </a:buClr>
                        <a:buSzPts val="1100"/>
                        <a:buFont typeface="Arial"/>
                        <a:buNone/>
                      </a:pPr>
                      <a:endParaRPr lang="en" sz="2000" b="1" u="sng" strike="noStrike" cap="none" dirty="0">
                        <a:solidFill>
                          <a:srgbClr val="F8002C"/>
                        </a:solidFill>
                        <a:latin typeface="Roboto Condensed"/>
                        <a:ea typeface="Roboto Condensed"/>
                        <a:cs typeface="Proxima Nova"/>
                      </a:endParaRPr>
                    </a:p>
                    <a:p>
                      <a:pPr marL="182880" marR="0" lvl="0" indent="0" algn="ctr">
                        <a:lnSpc>
                          <a:spcPct val="100000"/>
                        </a:lnSpc>
                        <a:spcBef>
                          <a:spcPts val="0"/>
                        </a:spcBef>
                        <a:spcAft>
                          <a:spcPts val="0"/>
                        </a:spcAft>
                        <a:buSzPts val="1100"/>
                        <a:buFont typeface="Arial"/>
                        <a:buNone/>
                      </a:pPr>
                      <a:r>
                        <a:rPr lang="en" sz="2000" b="1" u="sng" strike="noStrike" cap="none" dirty="0">
                          <a:solidFill>
                            <a:srgbClr val="F8002C"/>
                          </a:solidFill>
                          <a:latin typeface="Roboto Condensed"/>
                          <a:ea typeface="Roboto Condensed"/>
                          <a:cs typeface="Proxima Nova"/>
                        </a:rPr>
                        <a:t>SWEAT IT OUT </a:t>
                      </a:r>
                      <a:endParaRPr lang="en" sz="2000" b="1" u="sng" strike="noStrike" cap="none" dirty="0">
                        <a:solidFill>
                          <a:srgbClr val="F8002C"/>
                        </a:solidFill>
                        <a:latin typeface="Arial Narrow"/>
                        <a:ea typeface="Roboto Condensed"/>
                        <a:cs typeface="Proxima Nova"/>
                      </a:endParaRPr>
                    </a:p>
                    <a:p>
                      <a:pPr marL="182880" marR="0" lvl="0" indent="0" algn="l">
                        <a:lnSpc>
                          <a:spcPct val="100000"/>
                        </a:lnSpc>
                        <a:spcBef>
                          <a:spcPts val="0"/>
                        </a:spcBef>
                        <a:spcAft>
                          <a:spcPts val="0"/>
                        </a:spcAft>
                        <a:buSzPts val="1100"/>
                        <a:buFont typeface="Arial"/>
                        <a:buNone/>
                      </a:pPr>
                      <a:r>
                        <a:rPr lang="en" sz="1600" b="1" u="none" strike="noStrike" cap="none" dirty="0">
                          <a:solidFill>
                            <a:schemeClr val="tx1"/>
                          </a:solidFill>
                          <a:latin typeface="Arial Narrow"/>
                          <a:ea typeface="Roboto Condensed"/>
                          <a:cs typeface="Proxima Nova"/>
                        </a:rPr>
                        <a:t>MBS Fitness</a:t>
                      </a:r>
                      <a:endParaRPr lang="en" sz="1600" b="0" u="none" strike="noStrike" cap="none" dirty="0">
                        <a:solidFill>
                          <a:schemeClr val="tx1"/>
                        </a:solidFill>
                        <a:latin typeface="Arial Narrow"/>
                        <a:ea typeface="Roboto Condensed"/>
                        <a:cs typeface="Proxima Nova"/>
                      </a:endParaRPr>
                    </a:p>
                    <a:p>
                      <a:pPr marL="182880" marR="0" lvl="0" indent="0" algn="l">
                        <a:lnSpc>
                          <a:spcPct val="100000"/>
                        </a:lnSpc>
                        <a:spcBef>
                          <a:spcPts val="0"/>
                        </a:spcBef>
                        <a:spcAft>
                          <a:spcPts val="0"/>
                        </a:spcAft>
                        <a:buSzPts val="1100"/>
                        <a:buFont typeface="Arial"/>
                        <a:buNone/>
                      </a:pPr>
                      <a:r>
                        <a:rPr lang="en" sz="1600" b="0" u="none" strike="noStrike" cap="none" dirty="0">
                          <a:solidFill>
                            <a:schemeClr val="tx1"/>
                          </a:solidFill>
                          <a:latin typeface="Arial Narrow"/>
                          <a:ea typeface="Roboto Condensed"/>
                          <a:cs typeface="Proxima Nova"/>
                        </a:rPr>
                        <a:t>1115 S. Alamo St. San Antonio, TX 78210 </a:t>
                      </a:r>
                    </a:p>
                    <a:p>
                      <a:pPr marL="182880" marR="0" lvl="0" indent="0" algn="l">
                        <a:lnSpc>
                          <a:spcPct val="100000"/>
                        </a:lnSpc>
                        <a:spcBef>
                          <a:spcPts val="0"/>
                        </a:spcBef>
                        <a:spcAft>
                          <a:spcPts val="0"/>
                        </a:spcAft>
                        <a:buSzPts val="1100"/>
                        <a:buFont typeface="Arial"/>
                        <a:buNone/>
                      </a:pPr>
                      <a:r>
                        <a:rPr lang="en" sz="1600" b="0" u="none" strike="noStrike" cap="none" dirty="0">
                          <a:solidFill>
                            <a:schemeClr val="tx1"/>
                          </a:solidFill>
                          <a:latin typeface="Arial Narrow"/>
                          <a:ea typeface="Roboto Condensed"/>
                          <a:cs typeface="Proxima Nova"/>
                        </a:rPr>
                        <a:t>210.412.0398  (0.9mi)  24 hours</a:t>
                      </a:r>
                      <a:endParaRPr lang="en" sz="1600" b="0" u="none" strike="noStrike" cap="none" dirty="0">
                        <a:solidFill>
                          <a:schemeClr val="tx1"/>
                        </a:solidFill>
                        <a:latin typeface="Arial Narrow"/>
                        <a:ea typeface="Roboto Condensed"/>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lang="en" sz="1600" b="0" u="none" strike="noStrike" cap="none" dirty="0">
                        <a:solidFill>
                          <a:schemeClr val="tx1"/>
                        </a:solidFill>
                        <a:latin typeface="Arial Narrow"/>
                        <a:ea typeface="Roboto Condensed"/>
                        <a:cs typeface="Proxima Nova"/>
                      </a:endParaRPr>
                    </a:p>
                    <a:p>
                      <a:pPr marL="0" marR="0" lvl="0" indent="0" algn="ctr" rtl="0">
                        <a:lnSpc>
                          <a:spcPct val="100000"/>
                        </a:lnSpc>
                        <a:spcBef>
                          <a:spcPts val="0"/>
                        </a:spcBef>
                        <a:spcAft>
                          <a:spcPts val="0"/>
                        </a:spcAft>
                        <a:buClr>
                          <a:srgbClr val="000000"/>
                        </a:buClr>
                        <a:buSzPts val="1800"/>
                        <a:buFont typeface="Arial"/>
                        <a:buNone/>
                      </a:pPr>
                      <a:r>
                        <a:rPr lang="en" sz="2000" b="1" u="sng" strike="noStrike" cap="none" dirty="0">
                          <a:solidFill>
                            <a:srgbClr val="FF0000"/>
                          </a:solidFill>
                          <a:latin typeface="Roboto Condensed"/>
                          <a:ea typeface="Roboto Condensed"/>
                          <a:cs typeface="Proxima Nova"/>
                        </a:rPr>
                        <a:t>CROSSFIT</a:t>
                      </a:r>
                      <a:endParaRPr sz="2000" b="1" u="sng" strike="noStrike" cap="none" dirty="0" err="1">
                        <a:solidFill>
                          <a:srgbClr val="FF0000"/>
                        </a:solidFill>
                        <a:latin typeface="Roboto Condensed"/>
                        <a:ea typeface="Roboto Condensed"/>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r>
                        <a:rPr lang="en-US" sz="1600" b="1" u="none" strike="noStrike" cap="none" dirty="0">
                          <a:solidFill>
                            <a:schemeClr val="dk1"/>
                          </a:solidFill>
                          <a:latin typeface="Arial Narrow"/>
                          <a:ea typeface="Proxima Nova"/>
                          <a:cs typeface="Proxima Nova"/>
                        </a:rPr>
                        <a:t>  </a:t>
                      </a:r>
                      <a:r>
                        <a:rPr lang="en-US" sz="1600" b="1" u="none" strike="noStrike" cap="none" dirty="0" err="1">
                          <a:solidFill>
                            <a:schemeClr val="dk1"/>
                          </a:solidFill>
                          <a:latin typeface="Arial Narrow"/>
                          <a:ea typeface="Proxima Nova"/>
                          <a:cs typeface="Proxima Nova"/>
                          <a:sym typeface="Proxima Nova"/>
                        </a:rPr>
                        <a:t>Crossfit</a:t>
                      </a:r>
                      <a:r>
                        <a:rPr lang="en-US" sz="1600" b="1" u="none" strike="noStrike" cap="none" dirty="0">
                          <a:solidFill>
                            <a:schemeClr val="dk1"/>
                          </a:solidFill>
                          <a:latin typeface="Arial Narrow"/>
                          <a:ea typeface="Proxima Nova"/>
                          <a:cs typeface="Proxima Nova"/>
                        </a:rPr>
                        <a:t> Unchained</a:t>
                      </a:r>
                      <a:endParaRPr lang="en-US" sz="1600" b="1" u="none" strike="noStrike" cap="none" dirty="0">
                        <a:solidFill>
                          <a:schemeClr val="dk1"/>
                        </a:solidFill>
                        <a:latin typeface="Arial Narrow"/>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solidFill>
                            <a:schemeClr val="dk1"/>
                          </a:solidFill>
                          <a:latin typeface="Arial Narrow"/>
                          <a:ea typeface="Proxima Nova"/>
                          <a:cs typeface="Proxima Nova"/>
                        </a:rPr>
                        <a:t>    </a:t>
                      </a:r>
                      <a:r>
                        <a:rPr lang="en-US" sz="1600" b="0" i="0" u="none" strike="noStrike" cap="none" noProof="0" dirty="0">
                          <a:solidFill>
                            <a:schemeClr val="tx1"/>
                          </a:solidFill>
                          <a:latin typeface="Arial Narrow"/>
                        </a:rPr>
                        <a:t>621 Chestnut St, San Antonio, TX 78202</a:t>
                      </a:r>
                      <a:endParaRPr lang="en-US" sz="1600" u="none" strike="noStrike" cap="none">
                        <a:solidFill>
                          <a:schemeClr val="tx1"/>
                        </a:solidFill>
                        <a:latin typeface="Arial Narrow"/>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solidFill>
                            <a:schemeClr val="dk1"/>
                          </a:solidFill>
                          <a:latin typeface="Arial Narrow"/>
                          <a:ea typeface="Proxima Nova"/>
                          <a:cs typeface="Proxima Nova"/>
                        </a:rPr>
                        <a:t>    210.549.7383 (1.4mi</a:t>
                      </a:r>
                      <a:r>
                        <a:rPr lang="en-US" sz="1600" u="none" strike="noStrike" cap="none" dirty="0">
                          <a:solidFill>
                            <a:schemeClr val="dk1"/>
                          </a:solidFill>
                          <a:latin typeface="Arial Narrow"/>
                          <a:ea typeface="Proxima Nova"/>
                          <a:cs typeface="Proxima Nova"/>
                          <a:sym typeface="Proxima Nova"/>
                        </a:rPr>
                        <a:t>)</a:t>
                      </a:r>
                      <a:r>
                        <a:rPr lang="en-US" sz="1600" u="none" strike="noStrike" cap="none" dirty="0">
                          <a:solidFill>
                            <a:schemeClr val="dk1"/>
                          </a:solidFill>
                          <a:latin typeface="Arial Narrow"/>
                          <a:ea typeface="Proxima Nova"/>
                          <a:cs typeface="Proxima Nova"/>
                        </a:rPr>
                        <a:t> Sun: Closed</a:t>
                      </a:r>
                    </a:p>
                    <a:p>
                      <a:pPr marL="0" marR="0" lvl="0" indent="0" algn="l">
                        <a:lnSpc>
                          <a:spcPct val="100000"/>
                        </a:lnSpc>
                        <a:spcBef>
                          <a:spcPts val="0"/>
                        </a:spcBef>
                        <a:spcAft>
                          <a:spcPts val="0"/>
                        </a:spcAft>
                        <a:buSzPts val="1800"/>
                        <a:buFont typeface="Arial"/>
                        <a:buNone/>
                      </a:pPr>
                      <a:r>
                        <a:rPr lang="en-US" sz="1600" u="none" strike="noStrike" cap="none" dirty="0">
                          <a:solidFill>
                            <a:schemeClr val="dk1"/>
                          </a:solidFill>
                          <a:latin typeface="Arial Narrow"/>
                          <a:ea typeface="Proxima Nova"/>
                          <a:cs typeface="Proxima Nova"/>
                        </a:rPr>
                        <a:t>    </a:t>
                      </a:r>
                      <a:r>
                        <a:rPr lang="en-US" sz="1400" u="none" strike="noStrike" cap="none" dirty="0">
                          <a:solidFill>
                            <a:schemeClr val="dk1"/>
                          </a:solidFill>
                          <a:latin typeface="Arial Narrow"/>
                          <a:ea typeface="Proxima Nova"/>
                          <a:cs typeface="Proxima Nova"/>
                        </a:rPr>
                        <a:t>M-F:5:30AM-6:30AM &amp; 4PM-7PMSat:9AM-   10AM</a:t>
                      </a:r>
                      <a:endParaRPr lang="en-US" sz="1400" u="none" strike="noStrike" cap="none" dirty="0">
                        <a:solidFill>
                          <a:schemeClr val="dk1"/>
                        </a:solidFill>
                        <a:latin typeface="Arial Narrow"/>
                        <a:ea typeface="Proxima Nova"/>
                        <a:cs typeface="Proxima Nova"/>
                        <a:sym typeface="Proxima Nova"/>
                      </a:endParaRPr>
                    </a:p>
                    <a:p>
                      <a:pPr marL="0" marR="0" lvl="0" indent="0" algn="l">
                        <a:lnSpc>
                          <a:spcPct val="100000"/>
                        </a:lnSpc>
                        <a:spcBef>
                          <a:spcPts val="0"/>
                        </a:spcBef>
                        <a:spcAft>
                          <a:spcPts val="0"/>
                        </a:spcAft>
                        <a:buSzPts val="1800"/>
                        <a:buFont typeface="Arial"/>
                        <a:buNone/>
                      </a:pPr>
                      <a:endParaRPr lang="en-US" sz="1600" b="1" u="none" strike="noStrike" cap="none" dirty="0">
                        <a:solidFill>
                          <a:schemeClr val="dk1"/>
                        </a:solidFill>
                        <a:latin typeface="Arial Narrow"/>
                        <a:ea typeface="Proxima Nova"/>
                        <a:cs typeface="Proxima Nova"/>
                      </a:endParaRPr>
                    </a:p>
                    <a:p>
                      <a:pPr marL="0" marR="0" lvl="0" indent="0" algn="ctr">
                        <a:lnSpc>
                          <a:spcPct val="100000"/>
                        </a:lnSpc>
                        <a:spcBef>
                          <a:spcPts val="0"/>
                        </a:spcBef>
                        <a:spcAft>
                          <a:spcPts val="0"/>
                        </a:spcAft>
                        <a:buSzPts val="1800"/>
                        <a:buFont typeface="Arial"/>
                        <a:buNone/>
                      </a:pPr>
                      <a:r>
                        <a:rPr lang="en-US" sz="2000" b="1" u="sng" strike="noStrike" cap="none" dirty="0">
                          <a:solidFill>
                            <a:srgbClr val="FF0000"/>
                          </a:solidFill>
                          <a:latin typeface="Roboto Condensed"/>
                        </a:rPr>
                        <a:t>INDOOR ROCK CLIMBING</a:t>
                      </a:r>
                      <a:endParaRPr lang="en-US"/>
                    </a:p>
                    <a:p>
                      <a:pPr marL="0" marR="0" lvl="0" indent="0" algn="l">
                        <a:lnSpc>
                          <a:spcPct val="100000"/>
                        </a:lnSpc>
                        <a:spcBef>
                          <a:spcPts val="0"/>
                        </a:spcBef>
                        <a:spcAft>
                          <a:spcPts val="0"/>
                        </a:spcAft>
                        <a:buSzPts val="1800"/>
                        <a:buFont typeface="Arial"/>
                        <a:buNone/>
                      </a:pPr>
                      <a:r>
                        <a:rPr lang="en-US" sz="1600" b="1" u="none" strike="noStrike" cap="none" dirty="0">
                          <a:solidFill>
                            <a:schemeClr val="dk1"/>
                          </a:solidFill>
                          <a:latin typeface="Arial Narrow"/>
                        </a:rPr>
                        <a:t>  </a:t>
                      </a:r>
                      <a:endParaRPr lang="en-US" sz="2000" b="1" u="sng" strike="noStrike" cap="none" dirty="0">
                        <a:solidFill>
                          <a:srgbClr val="FF0000"/>
                        </a:solidFill>
                        <a:latin typeface="Roboto Condensed"/>
                      </a:endParaRPr>
                    </a:p>
                    <a:p>
                      <a:pPr marL="0" marR="0" lvl="0" indent="0" algn="l">
                        <a:lnSpc>
                          <a:spcPct val="100000"/>
                        </a:lnSpc>
                        <a:spcBef>
                          <a:spcPts val="0"/>
                        </a:spcBef>
                        <a:spcAft>
                          <a:spcPts val="0"/>
                        </a:spcAft>
                        <a:buSzPts val="1800"/>
                        <a:buFont typeface="Arial"/>
                        <a:buNone/>
                      </a:pPr>
                      <a:r>
                        <a:rPr lang="en-US" sz="1600" b="1" u="none" strike="noStrike" cap="none" dirty="0">
                          <a:solidFill>
                            <a:schemeClr val="dk1"/>
                          </a:solidFill>
                          <a:latin typeface="Arial Narrow"/>
                        </a:rPr>
                        <a:t>  Armadillo</a:t>
                      </a:r>
                      <a:r>
                        <a:rPr lang="en-US" sz="1600" b="1" u="none" strike="noStrike" cap="none" dirty="0">
                          <a:solidFill>
                            <a:schemeClr val="dk1"/>
                          </a:solidFill>
                          <a:latin typeface="Arial Narrow"/>
                          <a:ea typeface="Proxima Nova"/>
                          <a:cs typeface="Proxima Nova"/>
                        </a:rPr>
                        <a:t> Boulders</a:t>
                      </a:r>
                      <a:endParaRPr lang="en-US" sz="2000" b="1" u="sng" strike="noStrike" cap="none" dirty="0">
                        <a:solidFill>
                          <a:srgbClr val="FF0000"/>
                        </a:solidFill>
                        <a:latin typeface="Roboto Condensed"/>
                        <a:ea typeface="Proxima Nova"/>
                        <a:cs typeface="Proxima Nova"/>
                      </a:endParaRPr>
                    </a:p>
                    <a:p>
                      <a:pPr marL="0" marR="0" lvl="0" indent="0" algn="l">
                        <a:lnSpc>
                          <a:spcPct val="100000"/>
                        </a:lnSpc>
                        <a:spcBef>
                          <a:spcPts val="0"/>
                        </a:spcBef>
                        <a:spcAft>
                          <a:spcPts val="0"/>
                        </a:spcAft>
                        <a:buSzPts val="1800"/>
                        <a:buFont typeface="Arial"/>
                        <a:buNone/>
                      </a:pPr>
                      <a:r>
                        <a:rPr lang="en-US" sz="1600" u="none" strike="noStrike" cap="none" dirty="0">
                          <a:solidFill>
                            <a:schemeClr val="dk1"/>
                          </a:solidFill>
                          <a:latin typeface="Arial Narrow"/>
                          <a:ea typeface="Proxima Nova"/>
                          <a:cs typeface="Proxima Nova"/>
                        </a:rPr>
                        <a:t>   1119 Camden St. San Antonio, TX 78215 </a:t>
                      </a:r>
                    </a:p>
                    <a:p>
                      <a:pPr marL="0" marR="0" lvl="0" indent="0" algn="l">
                        <a:lnSpc>
                          <a:spcPct val="100000"/>
                        </a:lnSpc>
                        <a:spcBef>
                          <a:spcPts val="0"/>
                        </a:spcBef>
                        <a:spcAft>
                          <a:spcPts val="0"/>
                        </a:spcAft>
                        <a:buSzPts val="1800"/>
                        <a:buFont typeface="Arial"/>
                        <a:buNone/>
                      </a:pPr>
                      <a:r>
                        <a:rPr lang="en-US" sz="1600" u="none" strike="noStrike" cap="none" dirty="0">
                          <a:solidFill>
                            <a:schemeClr val="dk1"/>
                          </a:solidFill>
                          <a:latin typeface="Arial Narrow"/>
                          <a:ea typeface="Proxima Nova"/>
                          <a:cs typeface="Proxima Nova"/>
                        </a:rPr>
                        <a:t>   210.538.8400  (1.1 mi)  Everyday 8AM-10PM</a:t>
                      </a:r>
                      <a:endParaRPr lang="en-US"/>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ctr">
                        <a:lnSpc>
                          <a:spcPct val="100000"/>
                        </a:lnSpc>
                        <a:spcBef>
                          <a:spcPts val="0"/>
                        </a:spcBef>
                        <a:spcAft>
                          <a:spcPts val="0"/>
                        </a:spcAft>
                        <a:buNone/>
                      </a:pPr>
                      <a:endParaRPr lang="en-US" sz="2000" b="1" i="0" u="sng" strike="noStrike" cap="none" noProof="0" dirty="0">
                        <a:solidFill>
                          <a:srgbClr val="FF0000"/>
                        </a:solidFill>
                        <a:latin typeface="Roboto Condensed"/>
                      </a:endParaRPr>
                    </a:p>
                    <a:p>
                      <a:pPr marL="182880" marR="0" lvl="0" indent="0" algn="ctr">
                        <a:lnSpc>
                          <a:spcPct val="100000"/>
                        </a:lnSpc>
                        <a:spcBef>
                          <a:spcPts val="0"/>
                        </a:spcBef>
                        <a:spcAft>
                          <a:spcPts val="0"/>
                        </a:spcAft>
                        <a:buNone/>
                      </a:pPr>
                      <a:r>
                        <a:rPr lang="en-US" sz="2000" b="1" i="0" u="sng" strike="noStrike" cap="none" noProof="0" dirty="0">
                          <a:solidFill>
                            <a:srgbClr val="FF0000"/>
                          </a:solidFill>
                          <a:latin typeface="Roboto Condensed"/>
                        </a:rPr>
                        <a:t>RELAX</a:t>
                      </a:r>
                      <a:endParaRPr lang="en-US" sz="2000" b="1" i="0" u="sng" strike="noStrike" cap="none" noProof="0" dirty="0">
                        <a:latin typeface="Roboto Condensed"/>
                      </a:endParaRPr>
                    </a:p>
                    <a:p>
                      <a:pPr marL="182880" marR="0" lvl="0" indent="0" algn="l">
                        <a:lnSpc>
                          <a:spcPct val="100000"/>
                        </a:lnSpc>
                        <a:spcBef>
                          <a:spcPts val="0"/>
                        </a:spcBef>
                        <a:spcAft>
                          <a:spcPts val="0"/>
                        </a:spcAft>
                        <a:buNone/>
                      </a:pPr>
                      <a:r>
                        <a:rPr lang="en-US" sz="1600" b="1" i="0" u="none" strike="noStrike" cap="none" noProof="0" dirty="0" err="1">
                          <a:solidFill>
                            <a:schemeClr val="tx1">
                              <a:lumMod val="95000"/>
                              <a:lumOff val="5000"/>
                            </a:schemeClr>
                          </a:solidFill>
                          <a:latin typeface="Arial Narrow"/>
                        </a:rPr>
                        <a:t>Mokara</a:t>
                      </a:r>
                      <a:r>
                        <a:rPr lang="en-US" sz="1600" b="1" i="0" u="none" strike="noStrike" cap="none" noProof="0" dirty="0">
                          <a:solidFill>
                            <a:schemeClr val="tx1">
                              <a:lumMod val="95000"/>
                              <a:lumOff val="5000"/>
                            </a:schemeClr>
                          </a:solidFill>
                          <a:latin typeface="Arial Narrow"/>
                        </a:rPr>
                        <a:t> Spa</a:t>
                      </a:r>
                      <a:endParaRPr lang="en-US" sz="1600" b="1" i="0" u="none" strike="noStrike" cap="none" noProof="0">
                        <a:latin typeface="Arial Narrow"/>
                      </a:endParaRPr>
                    </a:p>
                    <a:p>
                      <a:pPr marL="182880" marR="0" lvl="0" indent="0" algn="l">
                        <a:lnSpc>
                          <a:spcPct val="100000"/>
                        </a:lnSpc>
                        <a:spcBef>
                          <a:spcPts val="0"/>
                        </a:spcBef>
                        <a:spcAft>
                          <a:spcPts val="0"/>
                        </a:spcAft>
                        <a:buNone/>
                      </a:pPr>
                      <a:r>
                        <a:rPr lang="en-US" sz="1600" b="0" i="0" u="none" strike="noStrike" cap="none" noProof="0" dirty="0">
                          <a:solidFill>
                            <a:schemeClr val="tx1">
                              <a:lumMod val="95000"/>
                              <a:lumOff val="5000"/>
                            </a:schemeClr>
                          </a:solidFill>
                          <a:latin typeface="Arial Narrow"/>
                        </a:rPr>
                        <a:t>212 W. Crockett St. San Antonio, TX 78205 210.396.5840  (293ft)  </a:t>
                      </a:r>
                      <a:endParaRPr lang="en-US" sz="1600" b="0" i="0" u="none" strike="noStrike" cap="none" noProof="0" dirty="0">
                        <a:latin typeface="Arial Narrow"/>
                      </a:endParaRPr>
                    </a:p>
                    <a:p>
                      <a:pPr marL="182880" marR="0" lvl="0" indent="0" algn="l">
                        <a:lnSpc>
                          <a:spcPct val="100000"/>
                        </a:lnSpc>
                        <a:spcBef>
                          <a:spcPts val="0"/>
                        </a:spcBef>
                        <a:spcAft>
                          <a:spcPts val="0"/>
                        </a:spcAft>
                        <a:buNone/>
                      </a:pPr>
                      <a:r>
                        <a:rPr lang="en-US" sz="1600" b="0" i="0" u="none" strike="noStrike" cap="none" noProof="0" dirty="0">
                          <a:solidFill>
                            <a:schemeClr val="tx1">
                              <a:lumMod val="95000"/>
                              <a:lumOff val="5000"/>
                            </a:schemeClr>
                          </a:solidFill>
                          <a:latin typeface="Arial Narrow"/>
                        </a:rPr>
                        <a:t>Everyday 8AM-7PM</a:t>
                      </a:r>
                      <a:endParaRPr lang="en-US" sz="1600" b="0" i="0" u="none" strike="noStrike" cap="none" noProof="0">
                        <a:latin typeface="Arial Narrow"/>
                      </a:endParaRPr>
                    </a:p>
                    <a:p>
                      <a:pPr marL="182880" marR="0" lvl="0" indent="0" algn="l">
                        <a:lnSpc>
                          <a:spcPct val="100000"/>
                        </a:lnSpc>
                        <a:spcBef>
                          <a:spcPts val="0"/>
                        </a:spcBef>
                        <a:spcAft>
                          <a:spcPts val="0"/>
                        </a:spcAft>
                        <a:buNone/>
                      </a:pPr>
                      <a:endParaRPr lang="en-US" sz="1600" b="0" i="0" u="none" strike="noStrike" cap="none" noProof="0" dirty="0">
                        <a:latin typeface="Arial Narrow"/>
                      </a:endParaRPr>
                    </a:p>
                    <a:p>
                      <a:pPr marL="182880" marR="0" lvl="0" indent="0" algn="l">
                        <a:lnSpc>
                          <a:spcPct val="100000"/>
                        </a:lnSpc>
                        <a:spcBef>
                          <a:spcPts val="0"/>
                        </a:spcBef>
                        <a:spcAft>
                          <a:spcPts val="0"/>
                        </a:spcAft>
                        <a:buNone/>
                      </a:pPr>
                      <a:r>
                        <a:rPr lang="en-US" sz="1600" b="1" i="0" u="none" strike="noStrike" cap="none" noProof="0" dirty="0">
                          <a:solidFill>
                            <a:schemeClr val="tx1">
                              <a:lumMod val="95000"/>
                              <a:lumOff val="5000"/>
                            </a:schemeClr>
                          </a:solidFill>
                          <a:latin typeface="Arial Narrow"/>
                        </a:rPr>
                        <a:t>Mane &amp; Company</a:t>
                      </a:r>
                    </a:p>
                    <a:p>
                      <a:pPr marL="182880" marR="0" lvl="0" indent="0" algn="l">
                        <a:lnSpc>
                          <a:spcPct val="100000"/>
                        </a:lnSpc>
                        <a:spcBef>
                          <a:spcPts val="0"/>
                        </a:spcBef>
                        <a:spcAft>
                          <a:spcPts val="0"/>
                        </a:spcAft>
                        <a:buNone/>
                      </a:pPr>
                      <a:r>
                        <a:rPr lang="en-US" sz="1600" b="0" i="0" u="none" strike="noStrike" cap="none" noProof="0" dirty="0">
                          <a:solidFill>
                            <a:schemeClr val="tx1">
                              <a:lumMod val="95000"/>
                              <a:lumOff val="5000"/>
                            </a:schemeClr>
                          </a:solidFill>
                          <a:latin typeface="Arial Narrow"/>
                        </a:rPr>
                        <a:t>1100 Broadway #100 San Antonio TX 78215 210.343.1273  (1.0mi)  Mon-Sat:10AM-6PM Sun:10AM-5PM</a:t>
                      </a:r>
                      <a:endParaRPr lang="en-US" sz="1600" b="0" i="0" u="none" strike="noStrike" cap="none" noProof="0" dirty="0">
                        <a:latin typeface="Arial Narrow"/>
                      </a:endParaRPr>
                    </a:p>
                    <a:p>
                      <a:pPr marL="182880" marR="0" lvl="0" indent="0" algn="ctr">
                        <a:lnSpc>
                          <a:spcPct val="100000"/>
                        </a:lnSpc>
                        <a:spcBef>
                          <a:spcPts val="0"/>
                        </a:spcBef>
                        <a:spcAft>
                          <a:spcPts val="0"/>
                        </a:spcAft>
                        <a:buSzPts val="1100"/>
                        <a:buFont typeface="Arial"/>
                        <a:buNone/>
                      </a:pPr>
                      <a:endParaRPr lang="en-US" sz="2400" b="1" u="sng" strike="noStrike" cap="none" dirty="0">
                        <a:solidFill>
                          <a:srgbClr val="FF0000"/>
                        </a:solidFill>
                        <a:latin typeface="Roboto Condensed"/>
                        <a:ea typeface="Roboto Condensed"/>
                      </a:endParaRPr>
                    </a:p>
                    <a:p>
                      <a:pPr marL="182880" marR="0" lvl="0" indent="0" algn="ctr">
                        <a:lnSpc>
                          <a:spcPct val="100000"/>
                        </a:lnSpc>
                        <a:spcBef>
                          <a:spcPts val="0"/>
                        </a:spcBef>
                        <a:spcAft>
                          <a:spcPts val="0"/>
                        </a:spcAft>
                        <a:buSzPts val="1100"/>
                        <a:buFont typeface="Arial"/>
                        <a:buNone/>
                      </a:pPr>
                      <a:r>
                        <a:rPr lang="en-US" sz="2000" b="1" u="sng" strike="noStrike" cap="none" dirty="0">
                          <a:solidFill>
                            <a:srgbClr val="FF0000"/>
                          </a:solidFill>
                          <a:latin typeface="Roboto Condensed"/>
                          <a:ea typeface="Roboto Condensed"/>
                        </a:rPr>
                        <a:t>YOGA</a:t>
                      </a:r>
                      <a:endParaRPr lang="en-US" sz="2000" u="none" strike="noStrike" cap="none" dirty="0"/>
                    </a:p>
                    <a:p>
                      <a:pPr marL="182880" marR="0" lvl="0" indent="0" algn="l">
                        <a:lnSpc>
                          <a:spcPct val="100000"/>
                        </a:lnSpc>
                        <a:spcBef>
                          <a:spcPts val="0"/>
                        </a:spcBef>
                        <a:spcAft>
                          <a:spcPts val="0"/>
                        </a:spcAft>
                        <a:buSzPts val="1800"/>
                        <a:buFont typeface="Arial"/>
                        <a:buNone/>
                      </a:pPr>
                      <a:r>
                        <a:rPr lang="en-US" sz="1600" b="1" u="none" strike="noStrike" cap="none" dirty="0">
                          <a:solidFill>
                            <a:schemeClr val="tx1"/>
                          </a:solidFill>
                          <a:latin typeface="Arial Narrow"/>
                          <a:ea typeface="Roboto Condensed"/>
                        </a:rPr>
                        <a:t>Sweat Equity</a:t>
                      </a:r>
                      <a:endParaRPr lang="en-US" dirty="0"/>
                    </a:p>
                    <a:p>
                      <a:pPr marL="182880" marR="0" lvl="0" indent="0" algn="l">
                        <a:lnSpc>
                          <a:spcPct val="100000"/>
                        </a:lnSpc>
                        <a:spcBef>
                          <a:spcPts val="0"/>
                        </a:spcBef>
                        <a:spcAft>
                          <a:spcPts val="0"/>
                        </a:spcAft>
                        <a:buSzPts val="1800"/>
                        <a:buFont typeface="Arial"/>
                        <a:buNone/>
                      </a:pPr>
                      <a:r>
                        <a:rPr lang="en-US" sz="1600" b="0" u="none" strike="noStrike" cap="none" dirty="0">
                          <a:solidFill>
                            <a:schemeClr val="tx1"/>
                          </a:solidFill>
                          <a:latin typeface="Arial Narrow"/>
                          <a:ea typeface="Roboto Condensed"/>
                        </a:rPr>
                        <a:t>809 S. Saint Mary's St. San Antonio, TX 78205  210.375.5319  (0.6mi)</a:t>
                      </a:r>
                      <a:endParaRPr lang="en-US" dirty="0">
                        <a:latin typeface="Arial Narrow"/>
                      </a:endParaRPr>
                    </a:p>
                    <a:p>
                      <a:pPr marL="182880" marR="0" lvl="0" indent="0" algn="l">
                        <a:lnSpc>
                          <a:spcPct val="100000"/>
                        </a:lnSpc>
                        <a:spcBef>
                          <a:spcPts val="0"/>
                        </a:spcBef>
                        <a:spcAft>
                          <a:spcPts val="0"/>
                        </a:spcAft>
                        <a:buSzPts val="1800"/>
                        <a:buFont typeface="Arial"/>
                        <a:buNone/>
                      </a:pPr>
                      <a:r>
                        <a:rPr lang="en-US" sz="1600" b="0" u="none" strike="noStrike" cap="none" dirty="0">
                          <a:solidFill>
                            <a:schemeClr val="tx1"/>
                          </a:solidFill>
                          <a:latin typeface="Arial Narrow"/>
                          <a:ea typeface="Roboto Condensed"/>
                        </a:rPr>
                        <a:t>Mon-Fri:8AM-7PM  Sat:9AM-4PM </a:t>
                      </a:r>
                      <a:endParaRPr lang="en-US" dirty="0">
                        <a:latin typeface="Arial Narrow"/>
                      </a:endParaRPr>
                    </a:p>
                    <a:p>
                      <a:pPr marL="182880" marR="0" lvl="0" indent="0" algn="l">
                        <a:lnSpc>
                          <a:spcPct val="100000"/>
                        </a:lnSpc>
                        <a:spcBef>
                          <a:spcPts val="0"/>
                        </a:spcBef>
                        <a:spcAft>
                          <a:spcPts val="0"/>
                        </a:spcAft>
                        <a:buSzPts val="1800"/>
                        <a:buFont typeface="Arial"/>
                        <a:buNone/>
                      </a:pPr>
                      <a:r>
                        <a:rPr lang="en-US" sz="1600" b="0" u="none" strike="noStrike" cap="none" dirty="0">
                          <a:solidFill>
                            <a:schemeClr val="tx1"/>
                          </a:solidFill>
                          <a:latin typeface="Arial Narrow"/>
                          <a:ea typeface="Roboto Condensed"/>
                        </a:rPr>
                        <a:t>Sun:10AM-4PM</a:t>
                      </a:r>
                    </a:p>
                    <a:p>
                      <a:pPr marL="182880" marR="0" lvl="0" indent="0" algn="l">
                        <a:lnSpc>
                          <a:spcPct val="100000"/>
                        </a:lnSpc>
                        <a:spcBef>
                          <a:spcPts val="0"/>
                        </a:spcBef>
                        <a:spcAft>
                          <a:spcPts val="0"/>
                        </a:spcAft>
                        <a:buSzPts val="1800"/>
                        <a:buFont typeface="Arial"/>
                        <a:buNone/>
                      </a:pPr>
                      <a:endParaRPr lang="en-US" sz="1600" b="0"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800"/>
                        <a:buFont typeface="Arial"/>
                        <a:buNone/>
                      </a:pPr>
                      <a:r>
                        <a:rPr lang="en-US" sz="1600" b="1" u="none" strike="noStrike" cap="none" dirty="0">
                          <a:solidFill>
                            <a:schemeClr val="tx1"/>
                          </a:solidFill>
                          <a:latin typeface="Arial Narrow"/>
                          <a:ea typeface="Roboto Condensed"/>
                        </a:rPr>
                        <a:t>Black Swan Yoga</a:t>
                      </a:r>
                    </a:p>
                    <a:p>
                      <a:pPr marL="182880" marR="0" lvl="0" indent="0" algn="l">
                        <a:lnSpc>
                          <a:spcPct val="100000"/>
                        </a:lnSpc>
                        <a:spcBef>
                          <a:spcPts val="0"/>
                        </a:spcBef>
                        <a:spcAft>
                          <a:spcPts val="0"/>
                        </a:spcAft>
                        <a:buSzPts val="1800"/>
                        <a:buFont typeface="Arial"/>
                        <a:buNone/>
                      </a:pPr>
                      <a:r>
                        <a:rPr lang="en-US" sz="1600" b="0" u="none" strike="noStrike" cap="none" dirty="0">
                          <a:solidFill>
                            <a:schemeClr val="tx1"/>
                          </a:solidFill>
                          <a:latin typeface="Arial Narrow"/>
                          <a:ea typeface="Roboto Condensed"/>
                        </a:rPr>
                        <a:t>914 E. Elmira St #201, San Antonio TX 78212</a:t>
                      </a:r>
                    </a:p>
                    <a:p>
                      <a:pPr marL="182880" marR="0" lvl="0" indent="0" algn="l">
                        <a:lnSpc>
                          <a:spcPct val="100000"/>
                        </a:lnSpc>
                        <a:spcBef>
                          <a:spcPts val="0"/>
                        </a:spcBef>
                        <a:spcAft>
                          <a:spcPts val="0"/>
                        </a:spcAft>
                        <a:buSzPts val="1800"/>
                        <a:buFont typeface="Arial"/>
                        <a:buNone/>
                      </a:pPr>
                      <a:r>
                        <a:rPr lang="en-US" sz="1600" b="0" u="none" strike="noStrike" cap="none" dirty="0">
                          <a:solidFill>
                            <a:schemeClr val="tx1"/>
                          </a:solidFill>
                          <a:latin typeface="Arial Narrow"/>
                          <a:ea typeface="Roboto Condensed"/>
                        </a:rPr>
                        <a:t>210.570.6555 (1.5mi) M-Th: 6AM-9:30PM</a:t>
                      </a:r>
                    </a:p>
                    <a:p>
                      <a:pPr marL="182880" marR="0" lvl="0" indent="0" algn="l">
                        <a:lnSpc>
                          <a:spcPct val="100000"/>
                        </a:lnSpc>
                        <a:spcBef>
                          <a:spcPts val="0"/>
                        </a:spcBef>
                        <a:spcAft>
                          <a:spcPts val="0"/>
                        </a:spcAft>
                        <a:buSzPts val="1800"/>
                        <a:buFont typeface="Arial"/>
                        <a:buNone/>
                      </a:pPr>
                      <a:r>
                        <a:rPr lang="en-US" sz="1600" b="0" u="none" strike="noStrike" cap="none" dirty="0">
                          <a:solidFill>
                            <a:schemeClr val="tx1"/>
                          </a:solidFill>
                          <a:latin typeface="Arial Narrow"/>
                          <a:ea typeface="Roboto Condensed"/>
                        </a:rPr>
                        <a:t>Fri-Sat: 7:30AM-1:30PM | 4:30PM-7:30PM</a:t>
                      </a: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r h="951508">
                <a:tc>
                  <a:txBody>
                    <a:bodyPr/>
                    <a:lstStyle/>
                    <a:p>
                      <a:pPr marL="182880" marR="0" lvl="0" indent="0" algn="ctr" rtl="0">
                        <a:lnSpc>
                          <a:spcPct val="100000"/>
                        </a:lnSpc>
                        <a:spcBef>
                          <a:spcPts val="0"/>
                        </a:spcBef>
                        <a:spcAft>
                          <a:spcPts val="0"/>
                        </a:spcAft>
                        <a:buClr>
                          <a:schemeClr val="dk1"/>
                        </a:buClr>
                        <a:buSzPts val="1100"/>
                        <a:buFont typeface="Arial"/>
                        <a:buNone/>
                      </a:pPr>
                      <a:endParaRPr lang="en-US" sz="2000" b="1" u="sng" strike="noStrike" cap="none" dirty="0">
                        <a:solidFill>
                          <a:srgbClr val="FF0000"/>
                        </a:solidFill>
                        <a:latin typeface="Roboto Condensed"/>
                        <a:ea typeface="Roboto Condensed"/>
                        <a:cs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ctr"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74" name="Google Shape;74;p15"/>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2" name="TextBox 1">
            <a:extLst>
              <a:ext uri="{FF2B5EF4-FFF2-40B4-BE49-F238E27FC236}">
                <a16:creationId xmlns:a16="http://schemas.microsoft.com/office/drawing/2014/main" id="{03EB4EBC-43BE-439F-B900-450217A4B0C9}"/>
              </a:ext>
            </a:extLst>
          </p:cNvPr>
          <p:cNvSpPr txBox="1"/>
          <p:nvPr/>
        </p:nvSpPr>
        <p:spPr>
          <a:xfrm>
            <a:off x="72231" y="76373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Aztec Theatre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6"/>
          <p:cNvSpPr txBox="1"/>
          <p:nvPr/>
        </p:nvSpPr>
        <p:spPr>
          <a:xfrm>
            <a:off x="0" y="1024957"/>
            <a:ext cx="7772400" cy="594614"/>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GET LOCAL cont.</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80" name="Google Shape;80;p16"/>
          <p:cNvSpPr txBox="1"/>
          <p:nvPr/>
        </p:nvSpPr>
        <p:spPr>
          <a:xfrm>
            <a:off x="0" y="1623692"/>
            <a:ext cx="77724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Proxima Nova Extrabold"/>
                <a:ea typeface="Proxima Nova Extrabold"/>
                <a:cs typeface="Proxima Nova Extrabold"/>
                <a:sym typeface="Proxima Nova Extrabold"/>
              </a:rPr>
              <a:t>AROUND TOWN ACTIVITIES • ADULTS</a:t>
            </a:r>
            <a:endParaRPr sz="2400" b="0" i="0" u="none" strike="noStrike" cap="none">
              <a:solidFill>
                <a:srgbClr val="000000"/>
              </a:solidFill>
              <a:latin typeface="Proxima Nova Extrabold"/>
              <a:ea typeface="Proxima Nova Extrabold"/>
              <a:cs typeface="Proxima Nova Extrabold"/>
              <a:sym typeface="Proxima Nova Extrabold"/>
            </a:endParaRPr>
          </a:p>
        </p:txBody>
      </p:sp>
      <p:graphicFrame>
        <p:nvGraphicFramePr>
          <p:cNvPr id="81" name="Google Shape;81;p16"/>
          <p:cNvGraphicFramePr/>
          <p:nvPr>
            <p:extLst>
              <p:ext uri="{D42A27DB-BD31-4B8C-83A1-F6EECF244321}">
                <p14:modId xmlns:p14="http://schemas.microsoft.com/office/powerpoint/2010/main" val="1893678216"/>
              </p:ext>
            </p:extLst>
          </p:nvPr>
        </p:nvGraphicFramePr>
        <p:xfrm>
          <a:off x="229393" y="2079186"/>
          <a:ext cx="7272833" cy="11308299"/>
        </p:xfrm>
        <a:graphic>
          <a:graphicData uri="http://schemas.openxmlformats.org/drawingml/2006/table">
            <a:tbl>
              <a:tblPr>
                <a:noFill/>
                <a:tableStyleId>{A4648AF4-40EF-400E-8D1F-8395DFBC47FC}</a:tableStyleId>
              </a:tblPr>
              <a:tblGrid>
                <a:gridCol w="3521127">
                  <a:extLst>
                    <a:ext uri="{9D8B030D-6E8A-4147-A177-3AD203B41FA5}">
                      <a16:colId xmlns:a16="http://schemas.microsoft.com/office/drawing/2014/main" val="20000"/>
                    </a:ext>
                  </a:extLst>
                </a:gridCol>
                <a:gridCol w="3751706">
                  <a:extLst>
                    <a:ext uri="{9D8B030D-6E8A-4147-A177-3AD203B41FA5}">
                      <a16:colId xmlns:a16="http://schemas.microsoft.com/office/drawing/2014/main" val="20001"/>
                    </a:ext>
                  </a:extLst>
                </a:gridCol>
              </a:tblGrid>
              <a:tr h="7732643">
                <a:tc>
                  <a:txBody>
                    <a:bodyPr/>
                    <a:lstStyle/>
                    <a:p>
                      <a:pPr marL="182880" marR="0" lvl="0" indent="0" algn="ctr" rtl="0">
                        <a:lnSpc>
                          <a:spcPct val="100000"/>
                        </a:lnSpc>
                        <a:spcBef>
                          <a:spcPts val="0"/>
                        </a:spcBef>
                        <a:spcAft>
                          <a:spcPts val="0"/>
                        </a:spcAft>
                        <a:buClr>
                          <a:schemeClr val="dk1"/>
                        </a:buClr>
                        <a:buSzPts val="1100"/>
                        <a:buFont typeface="Arial"/>
                        <a:buNone/>
                      </a:pPr>
                      <a:r>
                        <a:rPr lang="en" sz="1800" b="1" u="sng" strike="noStrike" cap="none" dirty="0">
                          <a:solidFill>
                            <a:srgbClr val="F8002C"/>
                          </a:solidFill>
                          <a:latin typeface="Roboto Condensed"/>
                          <a:ea typeface="Roboto Condensed"/>
                          <a:cs typeface="Roboto Condensed"/>
                        </a:rPr>
                        <a:t>SITES TO SEE</a:t>
                      </a:r>
                      <a:endParaRPr lang="en" sz="1800" b="1" u="sng" strike="noStrike" cap="none" dirty="0">
                        <a:solidFill>
                          <a:srgbClr val="F8002C"/>
                        </a:solidFill>
                        <a:latin typeface="Roboto Condensed"/>
                        <a:ea typeface="Roboto Condensed"/>
                        <a:cs typeface="Roboto Condensed"/>
                        <a:sym typeface="Roboto Condensed"/>
                      </a:endParaRPr>
                    </a:p>
                    <a:p>
                      <a:pPr marL="182880" marR="0" lvl="0" indent="0" algn="l">
                        <a:lnSpc>
                          <a:spcPct val="100000"/>
                        </a:lnSpc>
                        <a:spcBef>
                          <a:spcPts val="0"/>
                        </a:spcBef>
                        <a:spcAft>
                          <a:spcPts val="0"/>
                        </a:spcAft>
                        <a:buSzPts val="1100"/>
                        <a:buFont typeface="Arial"/>
                        <a:buNone/>
                      </a:pPr>
                      <a:endParaRPr lang="en-US" sz="1400" b="1" u="none" strike="noStrike" cap="none" dirty="0">
                        <a:solidFill>
                          <a:schemeClr val="tx1"/>
                        </a:solidFill>
                        <a:latin typeface="Arial Narrow"/>
                        <a:ea typeface="Roboto Condensed"/>
                        <a:cs typeface="Roboto Condensed"/>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ea typeface="Roboto Condensed"/>
                          <a:cs typeface="Roboto Condensed"/>
                          <a:sym typeface="Roboto Condensed"/>
                        </a:rPr>
                        <a:t>The Alamo</a:t>
                      </a:r>
                      <a:endParaRPr lang="en" sz="1400" b="1" u="sng" strike="noStrike" cap="none">
                        <a:solidFill>
                          <a:srgbClr val="F8002C"/>
                        </a:solidFill>
                        <a:latin typeface="Arial Narrow"/>
                        <a:ea typeface="Roboto Condensed"/>
                        <a:cs typeface="Roboto Condensed"/>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 sz="1400" b="0" u="none" strike="noStrike" cap="none" dirty="0">
                          <a:solidFill>
                            <a:schemeClr val="tx1"/>
                          </a:solidFill>
                          <a:latin typeface="Arial Narrow"/>
                          <a:ea typeface="Roboto Condensed"/>
                          <a:cs typeface="Roboto Condensed"/>
                          <a:sym typeface="Roboto Condensed"/>
                        </a:rPr>
                        <a:t>300 Alamo Plaza San Antonio, TX 78205</a:t>
                      </a:r>
                    </a:p>
                    <a:p>
                      <a:pPr marL="182880" marR="0" lvl="0" indent="0" algn="l" rtl="0">
                        <a:lnSpc>
                          <a:spcPct val="100000"/>
                        </a:lnSpc>
                        <a:spcBef>
                          <a:spcPts val="0"/>
                        </a:spcBef>
                        <a:spcAft>
                          <a:spcPts val="0"/>
                        </a:spcAft>
                        <a:buClr>
                          <a:schemeClr val="dk1"/>
                        </a:buClr>
                        <a:buSzPts val="1100"/>
                        <a:buFont typeface="Arial"/>
                        <a:buNone/>
                      </a:pPr>
                      <a:r>
                        <a:rPr lang="en" sz="1400" b="0" u="none" strike="noStrike" cap="none" dirty="0">
                          <a:solidFill>
                            <a:schemeClr val="tx1"/>
                          </a:solidFill>
                          <a:latin typeface="Arial Narrow"/>
                          <a:ea typeface="Roboto Condensed"/>
                          <a:cs typeface="Roboto Condensed"/>
                        </a:rPr>
                        <a:t>210.225.1391 (0.3mi)</a:t>
                      </a:r>
                      <a:endParaRPr sz="1400" b="0" u="none" strike="noStrike" cap="none">
                        <a:solidFill>
                          <a:schemeClr val="tx1"/>
                        </a:solidFill>
                        <a:latin typeface="Arial Narrow"/>
                        <a:ea typeface="Roboto Condensed"/>
                        <a:cs typeface="Roboto Condensed"/>
                        <a:sym typeface="Roboto Condensed"/>
                      </a:endParaRPr>
                    </a:p>
                    <a:p>
                      <a:pPr marL="182880" marR="0" lvl="0" indent="0" algn="l">
                        <a:lnSpc>
                          <a:spcPct val="100000"/>
                        </a:lnSpc>
                        <a:spcBef>
                          <a:spcPts val="0"/>
                        </a:spcBef>
                        <a:spcAft>
                          <a:spcPts val="0"/>
                        </a:spcAft>
                        <a:buSzPts val="1100"/>
                        <a:buFont typeface="Arial"/>
                        <a:buNone/>
                      </a:pPr>
                      <a:r>
                        <a:rPr lang="en" sz="1400" b="0" u="none" strike="noStrike" cap="none" dirty="0">
                          <a:solidFill>
                            <a:schemeClr val="tx1"/>
                          </a:solidFill>
                          <a:latin typeface="Arial Narrow"/>
                          <a:ea typeface="Roboto Condensed"/>
                          <a:cs typeface="Proxima Nova"/>
                        </a:rPr>
                        <a:t>Everyday 9AM-5:30PM</a:t>
                      </a:r>
                      <a:endParaRPr lang="en" sz="1400" b="0" u="none" strike="noStrike" cap="none" dirty="0">
                        <a:solidFill>
                          <a:schemeClr val="tx1"/>
                        </a:solidFill>
                        <a:latin typeface="Arial Narrow"/>
                        <a:ea typeface="Roboto Condensed"/>
                        <a:cs typeface="Proxima Nova"/>
                        <a:sym typeface="Proxima Nova"/>
                      </a:endParaRPr>
                    </a:p>
                    <a:p>
                      <a:pPr marL="182880" marR="0" lvl="0" indent="0" algn="l" rtl="0">
                        <a:lnSpc>
                          <a:spcPct val="100000"/>
                        </a:lnSpc>
                        <a:spcBef>
                          <a:spcPts val="0"/>
                        </a:spcBef>
                        <a:spcAft>
                          <a:spcPts val="0"/>
                        </a:spcAft>
                        <a:buClr>
                          <a:schemeClr val="dk1"/>
                        </a:buClr>
                        <a:buSzPts val="1100"/>
                        <a:buFont typeface="Arial"/>
                        <a:buNone/>
                      </a:pPr>
                      <a:endParaRPr lang="en-US" sz="1050" u="none" strike="noStrike" cap="none" dirty="0">
                        <a:solidFill>
                          <a:schemeClr val="dk1"/>
                        </a:solidFill>
                        <a:latin typeface="Proxima Nova"/>
                      </a:endParaRPr>
                    </a:p>
                    <a:p>
                      <a:pPr marL="182880" marR="0" lvl="0" indent="0" algn="l" rtl="0">
                        <a:lnSpc>
                          <a:spcPct val="100000"/>
                        </a:lnSpc>
                        <a:spcBef>
                          <a:spcPts val="0"/>
                        </a:spcBef>
                        <a:spcAft>
                          <a:spcPts val="0"/>
                        </a:spcAft>
                        <a:buClr>
                          <a:schemeClr val="dk1"/>
                        </a:buClr>
                        <a:buSzPts val="1100"/>
                        <a:buFont typeface="Arial"/>
                        <a:buNone/>
                      </a:pPr>
                      <a:r>
                        <a:rPr lang="en-US" sz="1400" b="1" u="none" strike="noStrike" cap="none" dirty="0">
                          <a:solidFill>
                            <a:schemeClr val="tx1"/>
                          </a:solidFill>
                          <a:latin typeface="Arial Narrow"/>
                        </a:rPr>
                        <a:t>Hopscotch San Antonio</a:t>
                      </a:r>
                    </a:p>
                    <a:p>
                      <a:pPr marL="182880" marR="0" lvl="0" indent="0" algn="l" rtl="0">
                        <a:lnSpc>
                          <a:spcPct val="100000"/>
                        </a:lnSpc>
                        <a:spcBef>
                          <a:spcPts val="0"/>
                        </a:spcBef>
                        <a:spcAft>
                          <a:spcPts val="0"/>
                        </a:spcAft>
                        <a:buClr>
                          <a:schemeClr val="dk1"/>
                        </a:buClr>
                        <a:buSzPts val="1100"/>
                        <a:buFont typeface="Arial"/>
                        <a:buNone/>
                      </a:pPr>
                      <a:r>
                        <a:rPr lang="en-US" sz="1400" u="none" strike="noStrike" cap="none" dirty="0">
                          <a:solidFill>
                            <a:schemeClr val="tx1"/>
                          </a:solidFill>
                          <a:latin typeface="Arial Narrow"/>
                        </a:rPr>
                        <a:t>711 Navarro St. Suite 100 San Antonio, TX 78205 (0.2mi)    M-W: Closed </a:t>
                      </a:r>
                      <a:endParaRPr lang="en-US" sz="1400"/>
                    </a:p>
                    <a:p>
                      <a:pPr marL="182880" marR="0" lvl="0" indent="0" algn="l">
                        <a:lnSpc>
                          <a:spcPct val="100000"/>
                        </a:lnSpc>
                        <a:spcBef>
                          <a:spcPts val="0"/>
                        </a:spcBef>
                        <a:spcAft>
                          <a:spcPts val="0"/>
                        </a:spcAft>
                        <a:buSzPts val="1100"/>
                        <a:buFont typeface="Arial"/>
                        <a:buNone/>
                      </a:pPr>
                      <a:r>
                        <a:rPr lang="en-US" sz="1400" u="none" strike="noStrike" cap="none" dirty="0">
                          <a:solidFill>
                            <a:schemeClr val="tx1"/>
                          </a:solidFill>
                          <a:latin typeface="Arial Narrow"/>
                        </a:rPr>
                        <a:t>Thurs-Fri:12PM-10PM  Sat:11AM-11PM Sun:12PM-10PM</a:t>
                      </a:r>
                      <a:endParaRPr lang="en-US" sz="1400"/>
                    </a:p>
                    <a:p>
                      <a:pPr marL="182880" marR="0" lvl="0" indent="0" algn="l" rtl="0">
                        <a:lnSpc>
                          <a:spcPct val="100000"/>
                        </a:lnSpc>
                        <a:spcBef>
                          <a:spcPts val="0"/>
                        </a:spcBef>
                        <a:spcAft>
                          <a:spcPts val="0"/>
                        </a:spcAft>
                        <a:buClr>
                          <a:schemeClr val="dk1"/>
                        </a:buClr>
                        <a:buSzPts val="1100"/>
                        <a:buFont typeface="Arial"/>
                        <a:buNone/>
                      </a:pPr>
                      <a:endParaRPr lang="en-US" sz="1400" u="none" strike="noStrike" cap="none" dirty="0">
                        <a:solidFill>
                          <a:schemeClr val="tx1"/>
                        </a:solidFill>
                        <a:latin typeface="Arial Narrow"/>
                      </a:endParaRPr>
                    </a:p>
                    <a:p>
                      <a:pPr marL="182880" marR="0" lvl="0" indent="0" algn="l" rtl="0">
                        <a:lnSpc>
                          <a:spcPct val="100000"/>
                        </a:lnSpc>
                        <a:spcBef>
                          <a:spcPts val="0"/>
                        </a:spcBef>
                        <a:spcAft>
                          <a:spcPts val="0"/>
                        </a:spcAft>
                        <a:buClr>
                          <a:schemeClr val="dk1"/>
                        </a:buClr>
                        <a:buSzPts val="1100"/>
                        <a:buFont typeface="Arial"/>
                        <a:buNone/>
                      </a:pPr>
                      <a:r>
                        <a:rPr lang="en-US" sz="1400" b="1" u="none" strike="noStrike" cap="none" dirty="0">
                          <a:solidFill>
                            <a:schemeClr val="tx1"/>
                          </a:solidFill>
                          <a:latin typeface="Arial Narrow"/>
                        </a:rPr>
                        <a:t>Tower of America’s</a:t>
                      </a:r>
                      <a:endParaRPr lang="en-US" sz="1400" b="0" u="none" strike="noStrike" cap="none" dirty="0">
                        <a:solidFill>
                          <a:schemeClr val="tx1"/>
                        </a:solidFill>
                        <a:latin typeface="Arial Narrow"/>
                      </a:endParaRPr>
                    </a:p>
                    <a:p>
                      <a:pPr marL="182880" marR="0" lvl="0" indent="0" algn="l" rtl="0">
                        <a:lnSpc>
                          <a:spcPct val="100000"/>
                        </a:lnSpc>
                        <a:spcBef>
                          <a:spcPts val="0"/>
                        </a:spcBef>
                        <a:spcAft>
                          <a:spcPts val="0"/>
                        </a:spcAft>
                        <a:buClr>
                          <a:schemeClr val="dk1"/>
                        </a:buClr>
                        <a:buSzPts val="1100"/>
                        <a:buFont typeface="Arial"/>
                        <a:buNone/>
                      </a:pPr>
                      <a:r>
                        <a:rPr lang="en-US" sz="1400" u="none" strike="noStrike" cap="none" dirty="0">
                          <a:solidFill>
                            <a:schemeClr val="tx1"/>
                          </a:solidFill>
                          <a:latin typeface="Arial Narrow"/>
                        </a:rPr>
                        <a:t>739 E. Cesar Chavez Blvd. San Antonio, TX 78205 210.223.3101 (0.6mi)</a:t>
                      </a:r>
                    </a:p>
                    <a:p>
                      <a:pPr marL="182880" marR="0" lvl="0" indent="0" algn="l">
                        <a:lnSpc>
                          <a:spcPct val="100000"/>
                        </a:lnSpc>
                        <a:spcBef>
                          <a:spcPts val="0"/>
                        </a:spcBef>
                        <a:spcAft>
                          <a:spcPts val="0"/>
                        </a:spcAft>
                        <a:buSzPts val="1100"/>
                        <a:buFont typeface="Arial"/>
                        <a:buNone/>
                      </a:pPr>
                      <a:r>
                        <a:rPr lang="en-US" sz="1400" u="none" strike="noStrike" cap="none" dirty="0">
                          <a:solidFill>
                            <a:schemeClr val="tx1"/>
                          </a:solidFill>
                          <a:latin typeface="Arial Narrow"/>
                        </a:rPr>
                        <a:t>Everyday 12PM-10PM (Restaurant &amp; Bar)</a:t>
                      </a:r>
                    </a:p>
                    <a:p>
                      <a:pPr marL="182880" marR="0" lvl="0" indent="0" algn="l" rtl="0">
                        <a:lnSpc>
                          <a:spcPct val="100000"/>
                        </a:lnSpc>
                        <a:spcBef>
                          <a:spcPts val="0"/>
                        </a:spcBef>
                        <a:spcAft>
                          <a:spcPts val="0"/>
                        </a:spcAft>
                        <a:buClr>
                          <a:schemeClr val="dk1"/>
                        </a:buClr>
                        <a:buSzPts val="1100"/>
                        <a:buFont typeface="Arial"/>
                        <a:buNone/>
                      </a:pPr>
                      <a:endParaRPr lang="en-US" sz="1400" u="none" strike="noStrike" cap="none" dirty="0">
                        <a:solidFill>
                          <a:schemeClr val="tx1"/>
                        </a:solidFill>
                        <a:latin typeface="Arial Narrow"/>
                      </a:endParaRPr>
                    </a:p>
                    <a:p>
                      <a:pPr marL="182880" marR="0" lvl="0" indent="0" algn="l" rtl="0">
                        <a:lnSpc>
                          <a:spcPct val="100000"/>
                        </a:lnSpc>
                        <a:spcBef>
                          <a:spcPts val="0"/>
                        </a:spcBef>
                        <a:spcAft>
                          <a:spcPts val="0"/>
                        </a:spcAft>
                        <a:buClr>
                          <a:schemeClr val="dk1"/>
                        </a:buClr>
                        <a:buSzPts val="1100"/>
                        <a:buFont typeface="Arial"/>
                        <a:buNone/>
                      </a:pPr>
                      <a:r>
                        <a:rPr lang="en-US" sz="1400" b="1" u="none" strike="noStrike" cap="none" dirty="0">
                          <a:solidFill>
                            <a:schemeClr val="tx1"/>
                          </a:solidFill>
                          <a:latin typeface="Arial Narrow"/>
                        </a:rPr>
                        <a:t>Texas Selfie Museum</a:t>
                      </a: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rPr>
                        <a:t>314 E. Commerce St. San Antonio, TX 78205 210.570.1199   (700ft)</a:t>
                      </a:r>
                    </a:p>
                    <a:p>
                      <a:pPr marL="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rPr>
                        <a:t>    Mon-Thurs:12PM-8PM  </a:t>
                      </a:r>
                      <a:r>
                        <a:rPr lang="en-US" sz="1400" b="0" i="0" u="none" strike="noStrike" cap="none" noProof="0" dirty="0">
                          <a:solidFill>
                            <a:schemeClr val="tx1">
                              <a:lumMod val="95000"/>
                              <a:lumOff val="5000"/>
                            </a:schemeClr>
                          </a:solidFill>
                          <a:latin typeface="Arial Narrow"/>
                        </a:rPr>
                        <a:t>Fri:12PM-9PM </a:t>
                      </a:r>
                      <a:endParaRPr lang="en-US" sz="1400" b="0" i="0" u="none" strike="noStrike" cap="none" noProof="0" dirty="0">
                        <a:latin typeface="Arial Narrow"/>
                      </a:endParaRPr>
                    </a:p>
                    <a:p>
                      <a:pPr marL="0" marR="0" lvl="0" indent="0" algn="l">
                        <a:lnSpc>
                          <a:spcPct val="100000"/>
                        </a:lnSpc>
                        <a:spcBef>
                          <a:spcPts val="0"/>
                        </a:spcBef>
                        <a:spcAft>
                          <a:spcPts val="0"/>
                        </a:spcAft>
                        <a:buSzPts val="1100"/>
                        <a:buFont typeface="Arial"/>
                        <a:buNone/>
                      </a:pPr>
                      <a:r>
                        <a:rPr lang="en-US" sz="1400" b="0" i="0" u="none" strike="noStrike" cap="none" noProof="0" dirty="0">
                          <a:solidFill>
                            <a:schemeClr val="tx1">
                              <a:lumMod val="95000"/>
                              <a:lumOff val="5000"/>
                            </a:schemeClr>
                          </a:solidFill>
                          <a:latin typeface="Arial Narrow"/>
                        </a:rPr>
                        <a:t>    Sat:11AM-10PM  Sun:11AM-9PM</a:t>
                      </a:r>
                      <a:endParaRPr lang="en-US" sz="1400" b="0" i="0" u="none" strike="noStrike" cap="none" noProof="0" dirty="0">
                        <a:latin typeface="Arial Narrow"/>
                      </a:endParaRP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rPr>
                        <a:t>Briscoe Art Museum</a:t>
                      </a: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rPr>
                        <a:t>210 W. Market St. San Antonio TX 78205 210.299.4499 (   mi)  Thurs-Mon:10AM-5PM</a:t>
                      </a: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rPr>
                        <a:t>San Fernando Cathedral</a:t>
                      </a: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rPr>
                        <a:t>115 Main Plaza San Antonio TX 78205 210.227.1297 (   mi) M-F:9AM-5PM </a:t>
                      </a: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rPr>
                        <a:t>Sat:8AM-6PM  Sun:7AM-6PM</a:t>
                      </a: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ndParaRP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ndParaRPr>
                    </a:p>
                    <a:p>
                      <a:pPr marL="182880" marR="0" lvl="0" indent="0" algn="l">
                        <a:lnSpc>
                          <a:spcPct val="100000"/>
                        </a:lnSpc>
                        <a:spcBef>
                          <a:spcPts val="0"/>
                        </a:spcBef>
                        <a:spcAft>
                          <a:spcPts val="0"/>
                        </a:spcAft>
                        <a:buSzPts val="1100"/>
                        <a:buFont typeface="Arial"/>
                        <a:buNone/>
                      </a:pPr>
                      <a:endParaRPr lang="en-US" sz="1400" b="0" u="none" strike="noStrike" cap="none">
                        <a:solidFill>
                          <a:schemeClr val="tx1"/>
                        </a:solidFill>
                        <a:latin typeface="Arial Narrow"/>
                      </a:endParaRPr>
                    </a:p>
                    <a:p>
                      <a:pPr marL="182880" marR="0" lvl="0" indent="0" algn="l" rtl="0">
                        <a:lnSpc>
                          <a:spcPct val="100000"/>
                        </a:lnSpc>
                        <a:spcBef>
                          <a:spcPts val="0"/>
                        </a:spcBef>
                        <a:spcAft>
                          <a:spcPts val="0"/>
                        </a:spcAft>
                        <a:buClr>
                          <a:schemeClr val="dk1"/>
                        </a:buClr>
                        <a:buSzPts val="1100"/>
                        <a:buFont typeface="Arial"/>
                        <a:buNone/>
                      </a:pPr>
                      <a:endParaRPr lang="en-US" sz="1200" u="none" strike="noStrike" cap="none" dirty="0">
                        <a:solidFill>
                          <a:srgbClr val="0B4C8C"/>
                        </a:solidFill>
                      </a:endParaRPr>
                    </a:p>
                    <a:p>
                      <a:pPr marL="182880" marR="0" lvl="0" indent="0" algn="ctr" rtl="0">
                        <a:lnSpc>
                          <a:spcPct val="100000"/>
                        </a:lnSpc>
                        <a:spcBef>
                          <a:spcPts val="0"/>
                        </a:spcBef>
                        <a:spcAft>
                          <a:spcPts val="0"/>
                        </a:spcAft>
                        <a:buClr>
                          <a:schemeClr val="dk1"/>
                        </a:buClr>
                        <a:buSzPts val="1100"/>
                        <a:buFont typeface="Arial"/>
                        <a:buNone/>
                      </a:pPr>
                      <a:endParaRPr lang="en-US" sz="1400" b="1" u="sng" strike="noStrike" cap="none" dirty="0">
                        <a:solidFill>
                          <a:srgbClr val="FF0000"/>
                        </a:solidFill>
                        <a:latin typeface="Roboto Condensed"/>
                        <a:ea typeface="Roboto Condensed"/>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ctr">
                        <a:lnSpc>
                          <a:spcPct val="100000"/>
                        </a:lnSpc>
                        <a:spcBef>
                          <a:spcPts val="0"/>
                        </a:spcBef>
                        <a:spcAft>
                          <a:spcPts val="0"/>
                        </a:spcAft>
                        <a:buSzPts val="1100"/>
                        <a:buFont typeface="Arial"/>
                        <a:buNone/>
                      </a:pPr>
                      <a:r>
                        <a:rPr lang="en-US" sz="1800" b="1" u="sng" strike="noStrike" cap="none" dirty="0">
                          <a:solidFill>
                            <a:srgbClr val="FF0000"/>
                          </a:solidFill>
                          <a:latin typeface="Roboto Condensed"/>
                          <a:ea typeface="Roboto Condensed"/>
                        </a:rPr>
                        <a:t>CONT.</a:t>
                      </a:r>
                    </a:p>
                    <a:p>
                      <a:pPr marL="182880" marR="0" lvl="0" indent="0" algn="ctr">
                        <a:lnSpc>
                          <a:spcPct val="100000"/>
                        </a:lnSpc>
                        <a:spcBef>
                          <a:spcPts val="0"/>
                        </a:spcBef>
                        <a:spcAft>
                          <a:spcPts val="0"/>
                        </a:spcAft>
                        <a:buSzPts val="1100"/>
                        <a:buFont typeface="Arial"/>
                        <a:buNone/>
                      </a:pPr>
                      <a:endParaRPr lang="en-US" sz="1800" b="1" u="sng" strike="noStrike" cap="none" dirty="0">
                        <a:solidFill>
                          <a:srgbClr val="FF0000"/>
                        </a:solidFill>
                        <a:latin typeface="Roboto Condensed"/>
                        <a:ea typeface="Roboto Condensed"/>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ea typeface="Roboto Condensed"/>
                        </a:rPr>
                        <a:t>GO Rio SA River Cruise</a:t>
                      </a:r>
                      <a:endParaRPr lang="en-US" sz="1400" b="1" u="sng"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ea typeface="Roboto Condensed"/>
                        </a:rPr>
                        <a:t>809 Riverwalk St. San Antonio TX 78205 210.227.4746 (0.2mi)  Everyday 12PM-10PM</a:t>
                      </a:r>
                    </a:p>
                    <a:p>
                      <a:pPr marL="182880" marR="0" lvl="0" indent="0" algn="l">
                        <a:lnSpc>
                          <a:spcPct val="100000"/>
                        </a:lnSpc>
                        <a:spcBef>
                          <a:spcPts val="0"/>
                        </a:spcBef>
                        <a:spcAft>
                          <a:spcPts val="0"/>
                        </a:spcAft>
                        <a:buSzPts val="1100"/>
                        <a:buFont typeface="Arial"/>
                        <a:buNone/>
                      </a:pPr>
                      <a:endParaRPr lang="en-US" sz="1400" b="1"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ea typeface="Roboto Condensed"/>
                        </a:rPr>
                        <a:t>AMC Rivercenter 11</a:t>
                      </a: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ea typeface="Roboto Condensed"/>
                        </a:rPr>
                        <a:t>849 E. Commerce St. San Antonio TX 78205 210.228.0351 (0.8 mi) </a:t>
                      </a: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ea typeface="Roboto Condensed"/>
                        </a:rPr>
                        <a:t>La Villita Historic Village | </a:t>
                      </a:r>
                      <a:r>
                        <a:rPr lang="en-US" sz="1400" b="1" u="none" strike="noStrike" cap="none" dirty="0" err="1">
                          <a:solidFill>
                            <a:schemeClr val="tx1"/>
                          </a:solidFill>
                          <a:latin typeface="Arial Narrow"/>
                          <a:ea typeface="Roboto Condensed"/>
                        </a:rPr>
                        <a:t>Hemisfare</a:t>
                      </a:r>
                      <a:r>
                        <a:rPr lang="en-US" sz="1400" b="1" u="none" strike="noStrike" cap="none" dirty="0">
                          <a:solidFill>
                            <a:schemeClr val="tx1"/>
                          </a:solidFill>
                          <a:latin typeface="Arial Narrow"/>
                          <a:ea typeface="Roboto Condensed"/>
                        </a:rPr>
                        <a:t> Park</a:t>
                      </a: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ea typeface="Roboto Condensed"/>
                        </a:rPr>
                        <a:t>418 Villita St. San Antonio TX 78205 210.207.8614 (0.3mi)  Everyday 10AM-6PM</a:t>
                      </a:r>
                      <a:endParaRPr lang="en-US" sz="1400" b="1"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ea typeface="Roboto Condensed"/>
                        </a:rPr>
                        <a:t>Mexican Cultural Institute</a:t>
                      </a: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ea typeface="Roboto Condensed"/>
                        </a:rPr>
                        <a:t>600 </a:t>
                      </a:r>
                      <a:r>
                        <a:rPr lang="en-US" sz="1400" b="0" u="none" strike="noStrike" cap="none" dirty="0" err="1">
                          <a:solidFill>
                            <a:schemeClr val="tx1"/>
                          </a:solidFill>
                          <a:latin typeface="Arial Narrow"/>
                          <a:ea typeface="Roboto Condensed"/>
                        </a:rPr>
                        <a:t>Hemisfair</a:t>
                      </a:r>
                      <a:r>
                        <a:rPr lang="en-US" sz="1400" b="0" u="none" strike="noStrike" cap="none" dirty="0">
                          <a:solidFill>
                            <a:schemeClr val="tx1"/>
                          </a:solidFill>
                          <a:latin typeface="Arial Narrow"/>
                          <a:ea typeface="Roboto Condensed"/>
                        </a:rPr>
                        <a:t> Plaza Way San Antonio TX 78205 210.227.0123 (0.5mi)  Everyday 9AM-5PM</a:t>
                      </a: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ea typeface="Roboto Condensed"/>
                        </a:rPr>
                        <a:t>San Antonio Museum of Art</a:t>
                      </a:r>
                      <a:endParaRPr lang="en-US" sz="1400" b="0"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ea typeface="Roboto Condensed"/>
                        </a:rPr>
                        <a:t>200 W. Jones Ave. San Antonio TX 78215 210.978.8100  (1mi)  Tues &amp; Fri:10AM-7PM </a:t>
                      </a: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ea typeface="Roboto Condensed"/>
                        </a:rPr>
                        <a:t>Wed-Thurs:10AM-5PM  Sat-Sun:10AM-5PM</a:t>
                      </a:r>
                    </a:p>
                    <a:p>
                      <a:pPr marL="182880" marR="0" lvl="0" indent="0" algn="l">
                        <a:lnSpc>
                          <a:spcPct val="100000"/>
                        </a:lnSpc>
                        <a:spcBef>
                          <a:spcPts val="0"/>
                        </a:spcBef>
                        <a:spcAft>
                          <a:spcPts val="0"/>
                        </a:spcAft>
                        <a:buSzPts val="1100"/>
                        <a:buFont typeface="Arial"/>
                        <a:buNone/>
                      </a:pPr>
                      <a:endParaRPr lang="en-US" sz="1400" b="1"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ea typeface="Roboto Condensed"/>
                        </a:rPr>
                        <a:t>The </a:t>
                      </a:r>
                      <a:r>
                        <a:rPr lang="en-US" sz="1400" b="1" u="none" strike="noStrike" cap="none" dirty="0" err="1">
                          <a:solidFill>
                            <a:schemeClr val="tx1"/>
                          </a:solidFill>
                          <a:latin typeface="Arial Narrow"/>
                          <a:ea typeface="Roboto Condensed"/>
                        </a:rPr>
                        <a:t>Doseum</a:t>
                      </a:r>
                      <a:endParaRPr lang="en-US" sz="1400" b="1"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ea typeface="Roboto Condensed"/>
                        </a:rPr>
                        <a:t>2800 Broadway St. San Antonio TX 78209 210.212.4453  (2.2mi)  Wed-Fri &amp; Mon:10AM-5PM Sat:9AM-5PM  Sun:12PM-5PM</a:t>
                      </a: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ea typeface="Roboto Condensed"/>
                        </a:rPr>
                        <a:t>Travis Park</a:t>
                      </a: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ea typeface="Roboto Condensed"/>
                        </a:rPr>
                        <a:t>301 E. Travis St. San Antonio TX 78205 210.207.3677 (0.2mi) 24hours</a:t>
                      </a: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100"/>
                        <a:buFont typeface="Arial"/>
                        <a:buNone/>
                      </a:pPr>
                      <a:endParaRPr lang="en-US" sz="1400" b="0" u="none" strike="noStrike" cap="none" dirty="0">
                        <a:solidFill>
                          <a:schemeClr val="tx1"/>
                        </a:solidFill>
                        <a:latin typeface="Arial Narrow"/>
                        <a:ea typeface="Roboto Condensed"/>
                      </a:endParaRPr>
                    </a:p>
                    <a:p>
                      <a:pPr marL="182880" marR="0" lvl="0" indent="0" algn="l">
                        <a:lnSpc>
                          <a:spcPct val="100000"/>
                        </a:lnSpc>
                        <a:spcBef>
                          <a:spcPts val="0"/>
                        </a:spcBef>
                        <a:spcAft>
                          <a:spcPts val="0"/>
                        </a:spcAft>
                        <a:buSzPts val="1400"/>
                        <a:buFont typeface="Arial"/>
                        <a:buNone/>
                      </a:pPr>
                      <a:endParaRPr lang="en-US" sz="1400" u="none" strike="noStrike" cap="none" dirty="0">
                        <a:latin typeface="Arial Narrow"/>
                      </a:endParaRPr>
                    </a:p>
                    <a:p>
                      <a:pPr marL="182880" marR="0" lvl="0" indent="0" algn="l">
                        <a:lnSpc>
                          <a:spcPct val="100000"/>
                        </a:lnSpc>
                        <a:spcBef>
                          <a:spcPts val="0"/>
                        </a:spcBef>
                        <a:spcAft>
                          <a:spcPts val="0"/>
                        </a:spcAft>
                        <a:buSzPts val="1400"/>
                        <a:buFont typeface="Arial"/>
                        <a:buNone/>
                      </a:pPr>
                      <a:endParaRPr lang="en-US" sz="1400" u="none" strike="noStrike" cap="none" dirty="0">
                        <a:latin typeface="Arial Narrow"/>
                      </a:endParaRPr>
                    </a:p>
                    <a:p>
                      <a:pPr marL="182880" marR="0" lvl="0" indent="0" algn="l">
                        <a:lnSpc>
                          <a:spcPct val="100000"/>
                        </a:lnSpc>
                        <a:spcBef>
                          <a:spcPts val="0"/>
                        </a:spcBef>
                        <a:spcAft>
                          <a:spcPts val="0"/>
                        </a:spcAft>
                        <a:buSzPts val="1400"/>
                        <a:buFont typeface="Arial"/>
                        <a:buNone/>
                      </a:pPr>
                      <a:endParaRPr lang="en-US" sz="1400" u="none" strike="noStrike" cap="none" dirty="0">
                        <a:latin typeface="Arial Narrow"/>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r h="2347239">
                <a:tc>
                  <a:txBody>
                    <a:bodyPr/>
                    <a:lstStyle/>
                    <a:p>
                      <a:pPr marL="0" marR="0" lvl="0" indent="0" algn="ctr" rtl="0">
                        <a:lnSpc>
                          <a:spcPct val="100000"/>
                        </a:lnSpc>
                        <a:spcBef>
                          <a:spcPts val="0"/>
                        </a:spcBef>
                        <a:spcAft>
                          <a:spcPts val="0"/>
                        </a:spcAft>
                        <a:buClr>
                          <a:srgbClr val="000000"/>
                        </a:buClr>
                        <a:buSzPts val="1400"/>
                        <a:buFont typeface="Arial"/>
                        <a:buNone/>
                      </a:pPr>
                      <a:endParaRPr lang="en-US" sz="2000" b="1" u="sng" strike="noStrike" cap="none" dirty="0">
                        <a:solidFill>
                          <a:srgbClr val="FF0000"/>
                        </a:solidFill>
                        <a:latin typeface="Roboto Condensed"/>
                        <a:ea typeface="Roboto Condensed"/>
                      </a:endParaRPr>
                    </a:p>
                    <a:p>
                      <a:pPr marL="0" marR="0" lvl="0" indent="0" algn="l">
                        <a:lnSpc>
                          <a:spcPct val="100000"/>
                        </a:lnSpc>
                        <a:spcBef>
                          <a:spcPts val="0"/>
                        </a:spcBef>
                        <a:spcAft>
                          <a:spcPts val="0"/>
                        </a:spcAft>
                        <a:buSzPts val="1400"/>
                        <a:buFont typeface="Arial"/>
                        <a:buNone/>
                      </a:pPr>
                      <a:endParaRPr lang="en-US" sz="1600" b="1" u="none" strike="noStrike" cap="none" dirty="0">
                        <a:solidFill>
                          <a:schemeClr val="tx1">
                            <a:lumMod val="95000"/>
                            <a:lumOff val="5000"/>
                          </a:schemeClr>
                        </a:solidFill>
                        <a:latin typeface="Arial Narrow"/>
                        <a:ea typeface="Roboto Condensed"/>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ctr" rtl="0">
                        <a:lnSpc>
                          <a:spcPct val="100000"/>
                        </a:lnSpc>
                        <a:spcBef>
                          <a:spcPts val="0"/>
                        </a:spcBef>
                        <a:spcAft>
                          <a:spcPts val="0"/>
                        </a:spcAft>
                        <a:buClr>
                          <a:srgbClr val="000000"/>
                        </a:buClr>
                        <a:buSzPts val="1800"/>
                        <a:buFont typeface="Arial"/>
                        <a:buNone/>
                      </a:pPr>
                      <a:endParaRPr sz="1600" b="0" u="none" strike="noStrike" cap="none" dirty="0">
                        <a:solidFill>
                          <a:schemeClr val="tx1"/>
                        </a:solidFill>
                        <a:latin typeface="Arial Narrow"/>
                        <a:ea typeface="Roboto Condensed"/>
                        <a:cs typeface="Roboto Condensed"/>
                        <a:sym typeface="Roboto Condensed"/>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r h="456984">
                <a:tc>
                  <a:txBody>
                    <a:bodyPr/>
                    <a:lstStyle/>
                    <a:p>
                      <a:pPr marL="0" marR="0" lvl="0" indent="0" algn="ctr" rtl="0">
                        <a:lnSpc>
                          <a:spcPct val="100000"/>
                        </a:lnSpc>
                        <a:spcBef>
                          <a:spcPts val="0"/>
                        </a:spcBef>
                        <a:spcAft>
                          <a:spcPts val="0"/>
                        </a:spcAft>
                        <a:buClr>
                          <a:srgbClr val="000000"/>
                        </a:buClr>
                        <a:buSzPts val="1400"/>
                        <a:buFont typeface="Arial"/>
                        <a:buNone/>
                      </a:pPr>
                      <a:endParaRPr lang="en-US" sz="2400" b="1" u="sng" strike="noStrike" cap="none" dirty="0">
                        <a:solidFill>
                          <a:srgbClr val="FF0000"/>
                        </a:solidFill>
                        <a:latin typeface="Roboto Condensed" panose="020B0604020202020204" charset="0"/>
                        <a:ea typeface="Roboto Condensed" panose="020B0604020202020204" charset="0"/>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ctr" rtl="0">
                        <a:lnSpc>
                          <a:spcPct val="100000"/>
                        </a:lnSpc>
                        <a:spcBef>
                          <a:spcPts val="0"/>
                        </a:spcBef>
                        <a:spcAft>
                          <a:spcPts val="0"/>
                        </a:spcAft>
                        <a:buClr>
                          <a:schemeClr val="dk1"/>
                        </a:buClr>
                        <a:buSzPts val="1100"/>
                        <a:buFont typeface="Arial"/>
                        <a:buNone/>
                      </a:pPr>
                      <a:endParaRPr lang="en-US" sz="2400" b="1" u="sng" strike="noStrike" cap="none" dirty="0">
                        <a:solidFill>
                          <a:srgbClr val="FF0000"/>
                        </a:solidFill>
                        <a:latin typeface="Roboto Condensed" panose="020B0604020202020204" charset="0"/>
                        <a:ea typeface="Roboto Condensed" panose="020B0604020202020204" charset="0"/>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cxnSp>
        <p:nvCxnSpPr>
          <p:cNvPr id="83" name="Google Shape;83;p16"/>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2" name="TextBox 1">
            <a:extLst>
              <a:ext uri="{FF2B5EF4-FFF2-40B4-BE49-F238E27FC236}">
                <a16:creationId xmlns:a16="http://schemas.microsoft.com/office/drawing/2014/main" id="{A8BFDD12-D1E9-402A-A439-1A4B5BB62F20}"/>
              </a:ext>
            </a:extLst>
          </p:cNvPr>
          <p:cNvSpPr txBox="1"/>
          <p:nvPr/>
        </p:nvSpPr>
        <p:spPr>
          <a:xfrm>
            <a:off x="72231" y="76373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Aztec Theatre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6"/>
          <p:cNvSpPr txBox="1"/>
          <p:nvPr/>
        </p:nvSpPr>
        <p:spPr>
          <a:xfrm>
            <a:off x="0" y="1024957"/>
            <a:ext cx="7772400" cy="594614"/>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GET LOCAL cont.</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80" name="Google Shape;80;p16"/>
          <p:cNvSpPr txBox="1"/>
          <p:nvPr/>
        </p:nvSpPr>
        <p:spPr>
          <a:xfrm>
            <a:off x="0" y="1623692"/>
            <a:ext cx="77724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Proxima Nova Extrabold"/>
                <a:ea typeface="Proxima Nova Extrabold"/>
                <a:cs typeface="Proxima Nova Extrabold"/>
                <a:sym typeface="Proxima Nova Extrabold"/>
              </a:rPr>
              <a:t>AROUND TOWN ACTIVITIES • ADULTS</a:t>
            </a:r>
            <a:endParaRPr sz="2400" b="0" i="0" u="none" strike="noStrike" cap="none">
              <a:solidFill>
                <a:srgbClr val="000000"/>
              </a:solidFill>
              <a:latin typeface="Proxima Nova Extrabold"/>
              <a:ea typeface="Proxima Nova Extrabold"/>
              <a:cs typeface="Proxima Nova Extrabold"/>
              <a:sym typeface="Proxima Nova Extrabold"/>
            </a:endParaRPr>
          </a:p>
        </p:txBody>
      </p:sp>
      <p:graphicFrame>
        <p:nvGraphicFramePr>
          <p:cNvPr id="81" name="Google Shape;81;p16"/>
          <p:cNvGraphicFramePr/>
          <p:nvPr>
            <p:extLst>
              <p:ext uri="{D42A27DB-BD31-4B8C-83A1-F6EECF244321}">
                <p14:modId xmlns:p14="http://schemas.microsoft.com/office/powerpoint/2010/main" val="4210172124"/>
              </p:ext>
            </p:extLst>
          </p:nvPr>
        </p:nvGraphicFramePr>
        <p:xfrm>
          <a:off x="229393" y="2079186"/>
          <a:ext cx="7272833" cy="11674059"/>
        </p:xfrm>
        <a:graphic>
          <a:graphicData uri="http://schemas.openxmlformats.org/drawingml/2006/table">
            <a:tbl>
              <a:tblPr>
                <a:noFill/>
                <a:tableStyleId>{A4648AF4-40EF-400E-8D1F-8395DFBC47FC}</a:tableStyleId>
              </a:tblPr>
              <a:tblGrid>
                <a:gridCol w="3699331">
                  <a:extLst>
                    <a:ext uri="{9D8B030D-6E8A-4147-A177-3AD203B41FA5}">
                      <a16:colId xmlns:a16="http://schemas.microsoft.com/office/drawing/2014/main" val="20000"/>
                    </a:ext>
                  </a:extLst>
                </a:gridCol>
                <a:gridCol w="3573502">
                  <a:extLst>
                    <a:ext uri="{9D8B030D-6E8A-4147-A177-3AD203B41FA5}">
                      <a16:colId xmlns:a16="http://schemas.microsoft.com/office/drawing/2014/main" val="20001"/>
                    </a:ext>
                  </a:extLst>
                </a:gridCol>
              </a:tblGrid>
              <a:tr h="7732643">
                <a:tc>
                  <a:txBody>
                    <a:bodyPr/>
                    <a:lstStyle/>
                    <a:p>
                      <a:pPr marL="0" marR="0" lvl="0" indent="0" algn="ctr">
                        <a:lnSpc>
                          <a:spcPct val="100000"/>
                        </a:lnSpc>
                        <a:spcBef>
                          <a:spcPts val="0"/>
                        </a:spcBef>
                        <a:spcAft>
                          <a:spcPts val="0"/>
                        </a:spcAft>
                        <a:buNone/>
                      </a:pPr>
                      <a:r>
                        <a:rPr lang="en-US" sz="1800" b="1" i="0" u="sng" strike="noStrike" cap="none" noProof="0" dirty="0">
                          <a:solidFill>
                            <a:srgbClr val="FF0000"/>
                          </a:solidFill>
                          <a:latin typeface="Roboto Condensed"/>
                        </a:rPr>
                        <a:t>NIGHTLIFE</a:t>
                      </a:r>
                      <a:endParaRPr lang="en-US" sz="1800" b="1" i="0" u="sng" strike="noStrike" cap="none" noProof="0" dirty="0">
                        <a:latin typeface="Roboto Condensed"/>
                      </a:endParaRPr>
                    </a:p>
                    <a:p>
                      <a:pPr marL="0" marR="0" lvl="0" indent="0" algn="l">
                        <a:lnSpc>
                          <a:spcPct val="100000"/>
                        </a:lnSpc>
                        <a:spcBef>
                          <a:spcPts val="0"/>
                        </a:spcBef>
                        <a:spcAft>
                          <a:spcPts val="0"/>
                        </a:spcAft>
                        <a:buNone/>
                      </a:pPr>
                      <a:endParaRPr lang="en-US" sz="1400" b="0" i="0" u="none" strike="noStrike" cap="none" noProof="0" dirty="0">
                        <a:latin typeface="Arial Narrow"/>
                      </a:endParaRPr>
                    </a:p>
                    <a:p>
                      <a:pPr marL="0" marR="0" lvl="0" indent="0" algn="l">
                        <a:lnSpc>
                          <a:spcPct val="100000"/>
                        </a:lnSpc>
                        <a:spcBef>
                          <a:spcPts val="0"/>
                        </a:spcBef>
                        <a:spcAft>
                          <a:spcPts val="0"/>
                        </a:spcAft>
                        <a:buNone/>
                      </a:pPr>
                      <a:r>
                        <a:rPr lang="en-US" sz="1400" b="1" i="0" u="none" strike="noStrike" cap="none" noProof="0" dirty="0">
                          <a:solidFill>
                            <a:schemeClr val="tx1">
                              <a:lumMod val="95000"/>
                              <a:lumOff val="5000"/>
                            </a:schemeClr>
                          </a:solidFill>
                          <a:latin typeface="Arial Narrow"/>
                        </a:rPr>
                        <a:t>Esquire Tavern</a:t>
                      </a:r>
                      <a:endParaRPr lang="en-US" sz="1400" b="1" i="0" u="none" strike="noStrike" cap="none" noProof="0" dirty="0">
                        <a:latin typeface="Arial Narrow"/>
                      </a:endParaRPr>
                    </a:p>
                    <a:p>
                      <a:pPr marL="0" marR="0" lvl="0" indent="0" algn="l">
                        <a:lnSpc>
                          <a:spcPct val="100000"/>
                        </a:lnSpc>
                        <a:spcBef>
                          <a:spcPts val="0"/>
                        </a:spcBef>
                        <a:spcAft>
                          <a:spcPts val="0"/>
                        </a:spcAft>
                        <a:buNone/>
                      </a:pPr>
                      <a:r>
                        <a:rPr lang="en-US" sz="1400" b="0" i="0" u="none" strike="noStrike" cap="none" noProof="0" dirty="0">
                          <a:solidFill>
                            <a:schemeClr val="tx1">
                              <a:lumMod val="95000"/>
                              <a:lumOff val="5000"/>
                            </a:schemeClr>
                          </a:solidFill>
                          <a:latin typeface="Arial Narrow"/>
                        </a:rPr>
                        <a:t>155 E. Commerce St. San Antonio TX 78205 </a:t>
                      </a:r>
                      <a:endParaRPr lang="en-US" sz="1400" b="0" i="0" u="none" strike="noStrike" cap="none" noProof="0" dirty="0">
                        <a:latin typeface="Arial Narrow"/>
                      </a:endParaRPr>
                    </a:p>
                    <a:p>
                      <a:pPr marL="0" marR="0" lvl="0" indent="0" algn="l">
                        <a:lnSpc>
                          <a:spcPct val="100000"/>
                        </a:lnSpc>
                        <a:spcBef>
                          <a:spcPts val="0"/>
                        </a:spcBef>
                        <a:spcAft>
                          <a:spcPts val="0"/>
                        </a:spcAft>
                        <a:buNone/>
                      </a:pPr>
                      <a:r>
                        <a:rPr lang="en-US" sz="1400" b="0" i="0" u="none" strike="noStrike" cap="none" noProof="0" dirty="0">
                          <a:solidFill>
                            <a:schemeClr val="tx1">
                              <a:lumMod val="95000"/>
                              <a:lumOff val="5000"/>
                            </a:schemeClr>
                          </a:solidFill>
                          <a:latin typeface="Arial Narrow"/>
                        </a:rPr>
                        <a:t>210.222.2521 Sun-Thurs:11:30AM-10PM </a:t>
                      </a:r>
                      <a:endParaRPr lang="en-US" sz="1400" b="0" i="0" u="none" strike="noStrike" cap="none" noProof="0" dirty="0">
                        <a:latin typeface="Arial Narrow"/>
                      </a:endParaRPr>
                    </a:p>
                    <a:p>
                      <a:pPr marL="0" marR="0" lvl="0" indent="0" algn="l">
                        <a:lnSpc>
                          <a:spcPct val="100000"/>
                        </a:lnSpc>
                        <a:spcBef>
                          <a:spcPts val="0"/>
                        </a:spcBef>
                        <a:spcAft>
                          <a:spcPts val="0"/>
                        </a:spcAft>
                        <a:buNone/>
                      </a:pPr>
                      <a:r>
                        <a:rPr lang="en-US" sz="1400" b="0" i="0" u="none" strike="noStrike" cap="none" noProof="0" dirty="0">
                          <a:solidFill>
                            <a:schemeClr val="tx1">
                              <a:lumMod val="95000"/>
                              <a:lumOff val="5000"/>
                            </a:schemeClr>
                          </a:solidFill>
                          <a:latin typeface="Arial Narrow"/>
                        </a:rPr>
                        <a:t>Fri-Sat:11:30AM-2AM</a:t>
                      </a:r>
                      <a:endParaRPr lang="en-US" sz="1400" b="0" i="0" u="none" strike="noStrike" cap="none" noProof="0" dirty="0">
                        <a:latin typeface="Arial Narrow"/>
                      </a:endParaRPr>
                    </a:p>
                    <a:p>
                      <a:pPr marL="0" marR="0" lvl="0" indent="0" algn="l">
                        <a:lnSpc>
                          <a:spcPct val="100000"/>
                        </a:lnSpc>
                        <a:spcBef>
                          <a:spcPts val="0"/>
                        </a:spcBef>
                        <a:spcAft>
                          <a:spcPts val="0"/>
                        </a:spcAft>
                        <a:buNone/>
                      </a:pPr>
                      <a:endParaRPr lang="en-US" sz="1400" b="0" i="0" u="none" strike="noStrike" cap="none" noProof="0" dirty="0">
                        <a:latin typeface="Arial Narrow"/>
                      </a:endParaRPr>
                    </a:p>
                    <a:p>
                      <a:pPr marL="0" marR="0" lvl="0" indent="0" algn="l">
                        <a:lnSpc>
                          <a:spcPct val="100000"/>
                        </a:lnSpc>
                        <a:spcBef>
                          <a:spcPts val="0"/>
                        </a:spcBef>
                        <a:spcAft>
                          <a:spcPts val="0"/>
                        </a:spcAft>
                        <a:buNone/>
                      </a:pPr>
                      <a:r>
                        <a:rPr lang="en-US" sz="1400" b="1" i="0" u="none" strike="noStrike" cap="none" noProof="0" dirty="0">
                          <a:solidFill>
                            <a:schemeClr val="tx1">
                              <a:lumMod val="95000"/>
                              <a:lumOff val="5000"/>
                            </a:schemeClr>
                          </a:solidFill>
                          <a:latin typeface="Arial Narrow"/>
                        </a:rPr>
                        <a:t>The Moon's Daughter</a:t>
                      </a:r>
                      <a:endParaRPr lang="en-US" sz="1400" b="1" i="0" u="none" strike="noStrike" cap="none" noProof="0" dirty="0">
                        <a:latin typeface="Arial Narrow"/>
                      </a:endParaRPr>
                    </a:p>
                    <a:p>
                      <a:pPr marL="0" marR="0" lvl="0" indent="0" algn="l">
                        <a:lnSpc>
                          <a:spcPct val="100000"/>
                        </a:lnSpc>
                        <a:spcBef>
                          <a:spcPts val="0"/>
                        </a:spcBef>
                        <a:spcAft>
                          <a:spcPts val="0"/>
                        </a:spcAft>
                        <a:buNone/>
                      </a:pPr>
                      <a:r>
                        <a:rPr lang="en-US" sz="1400" b="0" i="0" u="none" strike="noStrike" cap="none" noProof="0" dirty="0">
                          <a:solidFill>
                            <a:schemeClr val="tx1">
                              <a:lumMod val="95000"/>
                              <a:lumOff val="5000"/>
                            </a:schemeClr>
                          </a:solidFill>
                          <a:latin typeface="Arial Narrow"/>
                        </a:rPr>
                        <a:t>115 Lexington Ave. San Antonio, TX 78205 210.942.6032 (0.5mi) </a:t>
                      </a:r>
                      <a:endParaRPr lang="en-US" sz="1400" b="0" i="0" u="none" strike="noStrike" cap="none" noProof="0" dirty="0">
                        <a:latin typeface="Arial Narrow"/>
                      </a:endParaRPr>
                    </a:p>
                    <a:p>
                      <a:pPr marL="0" marR="0" lvl="0" indent="0" algn="l">
                        <a:lnSpc>
                          <a:spcPct val="100000"/>
                        </a:lnSpc>
                        <a:spcBef>
                          <a:spcPts val="0"/>
                        </a:spcBef>
                        <a:spcAft>
                          <a:spcPts val="0"/>
                        </a:spcAft>
                        <a:buNone/>
                      </a:pPr>
                      <a:r>
                        <a:rPr lang="en-US" sz="1400" b="0" i="0" u="none" strike="noStrike" cap="none" noProof="0" dirty="0">
                          <a:solidFill>
                            <a:schemeClr val="tx1">
                              <a:lumMod val="95000"/>
                              <a:lumOff val="5000"/>
                            </a:schemeClr>
                          </a:solidFill>
                          <a:latin typeface="Arial Narrow"/>
                        </a:rPr>
                        <a:t>Mon-Thurs:4PM-12AM  Fri-Sat:2PM-2AM </a:t>
                      </a:r>
                      <a:endParaRPr lang="en-US" sz="1400" b="0" i="0" u="none" strike="noStrike" cap="none" noProof="0" dirty="0">
                        <a:latin typeface="Arial Narrow"/>
                      </a:endParaRPr>
                    </a:p>
                    <a:p>
                      <a:pPr marL="0" marR="0" lvl="0" indent="0" algn="l">
                        <a:lnSpc>
                          <a:spcPct val="100000"/>
                        </a:lnSpc>
                        <a:spcBef>
                          <a:spcPts val="0"/>
                        </a:spcBef>
                        <a:spcAft>
                          <a:spcPts val="0"/>
                        </a:spcAft>
                        <a:buNone/>
                      </a:pPr>
                      <a:r>
                        <a:rPr lang="en-US" sz="1400" b="0" i="0" u="none" strike="noStrike" cap="none" noProof="0" dirty="0">
                          <a:solidFill>
                            <a:schemeClr val="tx1">
                              <a:lumMod val="95000"/>
                              <a:lumOff val="5000"/>
                            </a:schemeClr>
                          </a:solidFill>
                          <a:latin typeface="Arial Narrow"/>
                        </a:rPr>
                        <a:t>Sun:11AM-9PM</a:t>
                      </a:r>
                      <a:endParaRPr lang="en-US" sz="1400" b="0" i="0" u="none" strike="noStrike" cap="none" noProof="0" dirty="0">
                        <a:latin typeface="Arial Narrow"/>
                      </a:endParaRPr>
                    </a:p>
                    <a:p>
                      <a:pPr marL="0" marR="0" lvl="0" indent="0" algn="l">
                        <a:lnSpc>
                          <a:spcPct val="100000"/>
                        </a:lnSpc>
                        <a:spcBef>
                          <a:spcPts val="0"/>
                        </a:spcBef>
                        <a:spcAft>
                          <a:spcPts val="0"/>
                        </a:spcAft>
                        <a:buNone/>
                      </a:pPr>
                      <a:endParaRPr lang="en-US" sz="1400" b="0" i="0" u="none" strike="noStrike" cap="none" noProof="0" dirty="0">
                        <a:latin typeface="Arial Narrow"/>
                      </a:endParaRPr>
                    </a:p>
                    <a:p>
                      <a:pPr marL="0" marR="0" lvl="0" indent="0" algn="l">
                        <a:lnSpc>
                          <a:spcPct val="100000"/>
                        </a:lnSpc>
                        <a:spcBef>
                          <a:spcPts val="0"/>
                        </a:spcBef>
                        <a:spcAft>
                          <a:spcPts val="0"/>
                        </a:spcAft>
                        <a:buNone/>
                      </a:pPr>
                      <a:r>
                        <a:rPr lang="en-US" sz="1400" b="1" i="0" u="none" strike="noStrike" cap="none" noProof="0" dirty="0">
                          <a:solidFill>
                            <a:schemeClr val="tx1">
                              <a:lumMod val="95000"/>
                              <a:lumOff val="5000"/>
                            </a:schemeClr>
                          </a:solidFill>
                          <a:latin typeface="Arial Narrow"/>
                        </a:rPr>
                        <a:t>C</a:t>
                      </a:r>
                      <a:r>
                        <a:rPr lang="en-US" sz="1400" b="1" i="0" u="none" strike="noStrike" cap="none" noProof="0" dirty="0">
                          <a:solidFill>
                            <a:schemeClr val="tx1"/>
                          </a:solidFill>
                          <a:latin typeface="Arial Narrow"/>
                        </a:rPr>
                        <a:t>ellar Mixology</a:t>
                      </a:r>
                    </a:p>
                    <a:p>
                      <a:pPr marL="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1142 E. Commerce St. San Antonio, TX 78205 210.463.5386  (1.0mi)  W-Sat: 5PM-2AM</a:t>
                      </a:r>
                    </a:p>
                    <a:p>
                      <a:pPr marL="0" marR="0" lvl="0" indent="0" algn="l">
                        <a:lnSpc>
                          <a:spcPct val="100000"/>
                        </a:lnSpc>
                        <a:spcBef>
                          <a:spcPts val="0"/>
                        </a:spcBef>
                        <a:spcAft>
                          <a:spcPts val="0"/>
                        </a:spcAft>
                        <a:buNone/>
                      </a:pPr>
                      <a:endParaRPr lang="en-US" sz="1400" b="0" i="0" u="none" strike="noStrike" cap="none" noProof="0" dirty="0">
                        <a:latin typeface="Arial Narrow"/>
                      </a:endParaRPr>
                    </a:p>
                    <a:p>
                      <a:pPr marL="0" marR="0" lvl="0" indent="0" algn="l">
                        <a:lnSpc>
                          <a:spcPct val="100000"/>
                        </a:lnSpc>
                        <a:spcBef>
                          <a:spcPts val="0"/>
                        </a:spcBef>
                        <a:spcAft>
                          <a:spcPts val="0"/>
                        </a:spcAft>
                        <a:buNone/>
                      </a:pPr>
                      <a:r>
                        <a:rPr lang="en-US" sz="1400" b="1" i="0" u="none" strike="noStrike" cap="none" noProof="0" dirty="0" err="1">
                          <a:solidFill>
                            <a:schemeClr val="tx1"/>
                          </a:solidFill>
                          <a:latin typeface="Arial Narrow"/>
                        </a:rPr>
                        <a:t>Hugman's</a:t>
                      </a:r>
                      <a:r>
                        <a:rPr lang="en-US" sz="1400" b="1" i="0" u="none" strike="noStrike" cap="none" noProof="0" dirty="0">
                          <a:solidFill>
                            <a:schemeClr val="tx1"/>
                          </a:solidFill>
                          <a:latin typeface="Arial Narrow"/>
                        </a:rPr>
                        <a:t> Oasis</a:t>
                      </a:r>
                    </a:p>
                    <a:p>
                      <a:pPr marL="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135 E. Commerce St. San Antonio, TX 78205 210.441.7225 (450ft) T-W: 4PM-12AM </a:t>
                      </a:r>
                    </a:p>
                    <a:p>
                      <a:pPr marL="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Thurs-Sun: 4PM-2AM</a:t>
                      </a:r>
                      <a:endParaRPr lang="en-US" b="0" dirty="0"/>
                    </a:p>
                    <a:p>
                      <a:pPr marL="0" marR="0" lvl="0" indent="0" algn="l">
                        <a:lnSpc>
                          <a:spcPct val="100000"/>
                        </a:lnSpc>
                        <a:spcBef>
                          <a:spcPts val="0"/>
                        </a:spcBef>
                        <a:spcAft>
                          <a:spcPts val="0"/>
                        </a:spcAft>
                        <a:buNone/>
                      </a:pPr>
                      <a:endParaRPr lang="en-US" sz="1400" b="0" i="0" u="none" strike="noStrike" cap="none" noProof="0" dirty="0">
                        <a:solidFill>
                          <a:schemeClr val="tx1"/>
                        </a:solidFill>
                        <a:latin typeface="Arial Narrow"/>
                      </a:endParaRPr>
                    </a:p>
                    <a:p>
                      <a:pPr marL="0" marR="0" lvl="0" indent="0" algn="l">
                        <a:lnSpc>
                          <a:spcPct val="100000"/>
                        </a:lnSpc>
                        <a:spcBef>
                          <a:spcPts val="0"/>
                        </a:spcBef>
                        <a:spcAft>
                          <a:spcPts val="0"/>
                        </a:spcAft>
                        <a:buNone/>
                      </a:pPr>
                      <a:r>
                        <a:rPr lang="en-US" sz="1400" b="1" i="0" u="none" strike="noStrike" cap="none" noProof="0" dirty="0">
                          <a:solidFill>
                            <a:schemeClr val="tx1"/>
                          </a:solidFill>
                          <a:latin typeface="Arial Narrow"/>
                        </a:rPr>
                        <a:t>1Watson</a:t>
                      </a:r>
                    </a:p>
                    <a:p>
                      <a:pPr marL="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1</a:t>
                      </a:r>
                      <a:r>
                        <a:rPr lang="en-US" sz="1600" b="0" i="0" u="none" strike="noStrike" cap="none" noProof="0" dirty="0">
                          <a:solidFill>
                            <a:schemeClr val="tx1"/>
                          </a:solidFill>
                          <a:latin typeface="Arial Narrow"/>
                        </a:rPr>
                        <a:t>11 Soledad St, San Antonio, TX 78205</a:t>
                      </a:r>
                    </a:p>
                    <a:p>
                      <a:pPr marL="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(0.9mi) 210.222.8300 M-Th: 4PM- 12AM F: 4PM-1AM Sat-Sun:10:30AM-12AM</a:t>
                      </a:r>
                    </a:p>
                    <a:p>
                      <a:pPr marL="0" marR="0" lvl="0" indent="0" algn="l">
                        <a:lnSpc>
                          <a:spcPct val="100000"/>
                        </a:lnSpc>
                        <a:spcBef>
                          <a:spcPts val="0"/>
                        </a:spcBef>
                        <a:spcAft>
                          <a:spcPts val="0"/>
                        </a:spcAft>
                        <a:buNone/>
                      </a:pPr>
                      <a:endParaRPr lang="en-US" sz="1400" b="0" i="0" u="none" strike="noStrike" cap="none" noProof="0" dirty="0">
                        <a:solidFill>
                          <a:schemeClr val="tx1"/>
                        </a:solidFill>
                        <a:latin typeface="Arial Narrow"/>
                      </a:endParaRPr>
                    </a:p>
                    <a:p>
                      <a:pPr marL="0" marR="0" lvl="0" indent="0" algn="l">
                        <a:lnSpc>
                          <a:spcPct val="100000"/>
                        </a:lnSpc>
                        <a:spcBef>
                          <a:spcPts val="0"/>
                        </a:spcBef>
                        <a:spcAft>
                          <a:spcPts val="0"/>
                        </a:spcAft>
                        <a:buNone/>
                      </a:pPr>
                      <a:r>
                        <a:rPr lang="en-US" sz="1400" b="1" i="0" u="none" strike="noStrike" cap="none" noProof="0" dirty="0">
                          <a:solidFill>
                            <a:schemeClr val="tx1"/>
                          </a:solidFill>
                          <a:latin typeface="Arial Narrow"/>
                        </a:rPr>
                        <a:t>1902 Nightclub</a:t>
                      </a:r>
                    </a:p>
                    <a:p>
                      <a:pPr marL="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1174 E. Commerce St, San Antonio, TX 78205 (1mi)</a:t>
                      </a:r>
                    </a:p>
                    <a:p>
                      <a:pPr marL="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210.941.3010 Fri-Sat: 10PM-2AM</a:t>
                      </a:r>
                    </a:p>
                    <a:p>
                      <a:pPr marL="0" marR="0" lvl="0" indent="0" algn="l">
                        <a:lnSpc>
                          <a:spcPct val="100000"/>
                        </a:lnSpc>
                        <a:spcBef>
                          <a:spcPts val="0"/>
                        </a:spcBef>
                        <a:spcAft>
                          <a:spcPts val="0"/>
                        </a:spcAft>
                        <a:buNone/>
                      </a:pPr>
                      <a:endParaRPr lang="en-US" sz="1400" b="0" i="0" u="none" strike="noStrike" cap="none" noProof="0" dirty="0">
                        <a:solidFill>
                          <a:schemeClr val="tx1"/>
                        </a:solidFill>
                        <a:latin typeface="Arial Narrow"/>
                      </a:endParaRPr>
                    </a:p>
                    <a:p>
                      <a:pPr marL="0" marR="0" lvl="0" indent="0" algn="l">
                        <a:lnSpc>
                          <a:spcPct val="100000"/>
                        </a:lnSpc>
                        <a:spcBef>
                          <a:spcPts val="0"/>
                        </a:spcBef>
                        <a:spcAft>
                          <a:spcPts val="0"/>
                        </a:spcAft>
                        <a:buNone/>
                      </a:pPr>
                      <a:r>
                        <a:rPr lang="en-US" sz="1400" b="1" i="0" u="none" strike="noStrike" cap="none" noProof="0" err="1">
                          <a:solidFill>
                            <a:schemeClr val="tx1"/>
                          </a:solidFill>
                          <a:latin typeface="Arial Narrow"/>
                        </a:rPr>
                        <a:t>Waxy's</a:t>
                      </a:r>
                      <a:endParaRPr lang="en-US" sz="1400" b="1" i="0" u="none" strike="noStrike" cap="none" noProof="0">
                        <a:solidFill>
                          <a:schemeClr val="tx1"/>
                        </a:solidFill>
                        <a:latin typeface="Arial Narrow"/>
                      </a:endParaRPr>
                    </a:p>
                    <a:p>
                      <a:pPr marL="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234 River Walk St, San Antonio, TX 78205 (350ft) </a:t>
                      </a:r>
                    </a:p>
                    <a:p>
                      <a:pPr marL="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210.229.9299 M-Sun: 11AM-2AM</a:t>
                      </a:r>
                    </a:p>
                    <a:p>
                      <a:pPr marL="0" marR="0" lvl="0" indent="0" algn="l">
                        <a:lnSpc>
                          <a:spcPct val="100000"/>
                        </a:lnSpc>
                        <a:spcBef>
                          <a:spcPts val="0"/>
                        </a:spcBef>
                        <a:spcAft>
                          <a:spcPts val="0"/>
                        </a:spcAft>
                        <a:buNone/>
                      </a:pPr>
                      <a:endParaRPr lang="en-US" sz="1400" b="0" i="0" u="none" strike="noStrike" cap="none" noProof="0" dirty="0">
                        <a:solidFill>
                          <a:schemeClr val="tx1"/>
                        </a:solidFill>
                        <a:latin typeface="Arial Narrow"/>
                      </a:endParaRPr>
                    </a:p>
                    <a:p>
                      <a:pPr marL="0" marR="0" lvl="0" indent="0" algn="l">
                        <a:lnSpc>
                          <a:spcPct val="100000"/>
                        </a:lnSpc>
                        <a:spcBef>
                          <a:spcPts val="0"/>
                        </a:spcBef>
                        <a:spcAft>
                          <a:spcPts val="0"/>
                        </a:spcAft>
                        <a:buNone/>
                      </a:pPr>
                      <a:endParaRPr lang="en-US" sz="1400" b="0" i="0" u="none" strike="noStrike" cap="none" noProof="0" dirty="0">
                        <a:solidFill>
                          <a:schemeClr val="tx1"/>
                        </a:solidFill>
                        <a:latin typeface="Arial Narrow"/>
                      </a:endParaRPr>
                    </a:p>
                    <a:p>
                      <a:pPr marL="0" marR="0" lvl="0" indent="0" algn="l">
                        <a:lnSpc>
                          <a:spcPct val="100000"/>
                        </a:lnSpc>
                        <a:spcBef>
                          <a:spcPts val="0"/>
                        </a:spcBef>
                        <a:spcAft>
                          <a:spcPts val="0"/>
                        </a:spcAft>
                        <a:buNone/>
                      </a:pPr>
                      <a:endParaRPr lang="en-US" sz="1800" b="0" i="0" u="none" strike="noStrike" cap="none" noProof="0" dirty="0"/>
                    </a:p>
                    <a:p>
                      <a:pPr marL="182880" marR="0" lvl="0" indent="0" algn="ctr">
                        <a:lnSpc>
                          <a:spcPct val="100000"/>
                        </a:lnSpc>
                        <a:spcBef>
                          <a:spcPts val="0"/>
                        </a:spcBef>
                        <a:spcAft>
                          <a:spcPts val="0"/>
                        </a:spcAft>
                        <a:buNone/>
                      </a:pPr>
                      <a:endParaRPr lang="en-US" sz="1800" b="0" i="0" u="none" strike="noStrike" cap="none" noProof="0" dirty="0"/>
                    </a:p>
                    <a:p>
                      <a:pPr marL="182880" marR="0" lvl="0" indent="0" algn="ctr">
                        <a:lnSpc>
                          <a:spcPct val="100000"/>
                        </a:lnSpc>
                        <a:spcBef>
                          <a:spcPts val="0"/>
                        </a:spcBef>
                        <a:spcAft>
                          <a:spcPts val="0"/>
                        </a:spcAft>
                        <a:buSzPts val="1100"/>
                        <a:buFont typeface="Arial"/>
                        <a:buNone/>
                      </a:pPr>
                      <a:endParaRPr lang="en" sz="1800" b="1" u="sng" strike="noStrike" cap="none" dirty="0">
                        <a:solidFill>
                          <a:srgbClr val="F8002C"/>
                        </a:solidFill>
                        <a:latin typeface="Roboto Condensed"/>
                        <a:ea typeface="Roboto Condensed"/>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ctr">
                        <a:lnSpc>
                          <a:spcPct val="100000"/>
                        </a:lnSpc>
                        <a:spcBef>
                          <a:spcPts val="0"/>
                        </a:spcBef>
                        <a:spcAft>
                          <a:spcPts val="0"/>
                        </a:spcAft>
                        <a:buNone/>
                      </a:pPr>
                      <a:r>
                        <a:rPr lang="en" sz="1800" b="1" i="0" u="sng" strike="noStrike" cap="none" noProof="0" dirty="0">
                          <a:solidFill>
                            <a:srgbClr val="F8002C"/>
                          </a:solidFill>
                          <a:latin typeface="Roboto Condensed"/>
                        </a:rPr>
                        <a:t>LATE NIGHT BITES</a:t>
                      </a:r>
                      <a:endParaRPr lang="en" sz="1800" b="1" i="0" u="sng" strike="noStrike" cap="none" noProof="0" dirty="0">
                        <a:latin typeface="Roboto Condensed"/>
                      </a:endParaRPr>
                    </a:p>
                    <a:p>
                      <a:pPr marL="182880" lvl="0" indent="0" algn="l">
                        <a:lnSpc>
                          <a:spcPct val="100000"/>
                        </a:lnSpc>
                        <a:buNone/>
                      </a:pPr>
                      <a:endParaRPr lang="en" sz="1400" b="1" i="0" u="none" strike="noStrike" cap="none" baseline="0" noProof="0" dirty="0">
                        <a:solidFill>
                          <a:srgbClr val="000000"/>
                        </a:solidFill>
                        <a:latin typeface="Arial Narrow"/>
                      </a:endParaRPr>
                    </a:p>
                    <a:p>
                      <a:pPr marL="182880" lvl="0" indent="0" algn="l">
                        <a:lnSpc>
                          <a:spcPct val="100000"/>
                        </a:lnSpc>
                        <a:buNone/>
                      </a:pPr>
                      <a:r>
                        <a:rPr lang="en" sz="1400" b="1" i="0" u="none" strike="noStrike" cap="none" baseline="0" noProof="0" dirty="0">
                          <a:solidFill>
                            <a:srgbClr val="000000"/>
                          </a:solidFill>
                          <a:latin typeface="Arial Narrow"/>
                        </a:rPr>
                        <a:t>Elsewhere Garden Bar &amp; Kitchen</a:t>
                      </a:r>
                      <a:endParaRPr lang="en" dirty="0"/>
                    </a:p>
                    <a:p>
                      <a:pPr marL="182880" lvl="0" indent="0" algn="l">
                        <a:lnSpc>
                          <a:spcPct val="100000"/>
                        </a:lnSpc>
                        <a:buNone/>
                      </a:pPr>
                      <a:r>
                        <a:rPr lang="en" sz="1400" b="0" i="0" u="none" strike="noStrike" cap="none" baseline="0" noProof="0" dirty="0">
                          <a:solidFill>
                            <a:srgbClr val="000000"/>
                          </a:solidFill>
                          <a:latin typeface="Arial Narrow"/>
                        </a:rPr>
                        <a:t>103 E. Jones Ave. San Antonio, TX 78215 210.446.9303 (1.0mi)   </a:t>
                      </a:r>
                    </a:p>
                    <a:p>
                      <a:pPr marL="182880" lvl="0" indent="0" algn="l">
                        <a:lnSpc>
                          <a:spcPct val="100000"/>
                        </a:lnSpc>
                        <a:buNone/>
                      </a:pPr>
                      <a:r>
                        <a:rPr lang="en" sz="1400" b="0" i="0" u="none" strike="noStrike" cap="none" baseline="0" noProof="0" dirty="0">
                          <a:solidFill>
                            <a:srgbClr val="000000"/>
                          </a:solidFill>
                          <a:latin typeface="Arial Narrow"/>
                        </a:rPr>
                        <a:t>Sun:12PM-10PM   Mon:4PM-10PM   </a:t>
                      </a:r>
                    </a:p>
                    <a:p>
                      <a:pPr marL="182880" lvl="0" indent="0" algn="l">
                        <a:lnSpc>
                          <a:spcPct val="100000"/>
                        </a:lnSpc>
                        <a:buNone/>
                      </a:pPr>
                      <a:r>
                        <a:rPr lang="en" sz="1400" b="0" i="0" u="none" strike="noStrike" cap="none" baseline="0" noProof="0" dirty="0">
                          <a:solidFill>
                            <a:srgbClr val="000000"/>
                          </a:solidFill>
                          <a:latin typeface="Arial Narrow"/>
                        </a:rPr>
                        <a:t>Tue-Thurs:4PM-12AM  Fri:2PM-12AM</a:t>
                      </a:r>
                    </a:p>
                    <a:p>
                      <a:pPr marL="182880" lvl="0" indent="0" algn="l">
                        <a:lnSpc>
                          <a:spcPct val="100000"/>
                        </a:lnSpc>
                        <a:buNone/>
                      </a:pPr>
                      <a:r>
                        <a:rPr lang="en" sz="1400" b="0" i="0" u="none" strike="noStrike" cap="none" baseline="0" noProof="0" dirty="0">
                          <a:solidFill>
                            <a:srgbClr val="000000"/>
                          </a:solidFill>
                          <a:latin typeface="Arial Narrow"/>
                        </a:rPr>
                        <a:t>Sat:12PM-1AM</a:t>
                      </a:r>
                    </a:p>
                    <a:p>
                      <a:pPr marL="182880" marR="0" lvl="0" indent="0" algn="l">
                        <a:lnSpc>
                          <a:spcPct val="100000"/>
                        </a:lnSpc>
                        <a:spcBef>
                          <a:spcPts val="0"/>
                        </a:spcBef>
                        <a:spcAft>
                          <a:spcPts val="0"/>
                        </a:spcAft>
                        <a:buNone/>
                      </a:pPr>
                      <a:endParaRPr lang="en" sz="1400" b="1" i="0" u="none" strike="sngStrike" cap="none" noProof="0" dirty="0">
                        <a:solidFill>
                          <a:schemeClr val="tx1"/>
                        </a:solidFill>
                        <a:latin typeface="Arial Narrow"/>
                      </a:endParaRPr>
                    </a:p>
                    <a:p>
                      <a:pPr marL="182880" marR="0" lvl="0" indent="0" algn="l">
                        <a:lnSpc>
                          <a:spcPct val="100000"/>
                        </a:lnSpc>
                        <a:spcBef>
                          <a:spcPts val="0"/>
                        </a:spcBef>
                        <a:spcAft>
                          <a:spcPts val="0"/>
                        </a:spcAft>
                        <a:buNone/>
                      </a:pPr>
                      <a:r>
                        <a:rPr lang="en-US" sz="1400" b="1" i="0" u="none" strike="noStrike" cap="none" noProof="0" dirty="0">
                          <a:solidFill>
                            <a:schemeClr val="dk1"/>
                          </a:solidFill>
                          <a:latin typeface="Arial Narrow"/>
                        </a:rPr>
                        <a:t>Alamo Hot Dog Co.</a:t>
                      </a:r>
                      <a:endParaRPr lang="en-US" sz="1400" b="1" i="0" u="none" strike="noStrike" cap="none" noProof="0" dirty="0">
                        <a:latin typeface="Arial Narrow"/>
                      </a:endParaRPr>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Corner of Crockett St. &amp; S. Presa St. 210.831.2409 (0.1mi)  M-W:7PM-1AM </a:t>
                      </a:r>
                      <a:endParaRPr lang="en-US" sz="1400" b="0" i="0" u="none" strike="noStrike" cap="none" noProof="0" dirty="0">
                        <a:latin typeface="Arial Narrow"/>
                      </a:endParaRPr>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Th-Sat:7PM-2AM</a:t>
                      </a:r>
                      <a:endParaRPr lang="en-US" sz="1400" b="0" i="0" u="none" strike="noStrike" cap="none" noProof="0" dirty="0">
                        <a:latin typeface="Arial Narrow"/>
                      </a:endParaRPr>
                    </a:p>
                    <a:p>
                      <a:pPr marL="182880" marR="0" lvl="0" indent="0" algn="l">
                        <a:lnSpc>
                          <a:spcPct val="100000"/>
                        </a:lnSpc>
                        <a:spcBef>
                          <a:spcPts val="0"/>
                        </a:spcBef>
                        <a:spcAft>
                          <a:spcPts val="0"/>
                        </a:spcAft>
                        <a:buNone/>
                      </a:pPr>
                      <a:endParaRPr lang="en-US" sz="1400" b="0" i="0" u="none" strike="noStrike" cap="none" noProof="0" dirty="0">
                        <a:solidFill>
                          <a:srgbClr val="FF0000"/>
                        </a:solidFill>
                        <a:latin typeface="Arial Narrow"/>
                      </a:endParaRPr>
                    </a:p>
                    <a:p>
                      <a:pPr marL="182880" marR="0" lvl="0" indent="0" algn="l">
                        <a:lnSpc>
                          <a:spcPct val="100000"/>
                        </a:lnSpc>
                        <a:spcBef>
                          <a:spcPts val="0"/>
                        </a:spcBef>
                        <a:spcAft>
                          <a:spcPts val="0"/>
                        </a:spcAft>
                        <a:buNone/>
                      </a:pPr>
                      <a:r>
                        <a:rPr lang="en-US" sz="1400" b="1" i="0" u="none" strike="noStrike" cap="none" noProof="0" dirty="0">
                          <a:solidFill>
                            <a:schemeClr val="tx1"/>
                          </a:solidFill>
                          <a:latin typeface="Arial Narrow"/>
                        </a:rPr>
                        <a:t>Bar Loretta</a:t>
                      </a:r>
                    </a:p>
                    <a:p>
                      <a:pPr marL="18288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320 Beauregard St. San Antonio TX 78204 210.757.3607  (0.8mi)  Everyday 4PM-2AM</a:t>
                      </a:r>
                    </a:p>
                    <a:p>
                      <a:pPr marL="182880" marR="0" lvl="0" indent="0" algn="l">
                        <a:lnSpc>
                          <a:spcPct val="100000"/>
                        </a:lnSpc>
                        <a:spcBef>
                          <a:spcPts val="0"/>
                        </a:spcBef>
                        <a:spcAft>
                          <a:spcPts val="0"/>
                        </a:spcAft>
                        <a:buNone/>
                      </a:pPr>
                      <a:endParaRPr lang="en-US" sz="1400" b="0" i="0" u="none" strike="noStrike" cap="none" noProof="0" dirty="0">
                        <a:solidFill>
                          <a:schemeClr val="tx1"/>
                        </a:solidFill>
                        <a:latin typeface="Arial Narrow"/>
                      </a:endParaRPr>
                    </a:p>
                    <a:p>
                      <a:pPr marL="182880" marR="0" lvl="0" indent="0" algn="l">
                        <a:lnSpc>
                          <a:spcPct val="100000"/>
                        </a:lnSpc>
                        <a:spcBef>
                          <a:spcPts val="0"/>
                        </a:spcBef>
                        <a:spcAft>
                          <a:spcPts val="0"/>
                        </a:spcAft>
                        <a:buNone/>
                      </a:pPr>
                      <a:r>
                        <a:rPr lang="en-US" sz="1400" b="1" i="0" u="none" strike="noStrike" cap="none" noProof="0" dirty="0">
                          <a:solidFill>
                            <a:schemeClr val="tx1"/>
                          </a:solidFill>
                          <a:latin typeface="Arial Narrow"/>
                        </a:rPr>
                        <a:t>Yard House</a:t>
                      </a:r>
                    </a:p>
                    <a:p>
                      <a:pPr marL="18288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849 E. Commerce St. San Antonio TX 78205 210.354.3844  (0.4mi)  Sun-Thurs:11AM-1AM </a:t>
                      </a:r>
                    </a:p>
                    <a:p>
                      <a:pPr marL="18288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Fri-Sat:11AM-1:20AM</a:t>
                      </a:r>
                    </a:p>
                    <a:p>
                      <a:pPr marL="182880" marR="0" lvl="0" indent="0" algn="l">
                        <a:lnSpc>
                          <a:spcPct val="100000"/>
                        </a:lnSpc>
                        <a:spcBef>
                          <a:spcPts val="0"/>
                        </a:spcBef>
                        <a:spcAft>
                          <a:spcPts val="0"/>
                        </a:spcAft>
                        <a:buNone/>
                      </a:pPr>
                      <a:endParaRPr lang="en-US" sz="1400" b="0" i="0" u="none" strike="noStrike" cap="none" noProof="0" dirty="0">
                        <a:solidFill>
                          <a:schemeClr val="tx1"/>
                        </a:solidFill>
                        <a:latin typeface="Arial Narrow"/>
                      </a:endParaRPr>
                    </a:p>
                    <a:p>
                      <a:pPr marL="182880" marR="0" lvl="0" indent="0" algn="l">
                        <a:lnSpc>
                          <a:spcPct val="100000"/>
                        </a:lnSpc>
                        <a:spcBef>
                          <a:spcPts val="0"/>
                        </a:spcBef>
                        <a:spcAft>
                          <a:spcPts val="0"/>
                        </a:spcAft>
                        <a:buNone/>
                      </a:pPr>
                      <a:r>
                        <a:rPr lang="en-US" sz="1400" b="1" i="0" u="none" strike="noStrike" cap="none" noProof="0" dirty="0">
                          <a:solidFill>
                            <a:schemeClr val="tx1"/>
                          </a:solidFill>
                          <a:latin typeface="Arial Narrow"/>
                        </a:rPr>
                        <a:t>El Camino Food Truck Park</a:t>
                      </a:r>
                    </a:p>
                    <a:p>
                      <a:pPr marL="18288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1009 Ave. B San Antonio, TX 78215 (0.9mi) </a:t>
                      </a:r>
                    </a:p>
                    <a:p>
                      <a:pPr marL="18288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M-W: 4PM-12AM Th-Sun: 12PM-2AM</a:t>
                      </a:r>
                    </a:p>
                    <a:p>
                      <a:pPr marL="182880" marR="0" lvl="0" indent="0" algn="l">
                        <a:lnSpc>
                          <a:spcPct val="100000"/>
                        </a:lnSpc>
                        <a:spcBef>
                          <a:spcPts val="0"/>
                        </a:spcBef>
                        <a:spcAft>
                          <a:spcPts val="0"/>
                        </a:spcAft>
                        <a:buNone/>
                      </a:pPr>
                      <a:endParaRPr lang="en-US" sz="1400" b="1" i="0" u="none" strike="noStrike" cap="none" noProof="0" dirty="0">
                        <a:solidFill>
                          <a:schemeClr val="tx1"/>
                        </a:solidFill>
                        <a:latin typeface="Arial Narrow"/>
                      </a:endParaRPr>
                    </a:p>
                    <a:p>
                      <a:pPr marL="182880" marR="0" lvl="0" indent="0" algn="l">
                        <a:lnSpc>
                          <a:spcPct val="100000"/>
                        </a:lnSpc>
                        <a:spcBef>
                          <a:spcPts val="0"/>
                        </a:spcBef>
                        <a:spcAft>
                          <a:spcPts val="0"/>
                        </a:spcAft>
                        <a:buNone/>
                      </a:pPr>
                      <a:endParaRPr lang="en-US" sz="1400" b="1" i="0" u="none" strike="noStrike" cap="none" noProof="0" dirty="0">
                        <a:solidFill>
                          <a:schemeClr val="tx1"/>
                        </a:solidFill>
                        <a:latin typeface="Arial Narrow"/>
                      </a:endParaRPr>
                    </a:p>
                    <a:p>
                      <a:pPr marL="0" marR="0" lvl="0" indent="0" algn="ctr">
                        <a:lnSpc>
                          <a:spcPct val="100000"/>
                        </a:lnSpc>
                        <a:spcBef>
                          <a:spcPts val="0"/>
                        </a:spcBef>
                        <a:spcAft>
                          <a:spcPts val="0"/>
                        </a:spcAft>
                        <a:buNone/>
                      </a:pPr>
                      <a:endParaRPr lang="en-US" sz="1800" b="1" i="0" u="sng" strike="noStrike" cap="none" noProof="0" dirty="0">
                        <a:solidFill>
                          <a:srgbClr val="FF0000"/>
                        </a:solidFill>
                        <a:latin typeface="Roboto Condensed"/>
                      </a:endParaRPr>
                    </a:p>
                    <a:p>
                      <a:pPr marL="0" marR="0" lvl="0" indent="0" algn="l">
                        <a:lnSpc>
                          <a:spcPct val="100000"/>
                        </a:lnSpc>
                        <a:spcBef>
                          <a:spcPts val="0"/>
                        </a:spcBef>
                        <a:spcAft>
                          <a:spcPts val="0"/>
                        </a:spcAft>
                        <a:buNone/>
                      </a:pPr>
                      <a:endParaRPr lang="en-US" sz="1400" b="1" i="0" u="none" strike="noStrike" cap="none" noProof="0" dirty="0">
                        <a:solidFill>
                          <a:schemeClr val="tx1">
                            <a:lumMod val="95000"/>
                            <a:lumOff val="5000"/>
                          </a:schemeClr>
                        </a:solidFill>
                        <a:latin typeface="Arial Narrow"/>
                      </a:endParaRPr>
                    </a:p>
                    <a:p>
                      <a:pPr marL="0" marR="0" lvl="0" indent="0" algn="l">
                        <a:lnSpc>
                          <a:spcPct val="100000"/>
                        </a:lnSpc>
                        <a:spcBef>
                          <a:spcPts val="0"/>
                        </a:spcBef>
                        <a:spcAft>
                          <a:spcPts val="0"/>
                        </a:spcAft>
                        <a:buNone/>
                      </a:pPr>
                      <a:endParaRPr lang="en-US" sz="1400" b="0" i="0" u="none" strike="noStrike" cap="none" noProof="0" dirty="0">
                        <a:solidFill>
                          <a:schemeClr val="tx1"/>
                        </a:solidFill>
                        <a:latin typeface="Arial Narrow"/>
                      </a:endParaRPr>
                    </a:p>
                    <a:p>
                      <a:pPr marL="0" marR="0" lvl="0" indent="0" algn="l">
                        <a:lnSpc>
                          <a:spcPct val="100000"/>
                        </a:lnSpc>
                        <a:spcBef>
                          <a:spcPts val="0"/>
                        </a:spcBef>
                        <a:spcAft>
                          <a:spcPts val="0"/>
                        </a:spcAft>
                        <a:buNone/>
                      </a:pPr>
                      <a:endParaRPr lang="en-US" sz="1400" b="0" i="0" u="none" strike="noStrike" cap="none" noProof="0" dirty="0">
                        <a:solidFill>
                          <a:schemeClr val="tx1">
                            <a:lumMod val="95000"/>
                            <a:lumOff val="5000"/>
                          </a:schemeClr>
                        </a:solidFill>
                        <a:latin typeface="Arial Narrow"/>
                      </a:endParaRPr>
                    </a:p>
                    <a:p>
                      <a:pPr marL="182880" marR="0" lvl="0" indent="0" algn="ctr">
                        <a:lnSpc>
                          <a:spcPct val="100000"/>
                        </a:lnSpc>
                        <a:spcBef>
                          <a:spcPts val="0"/>
                        </a:spcBef>
                        <a:spcAft>
                          <a:spcPts val="0"/>
                        </a:spcAft>
                        <a:buSzPts val="1100"/>
                        <a:buFont typeface="Arial"/>
                        <a:buNone/>
                      </a:pPr>
                      <a:endParaRPr lang="en-US" sz="1800" b="1" u="sng" strike="noStrike" cap="none" dirty="0">
                        <a:solidFill>
                          <a:srgbClr val="FF0000"/>
                        </a:solidFill>
                        <a:latin typeface="Roboto Condensed"/>
                        <a:ea typeface="Roboto Condensed"/>
                      </a:endParaRPr>
                    </a:p>
                    <a:p>
                      <a:pPr marL="182880" marR="0" lvl="0" indent="0" algn="l">
                        <a:lnSpc>
                          <a:spcPct val="100000"/>
                        </a:lnSpc>
                        <a:spcBef>
                          <a:spcPts val="0"/>
                        </a:spcBef>
                        <a:spcAft>
                          <a:spcPts val="0"/>
                        </a:spcAft>
                        <a:buSzPts val="1400"/>
                        <a:buFont typeface="Arial"/>
                        <a:buNone/>
                      </a:pPr>
                      <a:endParaRPr lang="en-US" sz="1400" u="none" strike="noStrike" cap="none" dirty="0">
                        <a:latin typeface="Arial Narrow"/>
                      </a:endParaRPr>
                    </a:p>
                    <a:p>
                      <a:pPr marL="182880" marR="0" lvl="0" indent="0" algn="l">
                        <a:lnSpc>
                          <a:spcPct val="100000"/>
                        </a:lnSpc>
                        <a:spcBef>
                          <a:spcPts val="0"/>
                        </a:spcBef>
                        <a:spcAft>
                          <a:spcPts val="0"/>
                        </a:spcAft>
                        <a:buSzPts val="1400"/>
                        <a:buFont typeface="Arial"/>
                        <a:buNone/>
                      </a:pPr>
                      <a:endParaRPr lang="en-US" sz="1400" u="none" strike="noStrike" cap="none" dirty="0">
                        <a:latin typeface="Arial Narrow"/>
                      </a:endParaRPr>
                    </a:p>
                    <a:p>
                      <a:pPr marL="182880" marR="0" lvl="0" indent="0" algn="l">
                        <a:lnSpc>
                          <a:spcPct val="100000"/>
                        </a:lnSpc>
                        <a:spcBef>
                          <a:spcPts val="0"/>
                        </a:spcBef>
                        <a:spcAft>
                          <a:spcPts val="0"/>
                        </a:spcAft>
                        <a:buSzPts val="1400"/>
                        <a:buFont typeface="Arial"/>
                        <a:buNone/>
                      </a:pPr>
                      <a:endParaRPr lang="en-US" sz="1400" u="none" strike="noStrike" cap="none" dirty="0">
                        <a:latin typeface="Arial Narrow"/>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r h="2347239">
                <a:tc>
                  <a:txBody>
                    <a:bodyPr/>
                    <a:lstStyle/>
                    <a:p>
                      <a:pPr marL="0" marR="0" lvl="0" indent="0" algn="ctr" rtl="0">
                        <a:lnSpc>
                          <a:spcPct val="100000"/>
                        </a:lnSpc>
                        <a:spcBef>
                          <a:spcPts val="0"/>
                        </a:spcBef>
                        <a:spcAft>
                          <a:spcPts val="0"/>
                        </a:spcAft>
                        <a:buClr>
                          <a:srgbClr val="000000"/>
                        </a:buClr>
                        <a:buSzPts val="1400"/>
                        <a:buFont typeface="Arial"/>
                        <a:buNone/>
                      </a:pPr>
                      <a:endParaRPr lang="en-US" sz="2000" b="1" u="sng" strike="noStrike" cap="none" dirty="0">
                        <a:solidFill>
                          <a:srgbClr val="FF0000"/>
                        </a:solidFill>
                        <a:latin typeface="Roboto Condensed"/>
                        <a:ea typeface="Roboto Condensed"/>
                      </a:endParaRPr>
                    </a:p>
                    <a:p>
                      <a:pPr marL="0" marR="0" lvl="0" indent="0" algn="l">
                        <a:lnSpc>
                          <a:spcPct val="100000"/>
                        </a:lnSpc>
                        <a:spcBef>
                          <a:spcPts val="0"/>
                        </a:spcBef>
                        <a:spcAft>
                          <a:spcPts val="0"/>
                        </a:spcAft>
                        <a:buSzPts val="1400"/>
                        <a:buFont typeface="Arial"/>
                        <a:buNone/>
                      </a:pPr>
                      <a:endParaRPr lang="en-US" sz="1600" b="1" u="none" strike="noStrike" cap="none" dirty="0">
                        <a:solidFill>
                          <a:schemeClr val="tx1">
                            <a:lumMod val="95000"/>
                            <a:lumOff val="5000"/>
                          </a:schemeClr>
                        </a:solidFill>
                        <a:latin typeface="Arial Narrow"/>
                        <a:ea typeface="Roboto Condensed"/>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ctr" rtl="0">
                        <a:lnSpc>
                          <a:spcPct val="100000"/>
                        </a:lnSpc>
                        <a:spcBef>
                          <a:spcPts val="0"/>
                        </a:spcBef>
                        <a:spcAft>
                          <a:spcPts val="0"/>
                        </a:spcAft>
                        <a:buClr>
                          <a:srgbClr val="000000"/>
                        </a:buClr>
                        <a:buSzPts val="1800"/>
                        <a:buFont typeface="Arial"/>
                        <a:buNone/>
                      </a:pPr>
                      <a:endParaRPr sz="1600" b="0" u="none" strike="noStrike" cap="none" dirty="0">
                        <a:solidFill>
                          <a:schemeClr val="tx1"/>
                        </a:solidFill>
                        <a:latin typeface="Arial Narrow"/>
                        <a:ea typeface="Roboto Condensed"/>
                        <a:cs typeface="Roboto Condensed"/>
                        <a:sym typeface="Roboto Condensed"/>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r h="456984">
                <a:tc>
                  <a:txBody>
                    <a:bodyPr/>
                    <a:lstStyle/>
                    <a:p>
                      <a:pPr marL="0" marR="0" lvl="0" indent="0" algn="ctr" rtl="0">
                        <a:lnSpc>
                          <a:spcPct val="100000"/>
                        </a:lnSpc>
                        <a:spcBef>
                          <a:spcPts val="0"/>
                        </a:spcBef>
                        <a:spcAft>
                          <a:spcPts val="0"/>
                        </a:spcAft>
                        <a:buClr>
                          <a:srgbClr val="000000"/>
                        </a:buClr>
                        <a:buSzPts val="1400"/>
                        <a:buFont typeface="Arial"/>
                        <a:buNone/>
                      </a:pPr>
                      <a:endParaRPr lang="en-US" sz="2400" b="1" u="sng" strike="noStrike" cap="none" dirty="0">
                        <a:solidFill>
                          <a:srgbClr val="FF0000"/>
                        </a:solidFill>
                        <a:latin typeface="Roboto Condensed" panose="020B0604020202020204" charset="0"/>
                        <a:ea typeface="Roboto Condensed" panose="020B0604020202020204" charset="0"/>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ctr" rtl="0">
                        <a:lnSpc>
                          <a:spcPct val="100000"/>
                        </a:lnSpc>
                        <a:spcBef>
                          <a:spcPts val="0"/>
                        </a:spcBef>
                        <a:spcAft>
                          <a:spcPts val="0"/>
                        </a:spcAft>
                        <a:buClr>
                          <a:schemeClr val="dk1"/>
                        </a:buClr>
                        <a:buSzPts val="1100"/>
                        <a:buFont typeface="Arial"/>
                        <a:buNone/>
                      </a:pPr>
                      <a:endParaRPr lang="en-US" sz="2400" b="1" u="sng" strike="noStrike" cap="none" dirty="0">
                        <a:solidFill>
                          <a:srgbClr val="FF0000"/>
                        </a:solidFill>
                        <a:latin typeface="Roboto Condensed" panose="020B0604020202020204" charset="0"/>
                        <a:ea typeface="Roboto Condensed" panose="020B0604020202020204" charset="0"/>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cxnSp>
        <p:nvCxnSpPr>
          <p:cNvPr id="83" name="Google Shape;83;p16"/>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2" name="TextBox 1">
            <a:extLst>
              <a:ext uri="{FF2B5EF4-FFF2-40B4-BE49-F238E27FC236}">
                <a16:creationId xmlns:a16="http://schemas.microsoft.com/office/drawing/2014/main" id="{A8BFDD12-D1E9-402A-A439-1A4B5BB62F20}"/>
              </a:ext>
            </a:extLst>
          </p:cNvPr>
          <p:cNvSpPr txBox="1"/>
          <p:nvPr/>
        </p:nvSpPr>
        <p:spPr>
          <a:xfrm>
            <a:off x="72231" y="76373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Aztec Theatre</a:t>
            </a:r>
          </a:p>
        </p:txBody>
      </p:sp>
    </p:spTree>
    <p:extLst>
      <p:ext uri="{BB962C8B-B14F-4D97-AF65-F5344CB8AC3E}">
        <p14:creationId xmlns:p14="http://schemas.microsoft.com/office/powerpoint/2010/main" val="421008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19"/>
          <p:cNvSpPr txBox="1"/>
          <p:nvPr/>
        </p:nvSpPr>
        <p:spPr>
          <a:xfrm>
            <a:off x="-19878" y="947263"/>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LOCAL CAN COME TO YOU </a:t>
            </a:r>
            <a:endParaRPr sz="4000" b="0" i="0" u="none" strike="noStrike" cap="none">
              <a:solidFill>
                <a:srgbClr val="000000"/>
              </a:solidFill>
              <a:latin typeface="Proxima Nova Extrabold"/>
              <a:ea typeface="Proxima Nova Extrabold"/>
              <a:cs typeface="Proxima Nova Extrabold"/>
              <a:sym typeface="Proxima Nova Extrabold"/>
            </a:endParaRPr>
          </a:p>
        </p:txBody>
      </p:sp>
      <p:graphicFrame>
        <p:nvGraphicFramePr>
          <p:cNvPr id="111" name="Google Shape;111;p19"/>
          <p:cNvGraphicFramePr/>
          <p:nvPr>
            <p:extLst>
              <p:ext uri="{D42A27DB-BD31-4B8C-83A1-F6EECF244321}">
                <p14:modId xmlns:p14="http://schemas.microsoft.com/office/powerpoint/2010/main" val="3958875834"/>
              </p:ext>
            </p:extLst>
          </p:nvPr>
        </p:nvGraphicFramePr>
        <p:xfrm>
          <a:off x="94456" y="2592231"/>
          <a:ext cx="7510212" cy="8336220"/>
        </p:xfrm>
        <a:graphic>
          <a:graphicData uri="http://schemas.openxmlformats.org/drawingml/2006/table">
            <a:tbl>
              <a:tblPr>
                <a:noFill/>
                <a:tableStyleId>{A4648AF4-40EF-400E-8D1F-8395DFBC47FC}</a:tableStyleId>
              </a:tblPr>
              <a:tblGrid>
                <a:gridCol w="3648501">
                  <a:extLst>
                    <a:ext uri="{9D8B030D-6E8A-4147-A177-3AD203B41FA5}">
                      <a16:colId xmlns:a16="http://schemas.microsoft.com/office/drawing/2014/main" val="20000"/>
                    </a:ext>
                  </a:extLst>
                </a:gridCol>
                <a:gridCol w="3861711">
                  <a:extLst>
                    <a:ext uri="{9D8B030D-6E8A-4147-A177-3AD203B41FA5}">
                      <a16:colId xmlns:a16="http://schemas.microsoft.com/office/drawing/2014/main" val="20001"/>
                    </a:ext>
                  </a:extLst>
                </a:gridCol>
              </a:tblGrid>
              <a:tr h="7039219">
                <a:tc>
                  <a:txBody>
                    <a:bodyPr/>
                    <a:lstStyle/>
                    <a:p>
                      <a:pPr marL="182880" marR="0" lvl="0" indent="0" algn="ctr" rtl="0">
                        <a:lnSpc>
                          <a:spcPct val="100000"/>
                        </a:lnSpc>
                        <a:spcBef>
                          <a:spcPts val="0"/>
                        </a:spcBef>
                        <a:spcAft>
                          <a:spcPts val="0"/>
                        </a:spcAft>
                        <a:buClr>
                          <a:schemeClr val="dk1"/>
                        </a:buClr>
                        <a:buSzPts val="1100"/>
                        <a:buFont typeface="Arial"/>
                        <a:buNone/>
                      </a:pPr>
                      <a:r>
                        <a:rPr lang="en-US" sz="2000" b="1" u="sng" strike="noStrike" cap="none" dirty="0">
                          <a:solidFill>
                            <a:srgbClr val="FF0000"/>
                          </a:solidFill>
                          <a:latin typeface="Roboto Condensed"/>
                          <a:ea typeface="Roboto Condensed"/>
                        </a:rPr>
                        <a:t>BREAKFAST</a:t>
                      </a:r>
                      <a:endParaRPr lang="en-US" dirty="0"/>
                    </a:p>
                    <a:p>
                      <a:pPr marL="182880" marR="0" lvl="0" indent="0" algn="l">
                        <a:lnSpc>
                          <a:spcPct val="100000"/>
                        </a:lnSpc>
                        <a:spcBef>
                          <a:spcPts val="0"/>
                        </a:spcBef>
                        <a:spcAft>
                          <a:spcPts val="0"/>
                        </a:spcAft>
                        <a:buSzPts val="1100"/>
                        <a:buFont typeface="Arial"/>
                        <a:buNone/>
                      </a:pPr>
                      <a:r>
                        <a:rPr lang="en-US" sz="1400" b="1" u="none" strike="noStrike" cap="none" dirty="0" err="1">
                          <a:solidFill>
                            <a:schemeClr val="tx1"/>
                          </a:solidFill>
                          <a:latin typeface="Arial Narrow"/>
                          <a:ea typeface="Roboto Condensed"/>
                          <a:cs typeface="Roboto Condensed"/>
                          <a:sym typeface="Roboto Condensed"/>
                        </a:rPr>
                        <a:t>Schilo’s</a:t>
                      </a:r>
                      <a:r>
                        <a:rPr lang="en-US" sz="1400" b="1" u="none" strike="noStrike" cap="none" dirty="0">
                          <a:solidFill>
                            <a:schemeClr val="tx1"/>
                          </a:solidFill>
                          <a:latin typeface="Arial Narrow"/>
                          <a:ea typeface="Roboto Condensed"/>
                          <a:cs typeface="Roboto Condensed"/>
                          <a:sym typeface="Roboto Condensed"/>
                        </a:rPr>
                        <a:t> German-Texan Restaurant</a:t>
                      </a:r>
                      <a:endParaRPr lang="en-US" sz="1400">
                        <a:sym typeface="Roboto Condensed"/>
                      </a:endParaRPr>
                    </a:p>
                    <a:p>
                      <a:pPr marL="182880" marR="0" lvl="0" indent="0" algn="l" rtl="0">
                        <a:lnSpc>
                          <a:spcPct val="100000"/>
                        </a:lnSpc>
                        <a:spcBef>
                          <a:spcPts val="0"/>
                        </a:spcBef>
                        <a:spcAft>
                          <a:spcPts val="0"/>
                        </a:spcAft>
                        <a:buClr>
                          <a:schemeClr val="dk1"/>
                        </a:buClr>
                        <a:buSzPts val="1100"/>
                        <a:buFont typeface="Arial"/>
                        <a:buNone/>
                      </a:pPr>
                      <a:r>
                        <a:rPr lang="en-US" sz="1400" b="0" u="none" strike="noStrike" cap="none" dirty="0">
                          <a:solidFill>
                            <a:schemeClr val="tx1"/>
                          </a:solidFill>
                          <a:latin typeface="Arial Narrow"/>
                          <a:ea typeface="Roboto Condensed"/>
                          <a:cs typeface="Roboto Condensed"/>
                          <a:sym typeface="Roboto Condensed"/>
                        </a:rPr>
                        <a:t>424 E. Commerce St. San Antonio, TX 78205 </a:t>
                      </a:r>
                      <a:r>
                        <a:rPr lang="en-US" sz="1400" b="0" u="none" strike="noStrike" cap="none" dirty="0">
                          <a:solidFill>
                            <a:schemeClr val="tx1"/>
                          </a:solidFill>
                          <a:latin typeface="Arial Narrow"/>
                          <a:ea typeface="Roboto Condensed"/>
                          <a:cs typeface="Roboto Condensed"/>
                        </a:rPr>
                        <a:t>210.223.6692  (0.2mi</a:t>
                      </a:r>
                      <a:r>
                        <a:rPr lang="en-US" sz="1400" b="0" u="none" strike="noStrike" cap="none" dirty="0">
                          <a:solidFill>
                            <a:schemeClr val="tx1"/>
                          </a:solidFill>
                          <a:latin typeface="Arial Narrow"/>
                          <a:ea typeface="Roboto Condensed"/>
                          <a:cs typeface="Roboto Condensed"/>
                          <a:sym typeface="Roboto Condensed"/>
                        </a:rPr>
                        <a:t>)</a:t>
                      </a:r>
                      <a:r>
                        <a:rPr lang="en-US" sz="1400" b="0" u="none" strike="noStrike" cap="none" dirty="0">
                          <a:solidFill>
                            <a:schemeClr val="tx1"/>
                          </a:solidFill>
                          <a:latin typeface="Arial Narrow"/>
                          <a:ea typeface="Roboto Condensed"/>
                          <a:cs typeface="Roboto Condensed"/>
                        </a:rPr>
                        <a:t> Mon-Sun:8:30AM-2PM</a:t>
                      </a:r>
                      <a:endParaRPr lang="en-US" sz="1400" b="0" u="none" strike="noStrike" cap="none" dirty="0">
                        <a:solidFill>
                          <a:schemeClr val="tx1"/>
                        </a:solidFill>
                        <a:latin typeface="Arial Narrow"/>
                        <a:ea typeface="Roboto Condensed"/>
                        <a:cs typeface="Roboto Condensed"/>
                        <a:sym typeface="Roboto Condensed"/>
                      </a:endParaRPr>
                    </a:p>
                    <a:p>
                      <a:pPr marL="182880" marR="0" lvl="0" indent="0" algn="l">
                        <a:lnSpc>
                          <a:spcPct val="100000"/>
                        </a:lnSpc>
                        <a:spcBef>
                          <a:spcPts val="0"/>
                        </a:spcBef>
                        <a:spcAft>
                          <a:spcPts val="0"/>
                        </a:spcAft>
                        <a:buSzPts val="1100"/>
                        <a:buFont typeface="Arial"/>
                        <a:buNone/>
                      </a:pPr>
                      <a:endParaRPr lang="en-US" sz="1200" b="0" u="none" strike="noStrike" cap="none" dirty="0">
                        <a:solidFill>
                          <a:schemeClr val="tx1"/>
                        </a:solidFill>
                        <a:latin typeface="Arial Narrow"/>
                        <a:ea typeface="Roboto Condensed"/>
                        <a:cs typeface="Roboto Condensed"/>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ea typeface="Roboto Condensed"/>
                          <a:cs typeface="Roboto Condensed"/>
                        </a:rPr>
                        <a:t>Pete's Tako House</a:t>
                      </a: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ea typeface="Roboto Condensed"/>
                          <a:cs typeface="Roboto Condensed"/>
                        </a:rPr>
                        <a:t>502 Brooklyn Ave, San Antonio, TX 78215  </a:t>
                      </a:r>
                      <a:endParaRPr lang="en-US" sz="1400" b="1" u="none" strike="noStrike" cap="none" dirty="0">
                        <a:solidFill>
                          <a:schemeClr val="tx1"/>
                        </a:solidFill>
                        <a:latin typeface="Arial Narrow"/>
                        <a:ea typeface="Roboto Condensed"/>
                        <a:cs typeface="Roboto Condensed"/>
                      </a:endParaRP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ea typeface="Roboto Condensed"/>
                          <a:cs typeface="Roboto Condensed"/>
                        </a:rPr>
                        <a:t>210.224.2911 (0.5mi)  Everyday 7AM-3PM</a:t>
                      </a:r>
                      <a:endParaRPr lang="en-US" sz="1400" b="1" u="none" strike="noStrike" cap="none" dirty="0">
                        <a:solidFill>
                          <a:schemeClr val="tx1"/>
                        </a:solidFill>
                        <a:latin typeface="Arial Narrow"/>
                        <a:ea typeface="Roboto Condensed"/>
                        <a:cs typeface="Roboto Condensed"/>
                      </a:endParaRPr>
                    </a:p>
                    <a:p>
                      <a:pPr marL="182880" marR="0" lvl="0" indent="0" algn="l">
                        <a:lnSpc>
                          <a:spcPct val="100000"/>
                        </a:lnSpc>
                        <a:spcBef>
                          <a:spcPts val="0"/>
                        </a:spcBef>
                        <a:spcAft>
                          <a:spcPts val="0"/>
                        </a:spcAft>
                        <a:buSzPts val="1100"/>
                        <a:buFont typeface="Arial"/>
                        <a:buNone/>
                      </a:pPr>
                      <a:endParaRPr lang="en-US" sz="1400" b="1" u="none" strike="noStrike" cap="none" dirty="0">
                        <a:solidFill>
                          <a:schemeClr val="tx1"/>
                        </a:solidFill>
                        <a:latin typeface="Arial Narrow"/>
                        <a:ea typeface="Roboto Condensed"/>
                        <a:cs typeface="Roboto Condensed"/>
                      </a:endParaRPr>
                    </a:p>
                    <a:p>
                      <a:pPr marL="182880" marR="0" lvl="0" indent="0" algn="l">
                        <a:lnSpc>
                          <a:spcPct val="100000"/>
                        </a:lnSpc>
                        <a:spcBef>
                          <a:spcPts val="0"/>
                        </a:spcBef>
                        <a:spcAft>
                          <a:spcPts val="0"/>
                        </a:spcAft>
                        <a:buSzPts val="1100"/>
                        <a:buFont typeface="Arial"/>
                        <a:buNone/>
                      </a:pPr>
                      <a:r>
                        <a:rPr lang="en-US" sz="1400" b="1" u="none" strike="noStrike" cap="none" dirty="0">
                          <a:solidFill>
                            <a:schemeClr val="tx1"/>
                          </a:solidFill>
                          <a:latin typeface="Arial Narrow"/>
                          <a:ea typeface="Roboto Condensed"/>
                          <a:cs typeface="Roboto Condensed"/>
                        </a:rPr>
                        <a:t>La </a:t>
                      </a:r>
                      <a:r>
                        <a:rPr lang="en-US" sz="1400" b="1" u="none" strike="noStrike" cap="none" dirty="0" err="1">
                          <a:solidFill>
                            <a:schemeClr val="tx1"/>
                          </a:solidFill>
                          <a:latin typeface="Arial Narrow"/>
                          <a:ea typeface="Roboto Condensed"/>
                          <a:cs typeface="Roboto Condensed"/>
                        </a:rPr>
                        <a:t>Panaderia</a:t>
                      </a:r>
                      <a:r>
                        <a:rPr lang="en-US" sz="1400" b="1" u="none" strike="noStrike" cap="none" dirty="0">
                          <a:solidFill>
                            <a:schemeClr val="tx1"/>
                          </a:solidFill>
                          <a:latin typeface="Arial Narrow"/>
                          <a:ea typeface="Roboto Condensed"/>
                          <a:cs typeface="Roboto Condensed"/>
                        </a:rPr>
                        <a:t> Bakery Café</a:t>
                      </a:r>
                    </a:p>
                    <a:p>
                      <a:pPr marL="182880" marR="0" lvl="0" indent="0" algn="l">
                        <a:lnSpc>
                          <a:spcPct val="100000"/>
                        </a:lnSpc>
                        <a:spcBef>
                          <a:spcPts val="0"/>
                        </a:spcBef>
                        <a:spcAft>
                          <a:spcPts val="0"/>
                        </a:spcAft>
                        <a:buSzPts val="1100"/>
                        <a:buFont typeface="Arial"/>
                        <a:buNone/>
                      </a:pPr>
                      <a:r>
                        <a:rPr lang="en-US" sz="1400" b="0" u="none" strike="noStrike" cap="none" dirty="0">
                          <a:solidFill>
                            <a:schemeClr val="tx1"/>
                          </a:solidFill>
                          <a:latin typeface="Arial Narrow"/>
                          <a:ea typeface="Roboto Condensed"/>
                          <a:cs typeface="Roboto Condensed"/>
                        </a:rPr>
                        <a:t>301 E. Houston St. San Antonio, TX 78205 210.592.6264  (800ft)  Mon-Sat:7AM-3PM</a:t>
                      </a:r>
                    </a:p>
                    <a:p>
                      <a:pPr marL="182880" marR="0" lvl="0" indent="0" algn="l">
                        <a:lnSpc>
                          <a:spcPct val="100000"/>
                        </a:lnSpc>
                        <a:spcBef>
                          <a:spcPts val="0"/>
                        </a:spcBef>
                        <a:spcAft>
                          <a:spcPts val="0"/>
                        </a:spcAft>
                        <a:buSzPts val="1100"/>
                        <a:buFont typeface="Arial"/>
                        <a:buNone/>
                      </a:pPr>
                      <a:endParaRPr lang="en-US" sz="1200" b="0" u="none" strike="noStrike" cap="none" dirty="0">
                        <a:solidFill>
                          <a:schemeClr val="tx1"/>
                        </a:solidFill>
                        <a:latin typeface="Arial Narrow"/>
                        <a:ea typeface="Roboto Condensed"/>
                        <a:cs typeface="Roboto Condensed"/>
                      </a:endParaRPr>
                    </a:p>
                    <a:p>
                      <a:pPr marL="182880" marR="0" lvl="0" indent="0" algn="ctr">
                        <a:lnSpc>
                          <a:spcPct val="100000"/>
                        </a:lnSpc>
                        <a:spcBef>
                          <a:spcPts val="0"/>
                        </a:spcBef>
                        <a:spcAft>
                          <a:spcPts val="0"/>
                        </a:spcAft>
                        <a:buSzPts val="1100"/>
                        <a:buFont typeface="Arial"/>
                        <a:buNone/>
                      </a:pPr>
                      <a:r>
                        <a:rPr lang="en-US" sz="2000" b="1" u="sng" strike="noStrike" cap="none" dirty="0">
                          <a:solidFill>
                            <a:srgbClr val="FF0000"/>
                          </a:solidFill>
                          <a:latin typeface="Roboto Condensed"/>
                          <a:ea typeface="Roboto Condensed"/>
                          <a:cs typeface="Roboto Condensed"/>
                        </a:rPr>
                        <a:t>LUNCH</a:t>
                      </a:r>
                      <a:endParaRPr lang="en-US" sz="2000" b="1" u="sng" strike="noStrike" cap="none" dirty="0">
                        <a:solidFill>
                          <a:srgbClr val="FF0000"/>
                        </a:solidFill>
                        <a:latin typeface="Roboto Condensed"/>
                        <a:ea typeface="Roboto Condensed"/>
                        <a:cs typeface="Roboto Condensed"/>
                        <a:sym typeface="Roboto Condensed"/>
                      </a:endParaRPr>
                    </a:p>
                    <a:p>
                      <a:pPr marL="182880" marR="0" lvl="0" indent="0" algn="l">
                        <a:lnSpc>
                          <a:spcPct val="100000"/>
                        </a:lnSpc>
                        <a:spcBef>
                          <a:spcPts val="0"/>
                        </a:spcBef>
                        <a:spcAft>
                          <a:spcPts val="0"/>
                        </a:spcAft>
                        <a:buSzPts val="1100"/>
                        <a:buFont typeface="Arial"/>
                        <a:buNone/>
                      </a:pPr>
                      <a:r>
                        <a:rPr lang="en-US" sz="1400" b="1" i="0" u="none" strike="noStrike" cap="none" noProof="0" dirty="0">
                          <a:solidFill>
                            <a:schemeClr val="tx1"/>
                          </a:solidFill>
                          <a:latin typeface="Arial Narrow"/>
                        </a:rPr>
                        <a:t>Bunz Handcrafted Burgers</a:t>
                      </a:r>
                      <a:endParaRPr lang="en-US" sz="1400" b="0" i="0" u="none" strike="noStrike" cap="none" noProof="0"/>
                    </a:p>
                    <a:p>
                      <a:pPr marL="18288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122 E. Houston St. San Antonio, TX 78205 </a:t>
                      </a:r>
                      <a:endParaRPr lang="en-US" sz="1400"/>
                    </a:p>
                    <a:p>
                      <a:pPr marL="18288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210.354.3555  (700ft)  Mon-Sat:11AM-9PM Sun:11AM-6PM</a:t>
                      </a:r>
                      <a:endParaRPr lang="en-US" sz="1400"/>
                    </a:p>
                    <a:p>
                      <a:pPr marL="182880" marR="0" lvl="0" indent="0" algn="l">
                        <a:lnSpc>
                          <a:spcPct val="100000"/>
                        </a:lnSpc>
                        <a:spcBef>
                          <a:spcPts val="0"/>
                        </a:spcBef>
                        <a:spcAft>
                          <a:spcPts val="0"/>
                        </a:spcAft>
                        <a:buNone/>
                      </a:pPr>
                      <a:endParaRPr lang="en-US" sz="1400" b="1" i="0" u="none" strike="noStrike" cap="none" noProof="0" dirty="0">
                        <a:solidFill>
                          <a:schemeClr val="tx1"/>
                        </a:solidFill>
                        <a:latin typeface="Arial Narrow"/>
                      </a:endParaRPr>
                    </a:p>
                    <a:p>
                      <a:pPr marL="182880" marR="0" lvl="0" indent="0" algn="l">
                        <a:lnSpc>
                          <a:spcPct val="100000"/>
                        </a:lnSpc>
                        <a:spcBef>
                          <a:spcPts val="0"/>
                        </a:spcBef>
                        <a:spcAft>
                          <a:spcPts val="0"/>
                        </a:spcAft>
                        <a:buNone/>
                      </a:pPr>
                      <a:r>
                        <a:rPr lang="en-US" sz="1400" b="1" i="0" u="none" strike="noStrike" cap="none" noProof="0" dirty="0">
                          <a:solidFill>
                            <a:schemeClr val="tx1"/>
                          </a:solidFill>
                          <a:latin typeface="Arial Narrow"/>
                        </a:rPr>
                        <a:t>Senior Veggie (Vegan)</a:t>
                      </a:r>
                      <a:endParaRPr lang="en-US" sz="1400" b="0" i="0" u="none" strike="noStrike" cap="none" noProof="0" dirty="0">
                        <a:solidFill>
                          <a:schemeClr val="tx1"/>
                        </a:solidFill>
                        <a:latin typeface="Arial Narrow"/>
                      </a:endParaRPr>
                    </a:p>
                    <a:p>
                      <a:pPr marL="18288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620 S. Presa St. San Antonio, TX 78210 210.228.0073  (0.7mi)  Tues-Sat:11AM-4PM</a:t>
                      </a:r>
                    </a:p>
                    <a:p>
                      <a:pPr marL="182880" marR="0" lvl="0" indent="0" algn="l">
                        <a:lnSpc>
                          <a:spcPct val="100000"/>
                        </a:lnSpc>
                        <a:spcBef>
                          <a:spcPts val="0"/>
                        </a:spcBef>
                        <a:spcAft>
                          <a:spcPts val="0"/>
                        </a:spcAft>
                        <a:buNone/>
                      </a:pPr>
                      <a:endParaRPr lang="en-US" sz="1400" b="0" i="0" u="none" strike="noStrike" cap="none" noProof="0" dirty="0">
                        <a:solidFill>
                          <a:schemeClr val="tx1"/>
                        </a:solidFill>
                        <a:latin typeface="Arial Narrow"/>
                      </a:endParaRPr>
                    </a:p>
                    <a:p>
                      <a:pPr marL="182880" marR="0" lvl="0" indent="0" algn="l">
                        <a:lnSpc>
                          <a:spcPct val="100000"/>
                        </a:lnSpc>
                        <a:spcBef>
                          <a:spcPts val="0"/>
                        </a:spcBef>
                        <a:spcAft>
                          <a:spcPts val="0"/>
                        </a:spcAft>
                        <a:buNone/>
                      </a:pPr>
                      <a:r>
                        <a:rPr lang="en-US" sz="1400" b="1" i="0" u="none" strike="noStrike" cap="none" noProof="0" dirty="0">
                          <a:solidFill>
                            <a:schemeClr val="tx1"/>
                          </a:solidFill>
                          <a:latin typeface="Arial Narrow"/>
                        </a:rPr>
                        <a:t>Tokyo Cowboy</a:t>
                      </a:r>
                    </a:p>
                    <a:p>
                      <a:pPr marL="18288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135 E Commerce St, San Antonio, TX 78205</a:t>
                      </a:r>
                      <a:r>
                        <a:rPr lang="en-US" sz="1600" b="0" i="0" u="none" strike="noStrike" cap="none" noProof="0" dirty="0">
                          <a:solidFill>
                            <a:srgbClr val="474747"/>
                          </a:solidFill>
                          <a:latin typeface="Arial Narrow"/>
                        </a:rPr>
                        <a:t> </a:t>
                      </a:r>
                      <a:r>
                        <a:rPr lang="en-US" sz="1400" b="0" i="0" u="none" strike="noStrike" cap="none" noProof="0" dirty="0">
                          <a:solidFill>
                            <a:schemeClr val="tx1"/>
                          </a:solidFill>
                          <a:latin typeface="Arial Narrow"/>
                        </a:rPr>
                        <a:t>210.305.7075 (500ft) M-F: 11:30AM-2PM 4PM-10PM Sat-Sun:10AM-2PM 4PM-10PM</a:t>
                      </a:r>
                    </a:p>
                    <a:p>
                      <a:pPr marL="182880" marR="0" lvl="0" indent="0" algn="l">
                        <a:lnSpc>
                          <a:spcPct val="100000"/>
                        </a:lnSpc>
                        <a:spcBef>
                          <a:spcPts val="0"/>
                        </a:spcBef>
                        <a:spcAft>
                          <a:spcPts val="0"/>
                        </a:spcAft>
                        <a:buNone/>
                      </a:pPr>
                      <a:endParaRPr lang="en-US" sz="1400" b="0" i="0" u="none" strike="noStrike" cap="none" noProof="0" dirty="0">
                        <a:solidFill>
                          <a:schemeClr val="tx1"/>
                        </a:solidFill>
                        <a:latin typeface="Arial Narrow"/>
                      </a:endParaRPr>
                    </a:p>
                    <a:p>
                      <a:pPr marL="182880" marR="0" lvl="0" indent="0" algn="l">
                        <a:lnSpc>
                          <a:spcPct val="100000"/>
                        </a:lnSpc>
                        <a:spcBef>
                          <a:spcPts val="0"/>
                        </a:spcBef>
                        <a:spcAft>
                          <a:spcPts val="0"/>
                        </a:spcAft>
                        <a:buNone/>
                      </a:pPr>
                      <a:r>
                        <a:rPr lang="en-US" sz="1400" b="1" i="0" u="none" strike="noStrike" cap="none" noProof="0" dirty="0">
                          <a:solidFill>
                            <a:schemeClr val="tx1"/>
                          </a:solidFill>
                          <a:latin typeface="Arial Narrow"/>
                        </a:rPr>
                        <a:t>Station Café</a:t>
                      </a:r>
                    </a:p>
                    <a:p>
                      <a:pPr marL="182880" marR="0" lvl="0" indent="0" algn="l">
                        <a:lnSpc>
                          <a:spcPct val="100000"/>
                        </a:lnSpc>
                        <a:spcBef>
                          <a:spcPts val="0"/>
                        </a:spcBef>
                        <a:spcAft>
                          <a:spcPts val="0"/>
                        </a:spcAft>
                        <a:buNone/>
                      </a:pPr>
                      <a:r>
                        <a:rPr lang="en-US" sz="1400" b="0" i="0" u="none" strike="noStrike" cap="none" noProof="0" dirty="0">
                          <a:solidFill>
                            <a:schemeClr val="tx1"/>
                          </a:solidFill>
                          <a:latin typeface="Arial Narrow"/>
                        </a:rPr>
                        <a:t>108 King William St. San Antonio TX 78204 210.444.2200   (0.5mi)   M-F: 11AM-4PM</a:t>
                      </a:r>
                    </a:p>
                    <a:p>
                      <a:pPr marL="182880" marR="0" lvl="0" indent="0" algn="l" rtl="0">
                        <a:lnSpc>
                          <a:spcPct val="100000"/>
                        </a:lnSpc>
                        <a:spcBef>
                          <a:spcPts val="0"/>
                        </a:spcBef>
                        <a:spcAft>
                          <a:spcPts val="0"/>
                        </a:spcAft>
                        <a:buClr>
                          <a:schemeClr val="dk1"/>
                        </a:buClr>
                        <a:buSzPts val="1100"/>
                        <a:buFont typeface="Arial"/>
                        <a:buNone/>
                      </a:pPr>
                      <a:endParaRPr lang="en-US" sz="1050" b="1" u="none" strike="noStrike" cap="none" dirty="0">
                        <a:solidFill>
                          <a:schemeClr val="dk1"/>
                        </a:solidFill>
                        <a:latin typeface="Proxima Nova"/>
                        <a:ea typeface="Proxima Nova"/>
                        <a:cs typeface="Proxima Nova"/>
                      </a:endParaRPr>
                    </a:p>
                    <a:p>
                      <a:pPr marL="0" marR="0" lvl="0" indent="0" algn="l" rtl="0">
                        <a:lnSpc>
                          <a:spcPct val="100000"/>
                        </a:lnSpc>
                        <a:spcBef>
                          <a:spcPts val="0"/>
                        </a:spcBef>
                        <a:spcAft>
                          <a:spcPts val="0"/>
                        </a:spcAft>
                        <a:buClr>
                          <a:schemeClr val="dk1"/>
                        </a:buClr>
                        <a:buSzPts val="1100"/>
                        <a:buFont typeface="Arial"/>
                        <a:buNone/>
                      </a:pPr>
                      <a:endParaRPr lang="en-US" sz="1100" u="none" strike="noStrike" cap="none" dirty="0">
                        <a:solidFill>
                          <a:schemeClr val="dk1"/>
                        </a:solidFill>
                        <a:latin typeface="Proxima Nova"/>
                        <a:ea typeface="Proxima Nova"/>
                        <a:cs typeface="Proxima Nova"/>
                      </a:endParaRPr>
                    </a:p>
                    <a:p>
                      <a:pPr marL="0" marR="0" lvl="0" indent="0" algn="l" rtl="0">
                        <a:lnSpc>
                          <a:spcPct val="100000"/>
                        </a:lnSpc>
                        <a:spcBef>
                          <a:spcPts val="0"/>
                        </a:spcBef>
                        <a:spcAft>
                          <a:spcPts val="0"/>
                        </a:spcAft>
                        <a:buClr>
                          <a:srgbClr val="000000"/>
                        </a:buClr>
                        <a:buSzPts val="1100"/>
                        <a:buFont typeface="Arial"/>
                        <a:buNone/>
                      </a:pPr>
                      <a:endParaRPr lang="en-US" sz="1100" u="none" strike="noStrike" cap="none" dirty="0">
                        <a:solidFill>
                          <a:schemeClr val="dk1"/>
                        </a:solidFill>
                        <a:latin typeface="Proxima Nova"/>
                        <a:ea typeface="Proxima Nova"/>
                        <a:cs typeface="Proxima Nova"/>
                      </a:endParaRPr>
                    </a:p>
                    <a:p>
                      <a:pPr marL="182880" marR="0" lvl="0" indent="0" algn="l" rtl="0">
                        <a:lnSpc>
                          <a:spcPct val="100000"/>
                        </a:lnSpc>
                        <a:spcBef>
                          <a:spcPts val="0"/>
                        </a:spcBef>
                        <a:spcAft>
                          <a:spcPts val="0"/>
                        </a:spcAft>
                        <a:buClr>
                          <a:schemeClr val="dk1"/>
                        </a:buClr>
                        <a:buSzPts val="1100"/>
                        <a:buFont typeface="Arial"/>
                        <a:buNone/>
                      </a:pPr>
                      <a:endParaRPr lang="en-US" sz="1100" u="none" strike="noStrike" cap="none" dirty="0">
                        <a:solidFill>
                          <a:schemeClr val="dk1"/>
                        </a:solidFill>
                        <a:latin typeface="Proxima Nova"/>
                        <a:ea typeface="Proxima Nova"/>
                        <a:cs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ctr">
                        <a:lnSpc>
                          <a:spcPct val="100000"/>
                        </a:lnSpc>
                        <a:spcBef>
                          <a:spcPts val="0"/>
                        </a:spcBef>
                        <a:spcAft>
                          <a:spcPts val="0"/>
                        </a:spcAft>
                        <a:buNone/>
                      </a:pPr>
                      <a:r>
                        <a:rPr lang="en-US" sz="2000" b="1" i="0" u="sng" strike="noStrike" cap="none" noProof="0" dirty="0">
                          <a:solidFill>
                            <a:srgbClr val="FF0000"/>
                          </a:solidFill>
                          <a:latin typeface="Roboto Condensed"/>
                        </a:rPr>
                        <a:t>DINNER</a:t>
                      </a:r>
                      <a:endParaRPr lang="en-US" sz="2000" b="0" i="0" u="none" strike="noStrike" cap="none" noProof="0" dirty="0">
                        <a:latin typeface="Roboto Condensed"/>
                      </a:endParaRPr>
                    </a:p>
                    <a:p>
                      <a:pPr marL="182880" marR="0" lvl="0" indent="0" algn="l">
                        <a:lnSpc>
                          <a:spcPct val="100000"/>
                        </a:lnSpc>
                        <a:spcBef>
                          <a:spcPts val="0"/>
                        </a:spcBef>
                        <a:spcAft>
                          <a:spcPts val="0"/>
                        </a:spcAft>
                        <a:buNone/>
                      </a:pPr>
                      <a:r>
                        <a:rPr lang="en-US" sz="1400" b="1" i="0" u="none" strike="noStrike" cap="none" noProof="0" dirty="0">
                          <a:solidFill>
                            <a:schemeClr val="dk1"/>
                          </a:solidFill>
                          <a:latin typeface="Arial Narrow"/>
                        </a:rPr>
                        <a:t>Boudro's on the Riverwalk</a:t>
                      </a:r>
                      <a:endParaRPr lang="en-US" sz="1400" b="0" i="0" u="none" strike="noStrike" cap="none" noProof="0" dirty="0"/>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421 E. Commerce St. San Antonio, TX 78205  210.224.8484   (0.2mi) </a:t>
                      </a:r>
                      <a:endParaRPr lang="en-US" sz="1400" b="0" i="0" u="none" strike="noStrike" cap="none" noProof="0" dirty="0"/>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Sun-Thurs:11AM-10PM </a:t>
                      </a:r>
                      <a:endParaRPr lang="en-US" sz="1400" b="0" i="0" u="none" strike="noStrike" cap="none" noProof="0" dirty="0"/>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Fri-Sat:11AM-10:30PM</a:t>
                      </a:r>
                      <a:endParaRPr lang="en-US" sz="1400" b="0" i="0" u="none" strike="noStrike" cap="none" noProof="0" dirty="0"/>
                    </a:p>
                    <a:p>
                      <a:pPr marL="182880" marR="0" lvl="0" indent="0" algn="l">
                        <a:lnSpc>
                          <a:spcPct val="100000"/>
                        </a:lnSpc>
                        <a:spcBef>
                          <a:spcPts val="0"/>
                        </a:spcBef>
                        <a:spcAft>
                          <a:spcPts val="0"/>
                        </a:spcAft>
                        <a:buNone/>
                      </a:pPr>
                      <a:endParaRPr lang="en-US" sz="1400" b="0" i="0" u="none" strike="noStrike" cap="none" noProof="0" dirty="0"/>
                    </a:p>
                    <a:p>
                      <a:pPr marL="182880" marR="0" lvl="0" indent="0" algn="l">
                        <a:lnSpc>
                          <a:spcPct val="100000"/>
                        </a:lnSpc>
                        <a:spcBef>
                          <a:spcPts val="0"/>
                        </a:spcBef>
                        <a:spcAft>
                          <a:spcPts val="0"/>
                        </a:spcAft>
                        <a:buNone/>
                      </a:pPr>
                      <a:r>
                        <a:rPr lang="en-US" sz="1400" b="1" i="0" u="none" strike="noStrike" cap="none" noProof="0" dirty="0">
                          <a:solidFill>
                            <a:schemeClr val="dk1"/>
                          </a:solidFill>
                          <a:latin typeface="Arial Narrow"/>
                        </a:rPr>
                        <a:t>Rosario's Mexican Café Y Cantina</a:t>
                      </a:r>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722 S. St Mary's St. San Antonio, TX 78205</a:t>
                      </a:r>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210.223.1806  (0.3mi)  </a:t>
                      </a:r>
                      <a:endParaRPr lang="en-US" sz="1400" b="0" i="0" u="none" strike="noStrike" cap="none" noProof="0" dirty="0"/>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T-Thurs: 11AM-10PM F-Sat:11AM-11PM </a:t>
                      </a:r>
                      <a:endParaRPr lang="en-US" sz="1400" b="0" i="0" u="none" strike="noStrike" cap="none" noProof="0" dirty="0"/>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Sun:11AM-9PM </a:t>
                      </a:r>
                      <a:endParaRPr lang="en-US" dirty="0"/>
                    </a:p>
                    <a:p>
                      <a:pPr marL="182880" marR="0" lvl="0" indent="0" algn="l">
                        <a:lnSpc>
                          <a:spcPct val="100000"/>
                        </a:lnSpc>
                        <a:spcBef>
                          <a:spcPts val="0"/>
                        </a:spcBef>
                        <a:spcAft>
                          <a:spcPts val="0"/>
                        </a:spcAft>
                        <a:buNone/>
                      </a:pPr>
                      <a:endParaRPr lang="en-US" sz="1400" b="0" i="0" u="none" strike="noStrike" cap="none" noProof="0" dirty="0"/>
                    </a:p>
                    <a:p>
                      <a:pPr marL="182880" lvl="0" indent="0" algn="l">
                        <a:lnSpc>
                          <a:spcPct val="100000"/>
                        </a:lnSpc>
                        <a:buNone/>
                      </a:pPr>
                      <a:r>
                        <a:rPr lang="en-US" sz="1400" b="1" i="0" u="none" strike="noStrike" cap="none" baseline="0" noProof="0" dirty="0">
                          <a:solidFill>
                            <a:srgbClr val="000000"/>
                          </a:solidFill>
                          <a:latin typeface="Arial Narrow"/>
                        </a:rPr>
                        <a:t>Augie's Barbed Wire BBQ</a:t>
                      </a:r>
                    </a:p>
                    <a:p>
                      <a:pPr marL="182880" lvl="0" indent="0" algn="l">
                        <a:lnSpc>
                          <a:spcPct val="100000"/>
                        </a:lnSpc>
                        <a:buNone/>
                      </a:pPr>
                      <a:r>
                        <a:rPr lang="en-US" sz="1400" b="0" i="0" u="none" strike="noStrike" cap="none" baseline="0" noProof="0" dirty="0">
                          <a:solidFill>
                            <a:schemeClr val="tx1"/>
                          </a:solidFill>
                          <a:latin typeface="Arial Narrow"/>
                        </a:rPr>
                        <a:t>3709 N St Mary's St, San Antonio, TX 78212</a:t>
                      </a:r>
                      <a:r>
                        <a:rPr lang="en-US" sz="1400" b="0" i="0" u="none" strike="noStrike" cap="none" baseline="0" noProof="0" dirty="0">
                          <a:solidFill>
                            <a:srgbClr val="000000"/>
                          </a:solidFill>
                          <a:latin typeface="Arial Narrow"/>
                        </a:rPr>
                        <a:t>(1mi)</a:t>
                      </a:r>
                    </a:p>
                    <a:p>
                      <a:pPr marL="182880" lvl="0" indent="0" algn="l">
                        <a:lnSpc>
                          <a:spcPct val="100000"/>
                        </a:lnSpc>
                        <a:buNone/>
                      </a:pPr>
                      <a:r>
                        <a:rPr lang="en-US" sz="1400" b="0" i="0" u="none" strike="noStrike" cap="none" baseline="0" noProof="0" dirty="0">
                          <a:solidFill>
                            <a:srgbClr val="000000"/>
                          </a:solidFill>
                          <a:latin typeface="Arial Narrow"/>
                        </a:rPr>
                        <a:t>210.735.0088 Tues-Sun:11AM-9PM </a:t>
                      </a:r>
                    </a:p>
                    <a:p>
                      <a:pPr marL="182880" marR="0" lvl="0" indent="0" algn="l">
                        <a:lnSpc>
                          <a:spcPct val="100000"/>
                        </a:lnSpc>
                        <a:spcBef>
                          <a:spcPts val="0"/>
                        </a:spcBef>
                        <a:spcAft>
                          <a:spcPts val="0"/>
                        </a:spcAft>
                        <a:buNone/>
                      </a:pPr>
                      <a:endParaRPr lang="en-US" sz="1400" b="0" i="0" u="none" strike="noStrike" cap="none" noProof="0" dirty="0">
                        <a:solidFill>
                          <a:schemeClr val="dk1"/>
                        </a:solidFill>
                        <a:latin typeface="Arial Narrow"/>
                      </a:endParaRPr>
                    </a:p>
                    <a:p>
                      <a:pPr marL="182880" marR="0" lvl="0" indent="0" algn="l">
                        <a:lnSpc>
                          <a:spcPct val="100000"/>
                        </a:lnSpc>
                        <a:spcBef>
                          <a:spcPts val="0"/>
                        </a:spcBef>
                        <a:spcAft>
                          <a:spcPts val="0"/>
                        </a:spcAft>
                        <a:buNone/>
                      </a:pPr>
                      <a:r>
                        <a:rPr lang="en-US" sz="1400" b="1" i="0" u="none" strike="noStrike" cap="none" noProof="0" dirty="0">
                          <a:solidFill>
                            <a:schemeClr val="dk1"/>
                          </a:solidFill>
                          <a:latin typeface="Arial Narrow"/>
                        </a:rPr>
                        <a:t>Domingo Restaurant</a:t>
                      </a:r>
                      <a:endParaRPr lang="en-US" sz="1400" b="1" i="0" u="none" strike="sngStrike" cap="none" noProof="0" dirty="0">
                        <a:solidFill>
                          <a:schemeClr val="dk1"/>
                        </a:solidFill>
                        <a:latin typeface="Arial Narrow"/>
                      </a:endParaRPr>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123 N. St Mary's St, San Antonio, TX 78205 (100ft)</a:t>
                      </a:r>
                      <a:endParaRPr lang="en-US" sz="1400" b="1" i="0" u="none" strike="noStrike" cap="none" noProof="0" dirty="0">
                        <a:solidFill>
                          <a:schemeClr val="dk1"/>
                        </a:solidFill>
                        <a:latin typeface="Arial Narrow"/>
                      </a:endParaRPr>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210.404.7516 Tues-Sun: 6:30AM-10PM </a:t>
                      </a:r>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Fri-Sat:7Am-10PM</a:t>
                      </a:r>
                    </a:p>
                    <a:p>
                      <a:pPr marL="182880" marR="0" lvl="0" indent="0" algn="l">
                        <a:lnSpc>
                          <a:spcPct val="100000"/>
                        </a:lnSpc>
                        <a:spcBef>
                          <a:spcPts val="0"/>
                        </a:spcBef>
                        <a:spcAft>
                          <a:spcPts val="0"/>
                        </a:spcAft>
                        <a:buNone/>
                      </a:pPr>
                      <a:endParaRPr lang="en-US" sz="1400" b="0" i="0" u="none" strike="noStrike" cap="none" noProof="0" dirty="0">
                        <a:solidFill>
                          <a:schemeClr val="dk1"/>
                        </a:solidFill>
                        <a:latin typeface="Arial Narrow"/>
                      </a:endParaRPr>
                    </a:p>
                    <a:p>
                      <a:pPr marL="182880" marR="0" lvl="0" indent="0" algn="l">
                        <a:lnSpc>
                          <a:spcPct val="100000"/>
                        </a:lnSpc>
                        <a:spcBef>
                          <a:spcPts val="0"/>
                        </a:spcBef>
                        <a:spcAft>
                          <a:spcPts val="0"/>
                        </a:spcAft>
                        <a:buNone/>
                      </a:pPr>
                      <a:r>
                        <a:rPr lang="en-US" sz="1400" b="1" i="0" u="none" strike="noStrike" cap="none" noProof="0" dirty="0">
                          <a:solidFill>
                            <a:schemeClr val="dk1"/>
                          </a:solidFill>
                          <a:latin typeface="Arial Narrow"/>
                        </a:rPr>
                        <a:t>Guillermo's</a:t>
                      </a:r>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618 McCullough Ave. San Antonio TX 78215 210.223.5587  (0.7mi)  M-Thurs:11AM-9PM </a:t>
                      </a:r>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Fri-Sat:11AM-10PM</a:t>
                      </a:r>
                    </a:p>
                    <a:p>
                      <a:pPr marL="182880" marR="0" lvl="0" indent="0" algn="l">
                        <a:lnSpc>
                          <a:spcPct val="100000"/>
                        </a:lnSpc>
                        <a:spcBef>
                          <a:spcPts val="0"/>
                        </a:spcBef>
                        <a:spcAft>
                          <a:spcPts val="0"/>
                        </a:spcAft>
                        <a:buNone/>
                      </a:pPr>
                      <a:endParaRPr lang="en-US" sz="1400" b="0" i="0" u="none" strike="noStrike" cap="none" noProof="0" dirty="0">
                        <a:solidFill>
                          <a:schemeClr val="dk1"/>
                        </a:solidFill>
                        <a:latin typeface="Arial Narrow"/>
                      </a:endParaRPr>
                    </a:p>
                    <a:p>
                      <a:pPr marL="182880" marR="0" lvl="0" indent="0" algn="l">
                        <a:lnSpc>
                          <a:spcPct val="100000"/>
                        </a:lnSpc>
                        <a:spcBef>
                          <a:spcPts val="0"/>
                        </a:spcBef>
                        <a:spcAft>
                          <a:spcPts val="0"/>
                        </a:spcAft>
                        <a:buNone/>
                      </a:pPr>
                      <a:r>
                        <a:rPr lang="en-US" sz="1400" b="1" i="0" u="none" strike="noStrike" cap="none" noProof="0" dirty="0">
                          <a:solidFill>
                            <a:schemeClr val="dk1"/>
                          </a:solidFill>
                          <a:latin typeface="Arial Narrow"/>
                        </a:rPr>
                        <a:t>Viva Vegeria (Vegan)</a:t>
                      </a:r>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1422 </a:t>
                      </a:r>
                      <a:r>
                        <a:rPr lang="en-US" sz="1400" b="0" i="0" u="none" strike="noStrike" cap="none" noProof="0" dirty="0" err="1">
                          <a:solidFill>
                            <a:schemeClr val="dk1"/>
                          </a:solidFill>
                          <a:latin typeface="Arial Narrow"/>
                        </a:rPr>
                        <a:t>Nogalitos</a:t>
                      </a:r>
                      <a:r>
                        <a:rPr lang="en-US" sz="1400" b="0" i="0" u="none" strike="noStrike" cap="none" noProof="0" dirty="0">
                          <a:solidFill>
                            <a:schemeClr val="dk1"/>
                          </a:solidFill>
                          <a:latin typeface="Arial Narrow"/>
                        </a:rPr>
                        <a:t> St, San Antonio, TX 78204 (2.7mi)</a:t>
                      </a:r>
                    </a:p>
                    <a:p>
                      <a:pPr marL="182880" marR="0" lvl="0" indent="0" algn="l">
                        <a:lnSpc>
                          <a:spcPct val="100000"/>
                        </a:lnSpc>
                        <a:spcBef>
                          <a:spcPts val="0"/>
                        </a:spcBef>
                        <a:spcAft>
                          <a:spcPts val="0"/>
                        </a:spcAft>
                        <a:buNone/>
                      </a:pPr>
                      <a:r>
                        <a:rPr lang="en-US" sz="1400" b="0" i="0" u="none" strike="noStrike" cap="none" noProof="0" dirty="0">
                          <a:solidFill>
                            <a:schemeClr val="dk1"/>
                          </a:solidFill>
                          <a:latin typeface="Arial Narrow"/>
                        </a:rPr>
                        <a:t>210.465.9233 W-Sat: 11AM-8PM </a:t>
                      </a:r>
                    </a:p>
                    <a:p>
                      <a:pPr marL="182880" marR="0" lvl="0" indent="0" algn="l">
                        <a:lnSpc>
                          <a:spcPct val="100000"/>
                        </a:lnSpc>
                        <a:spcBef>
                          <a:spcPts val="0"/>
                        </a:spcBef>
                        <a:spcAft>
                          <a:spcPts val="0"/>
                        </a:spcAft>
                        <a:buNone/>
                      </a:pPr>
                      <a:endParaRPr lang="en-US" sz="1400" b="0" i="0" u="none" strike="noStrike" cap="none" noProof="0" dirty="0">
                        <a:solidFill>
                          <a:schemeClr val="dk1"/>
                        </a:solidFill>
                        <a:latin typeface="Arial Narrow"/>
                      </a:endParaRPr>
                    </a:p>
                    <a:p>
                      <a:pPr marL="182880" marR="0" lvl="0" indent="0" algn="l">
                        <a:lnSpc>
                          <a:spcPct val="100000"/>
                        </a:lnSpc>
                        <a:spcBef>
                          <a:spcPts val="0"/>
                        </a:spcBef>
                        <a:spcAft>
                          <a:spcPts val="0"/>
                        </a:spcAft>
                        <a:buNone/>
                      </a:pPr>
                      <a:endParaRPr lang="en-US" sz="1400" b="0" i="0" u="none" strike="noStrike" cap="none" noProof="0" dirty="0">
                        <a:solidFill>
                          <a:schemeClr val="dk1"/>
                        </a:solidFill>
                        <a:latin typeface="Arial Narrow"/>
                      </a:endParaRPr>
                    </a:p>
                    <a:p>
                      <a:pPr marL="182880" marR="0" lvl="0" indent="0" algn="l">
                        <a:lnSpc>
                          <a:spcPct val="100000"/>
                        </a:lnSpc>
                        <a:spcBef>
                          <a:spcPts val="0"/>
                        </a:spcBef>
                        <a:spcAft>
                          <a:spcPts val="0"/>
                        </a:spcAft>
                        <a:buNone/>
                      </a:pPr>
                      <a:endParaRPr lang="en-US" sz="1600" b="0" i="0" u="none" strike="noStrike" cap="none" noProof="0" dirty="0">
                        <a:solidFill>
                          <a:schemeClr val="dk1"/>
                        </a:solidFill>
                        <a:latin typeface="Arial Narrow"/>
                      </a:endParaRPr>
                    </a:p>
                    <a:p>
                      <a:pPr marL="182880" marR="0" lvl="0" indent="0" algn="l">
                        <a:lnSpc>
                          <a:spcPct val="100000"/>
                        </a:lnSpc>
                        <a:spcBef>
                          <a:spcPts val="0"/>
                        </a:spcBef>
                        <a:spcAft>
                          <a:spcPts val="0"/>
                        </a:spcAft>
                        <a:buSzPts val="1100"/>
                        <a:buFont typeface="Arial"/>
                        <a:buNone/>
                      </a:pPr>
                      <a:endParaRPr lang="en-US" sz="1400" u="none" strike="noStrike" cap="none" dirty="0">
                        <a:solidFill>
                          <a:schemeClr val="dk1"/>
                        </a:solidFill>
                        <a:latin typeface="Arial Narrow"/>
                      </a:endParaRPr>
                    </a:p>
                    <a:p>
                      <a:pPr marL="182880" marR="0" lvl="0" indent="0" algn="l" rtl="0">
                        <a:lnSpc>
                          <a:spcPct val="100000"/>
                        </a:lnSpc>
                        <a:spcBef>
                          <a:spcPts val="0"/>
                        </a:spcBef>
                        <a:spcAft>
                          <a:spcPts val="0"/>
                        </a:spcAft>
                        <a:buClr>
                          <a:schemeClr val="dk1"/>
                        </a:buClr>
                        <a:buSzPts val="1100"/>
                        <a:buFont typeface="Arial"/>
                        <a:buNone/>
                      </a:pPr>
                      <a:endParaRPr lang="en-US" sz="1400" u="none" strike="noStrike" cap="none" dirty="0"/>
                    </a:p>
                    <a:p>
                      <a:pPr marL="182880" marR="0" lvl="0" indent="0" algn="l" rtl="0">
                        <a:lnSpc>
                          <a:spcPct val="100000"/>
                        </a:lnSpc>
                        <a:spcBef>
                          <a:spcPts val="0"/>
                        </a:spcBef>
                        <a:spcAft>
                          <a:spcPts val="0"/>
                        </a:spcAft>
                        <a:buClr>
                          <a:srgbClr val="000000"/>
                        </a:buClr>
                        <a:buSzPts val="1400"/>
                        <a:buFont typeface="Arial"/>
                        <a:buNone/>
                      </a:pPr>
                      <a:endParaRPr lang="en-US" sz="1400" u="none" strike="noStrike" cap="none" dirty="0"/>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r h="305521">
                <a:tc>
                  <a:txBody>
                    <a:bodyPr/>
                    <a:lstStyle/>
                    <a:p>
                      <a:pPr marL="182880" marR="0" lvl="0" indent="0" algn="l" rtl="0">
                        <a:lnSpc>
                          <a:spcPct val="100000"/>
                        </a:lnSpc>
                        <a:spcBef>
                          <a:spcPts val="0"/>
                        </a:spcBef>
                        <a:spcAft>
                          <a:spcPts val="0"/>
                        </a:spcAft>
                        <a:buClr>
                          <a:schemeClr val="dk1"/>
                        </a:buClr>
                        <a:buSzPts val="1100"/>
                        <a:buFont typeface="Arial"/>
                        <a:buNone/>
                      </a:pPr>
                      <a:endParaRPr sz="1100" b="1" u="none" strike="noStrike" cap="none">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dirty="0">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13" name="Google Shape;113;p19"/>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114" name="Google Shape;114;p19"/>
          <p:cNvSpPr txBox="1"/>
          <p:nvPr/>
        </p:nvSpPr>
        <p:spPr>
          <a:xfrm>
            <a:off x="17393" y="1422447"/>
            <a:ext cx="7697517" cy="1087331"/>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000000"/>
                </a:solidFill>
                <a:latin typeface="Proxima Nova Extrabold"/>
                <a:ea typeface="Proxima Nova Extrabold"/>
                <a:cs typeface="Proxima Nova Extrabold"/>
                <a:sym typeface="Proxima Nova Extrabold"/>
              </a:rPr>
              <a:t>FOOD MENU</a:t>
            </a:r>
            <a:endParaRPr sz="1200" b="0" i="1" u="none" strike="noStrike" cap="none" dirty="0">
              <a:solidFill>
                <a:schemeClr val="dk1"/>
              </a:solidFill>
              <a:latin typeface="Proxima Nova"/>
              <a:ea typeface="Proxima Nova"/>
              <a:cs typeface="Proxima Nova"/>
              <a:sym typeface="Proxima Nova"/>
            </a:endParaRPr>
          </a:p>
          <a:p>
            <a:pPr marL="182880" marR="182880" lvl="0" indent="0" algn="l" rtl="0">
              <a:lnSpc>
                <a:spcPct val="100000"/>
              </a:lnSpc>
              <a:spcBef>
                <a:spcPts val="0"/>
              </a:spcBef>
              <a:spcAft>
                <a:spcPts val="0"/>
              </a:spcAft>
              <a:buClr>
                <a:srgbClr val="000000"/>
              </a:buClr>
              <a:buSzPts val="1200"/>
              <a:buFont typeface="Arial"/>
              <a:buNone/>
            </a:pPr>
            <a:r>
              <a:rPr lang="en" sz="1200" b="0" i="1" u="none" strike="noStrike" cap="none" dirty="0">
                <a:solidFill>
                  <a:schemeClr val="dk1"/>
                </a:solidFill>
                <a:latin typeface="Proxima Nova"/>
                <a:ea typeface="Proxima Nova"/>
                <a:cs typeface="Proxima Nova"/>
                <a:sym typeface="Proxima Nova"/>
              </a:rPr>
              <a:t>Craving something more</a:t>
            </a:r>
            <a:r>
              <a:rPr lang="en" sz="1200" i="1" dirty="0">
                <a:solidFill>
                  <a:schemeClr val="dk1"/>
                </a:solidFill>
                <a:latin typeface="Proxima Nova"/>
                <a:ea typeface="Proxima Nova"/>
                <a:cs typeface="Proxima Nova"/>
                <a:sym typeface="Proxima Nova"/>
              </a:rPr>
              <a:t>?</a:t>
            </a:r>
            <a:r>
              <a:rPr lang="en" sz="1200" b="0" i="1" u="none" strike="noStrike" cap="none" dirty="0">
                <a:solidFill>
                  <a:schemeClr val="dk1"/>
                </a:solidFill>
                <a:latin typeface="Proxima Nova"/>
                <a:ea typeface="Proxima Nova"/>
                <a:cs typeface="Proxima Nova"/>
                <a:sym typeface="Proxima Nova"/>
              </a:rPr>
              <a:t> Looking to treat the crew to some </a:t>
            </a:r>
            <a:r>
              <a:rPr lang="en" sz="1200" i="1" dirty="0">
                <a:solidFill>
                  <a:schemeClr val="dk1"/>
                </a:solidFill>
                <a:latin typeface="Proxima Nova"/>
                <a:ea typeface="Proxima Nova"/>
                <a:cs typeface="Proxima Nova"/>
                <a:sym typeface="Proxima Nova"/>
              </a:rPr>
              <a:t>local</a:t>
            </a:r>
            <a:r>
              <a:rPr lang="en" sz="1200" b="0" i="1" u="none" strike="noStrike" cap="none" dirty="0">
                <a:solidFill>
                  <a:schemeClr val="dk1"/>
                </a:solidFill>
                <a:latin typeface="Proxima Nova"/>
                <a:ea typeface="Proxima Nova"/>
                <a:cs typeface="Proxima Nova"/>
                <a:sym typeface="Proxima Nova"/>
              </a:rPr>
              <a:t> flavors or enjoy one of our delicious on-site vendors, either backstage, in catering or late-night? </a:t>
            </a:r>
            <a:r>
              <a:rPr lang="en" sz="1200" b="0" i="1" u="sng" strike="noStrike" cap="none" dirty="0">
                <a:solidFill>
                  <a:schemeClr val="accent5"/>
                </a:solidFill>
                <a:highlight>
                  <a:srgbClr val="FFFF00"/>
                </a:highlight>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Email</a:t>
            </a:r>
            <a:r>
              <a:rPr lang="en" sz="1200" b="0" i="1" u="none" strike="noStrike" cap="none" dirty="0">
                <a:solidFill>
                  <a:schemeClr val="dk1"/>
                </a:solidFill>
                <a:highlight>
                  <a:srgbClr val="FFFF00"/>
                </a:highlight>
                <a:latin typeface="Proxima Nova"/>
                <a:ea typeface="Proxima Nova"/>
                <a:cs typeface="Proxima Nova"/>
                <a:sym typeface="Proxima Nova"/>
              </a:rPr>
              <a:t> </a:t>
            </a:r>
            <a:r>
              <a:rPr lang="en" sz="1200" b="0" i="1" u="none" strike="noStrike" cap="none" dirty="0">
                <a:solidFill>
                  <a:schemeClr val="dk1"/>
                </a:solidFill>
                <a:latin typeface="Proxima Nova"/>
                <a:ea typeface="Proxima Nova"/>
                <a:cs typeface="Proxima Nova"/>
                <a:sym typeface="Proxima Nova"/>
              </a:rPr>
              <a:t>venue management </a:t>
            </a:r>
            <a:r>
              <a:rPr lang="en" sz="1200" b="1" i="1" u="none" strike="noStrike" cap="none" dirty="0">
                <a:solidFill>
                  <a:schemeClr val="dk1"/>
                </a:solidFill>
                <a:highlight>
                  <a:srgbClr val="FFFF00"/>
                </a:highlight>
                <a:latin typeface="Proxima Nova"/>
                <a:ea typeface="Proxima Nova"/>
                <a:cs typeface="Proxima Nova"/>
                <a:sym typeface="Proxima Nova"/>
              </a:rPr>
              <a:t>48hrs in advance </a:t>
            </a:r>
            <a:r>
              <a:rPr lang="en" sz="1200" b="0" i="0" u="none" strike="noStrike" cap="none" dirty="0">
                <a:solidFill>
                  <a:schemeClr val="dk1"/>
                </a:solidFill>
                <a:latin typeface="Proxima Nova"/>
                <a:ea typeface="Proxima Nova"/>
                <a:cs typeface="Proxima Nova"/>
                <a:sym typeface="Proxima Nova"/>
              </a:rPr>
              <a:t>of your arrival</a:t>
            </a:r>
            <a:r>
              <a:rPr lang="en" sz="1200" b="0" i="1" u="none" strike="noStrike" cap="none" dirty="0">
                <a:solidFill>
                  <a:schemeClr val="dk1"/>
                </a:solidFill>
                <a:latin typeface="Proxima Nova"/>
                <a:ea typeface="Proxima Nova"/>
                <a:cs typeface="Proxima Nova"/>
                <a:sym typeface="Proxima Nova"/>
              </a:rPr>
              <a:t>, let us know what looks good, when you’d like to enjoy it and we’ll facilitate in the ordering process.</a:t>
            </a:r>
            <a:endParaRPr sz="2400" b="0" i="0" u="none" strike="noStrike" cap="none" dirty="0">
              <a:solidFill>
                <a:schemeClr val="dk1"/>
              </a:solidFill>
              <a:latin typeface="Proxima Nova Extrabold"/>
              <a:ea typeface="Proxima Nova Extrabold"/>
              <a:cs typeface="Proxima Nova Extrabold"/>
              <a:sym typeface="Proxima Nova Extrabold"/>
            </a:endParaRPr>
          </a:p>
        </p:txBody>
      </p:sp>
      <p:sp>
        <p:nvSpPr>
          <p:cNvPr id="2" name="TextBox 1">
            <a:extLst>
              <a:ext uri="{FF2B5EF4-FFF2-40B4-BE49-F238E27FC236}">
                <a16:creationId xmlns:a16="http://schemas.microsoft.com/office/drawing/2014/main" id="{E8A77A98-2FF5-4A8E-83EB-CDF376C004EB}"/>
              </a:ext>
            </a:extLst>
          </p:cNvPr>
          <p:cNvSpPr txBox="1"/>
          <p:nvPr/>
        </p:nvSpPr>
        <p:spPr>
          <a:xfrm>
            <a:off x="112712" y="76373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Aztec Theatre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8"/>
          <p:cNvSpPr txBox="1"/>
          <p:nvPr/>
        </p:nvSpPr>
        <p:spPr>
          <a:xfrm>
            <a:off x="0" y="1096350"/>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r>
              <a:rPr lang="en" sz="4000" b="0" i="0" u="none" strike="noStrike" cap="none">
                <a:solidFill>
                  <a:srgbClr val="000000"/>
                </a:solidFill>
                <a:latin typeface="Proxima Nova Extrabold"/>
                <a:ea typeface="Proxima Nova Extrabold"/>
                <a:cs typeface="Proxima Nova Extrabold"/>
                <a:sym typeface="Proxima Nova Extrabold"/>
              </a:rPr>
              <a:t>LOCAL CAN COME TO YOU</a:t>
            </a: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101" name="Google Shape;101;p18"/>
          <p:cNvSpPr txBox="1"/>
          <p:nvPr/>
        </p:nvSpPr>
        <p:spPr>
          <a:xfrm>
            <a:off x="0" y="1840050"/>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15000"/>
              </a:lnSpc>
              <a:spcBef>
                <a:spcPts val="0"/>
              </a:spcBef>
              <a:spcAft>
                <a:spcPts val="0"/>
              </a:spcAft>
              <a:buClr>
                <a:schemeClr val="dk1"/>
              </a:buClr>
              <a:buSzPts val="1100"/>
              <a:buFont typeface="Arial"/>
              <a:buNone/>
            </a:pPr>
            <a:r>
              <a:rPr lang="en" sz="1200" b="0" i="1" u="none" strike="noStrike" cap="none">
                <a:solidFill>
                  <a:schemeClr val="dk1"/>
                </a:solidFill>
                <a:latin typeface="Proxima Nova"/>
                <a:ea typeface="Proxima Nova"/>
                <a:cs typeface="Proxima Nova"/>
                <a:sym typeface="Proxima Nova"/>
              </a:rPr>
              <a:t>Can’t leave the venue? The below section lists a variety of local vendors (food, health &amp; well-being, fun) that can be brought on site throughout the day/night of the show with advanced notice. </a:t>
            </a:r>
            <a:r>
              <a:rPr lang="en" sz="1200" b="0" i="1" u="sng" strike="noStrike" cap="none">
                <a:solidFill>
                  <a:schemeClr val="accent5"/>
                </a:solidFill>
                <a:highlight>
                  <a:srgbClr val="FFFF00"/>
                </a:highlight>
                <a:latin typeface="Proxima Nova"/>
                <a:ea typeface="Proxima Nova"/>
                <a:cs typeface="Proxima Nova"/>
                <a:sym typeface="Proxima Nova"/>
                <a:hlinkClick r:id="rId4">
                  <a:extLst>
                    <a:ext uri="{A12FA001-AC4F-418D-AE19-62706E023703}">
                      <ahyp:hlinkClr xmlns:ahyp="http://schemas.microsoft.com/office/drawing/2018/hyperlinkcolor" val="tx"/>
                    </a:ext>
                  </a:extLst>
                </a:hlinkClick>
              </a:rPr>
              <a:t>Email</a:t>
            </a:r>
            <a:r>
              <a:rPr lang="en" sz="1200" b="0" i="1" u="none" strike="noStrike" cap="none">
                <a:solidFill>
                  <a:schemeClr val="dk1"/>
                </a:solidFill>
                <a:latin typeface="Proxima Nova"/>
                <a:ea typeface="Proxima Nova"/>
                <a:cs typeface="Proxima Nova"/>
                <a:sym typeface="Proxima Nova"/>
              </a:rPr>
              <a:t> venue management </a:t>
            </a:r>
            <a:r>
              <a:rPr lang="en" sz="1200" b="1" i="1" u="none" strike="noStrike" cap="none">
                <a:solidFill>
                  <a:schemeClr val="dk1"/>
                </a:solidFill>
                <a:highlight>
                  <a:srgbClr val="FFFF00"/>
                </a:highlight>
                <a:latin typeface="Proxima Nova"/>
                <a:ea typeface="Proxima Nova"/>
                <a:cs typeface="Proxima Nova"/>
                <a:sym typeface="Proxima Nova"/>
              </a:rPr>
              <a:t>48hrs in advance </a:t>
            </a:r>
            <a:r>
              <a:rPr lang="en" sz="1200" b="0" i="1" u="none" strike="noStrike" cap="none">
                <a:solidFill>
                  <a:schemeClr val="dk1"/>
                </a:solidFill>
                <a:latin typeface="Proxima Nova"/>
                <a:ea typeface="Proxima Nova"/>
                <a:cs typeface="Proxima Nova"/>
                <a:sym typeface="Proxima Nova"/>
              </a:rPr>
              <a:t>and we can help facilitate scheduling the service.</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Proxima Nova Extrabold"/>
              <a:ea typeface="Proxima Nova Extrabold"/>
              <a:cs typeface="Proxima Nova Extrabold"/>
              <a:sym typeface="Proxima Nova Extrabold"/>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Proxima Nova Extrabold"/>
              <a:ea typeface="Proxima Nova Extrabold"/>
              <a:cs typeface="Proxima Nova Extrabold"/>
              <a:sym typeface="Proxima Nova Extrabold"/>
            </a:endParaRPr>
          </a:p>
        </p:txBody>
      </p:sp>
      <p:graphicFrame>
        <p:nvGraphicFramePr>
          <p:cNvPr id="102" name="Google Shape;102;p18"/>
          <p:cNvGraphicFramePr/>
          <p:nvPr>
            <p:extLst>
              <p:ext uri="{D42A27DB-BD31-4B8C-83A1-F6EECF244321}">
                <p14:modId xmlns:p14="http://schemas.microsoft.com/office/powerpoint/2010/main" val="1553712931"/>
              </p:ext>
            </p:extLst>
          </p:nvPr>
        </p:nvGraphicFramePr>
        <p:xfrm>
          <a:off x="323850" y="3118779"/>
          <a:ext cx="7151314" cy="8762940"/>
        </p:xfrm>
        <a:graphic>
          <a:graphicData uri="http://schemas.openxmlformats.org/drawingml/2006/table">
            <a:tbl>
              <a:tblPr>
                <a:noFill/>
                <a:tableStyleId>{A4648AF4-40EF-400E-8D1F-8395DFBC47FC}</a:tableStyleId>
              </a:tblPr>
              <a:tblGrid>
                <a:gridCol w="3575657">
                  <a:extLst>
                    <a:ext uri="{9D8B030D-6E8A-4147-A177-3AD203B41FA5}">
                      <a16:colId xmlns:a16="http://schemas.microsoft.com/office/drawing/2014/main" val="20000"/>
                    </a:ext>
                  </a:extLst>
                </a:gridCol>
                <a:gridCol w="3575657">
                  <a:extLst>
                    <a:ext uri="{9D8B030D-6E8A-4147-A177-3AD203B41FA5}">
                      <a16:colId xmlns:a16="http://schemas.microsoft.com/office/drawing/2014/main" val="20001"/>
                    </a:ext>
                  </a:extLst>
                </a:gridCol>
              </a:tblGrid>
              <a:tr h="6783789">
                <a:tc>
                  <a:txBody>
                    <a:bodyPr/>
                    <a:lstStyle/>
                    <a:p>
                      <a:pPr marL="182880" marR="0" lvl="0" indent="0" algn="ctr" rtl="0">
                        <a:lnSpc>
                          <a:spcPct val="100000"/>
                        </a:lnSpc>
                        <a:spcBef>
                          <a:spcPts val="0"/>
                        </a:spcBef>
                        <a:spcAft>
                          <a:spcPts val="0"/>
                        </a:spcAft>
                        <a:buClr>
                          <a:schemeClr val="dk1"/>
                        </a:buClr>
                        <a:buSzPts val="1100"/>
                        <a:buFont typeface="Arial"/>
                        <a:buNone/>
                      </a:pPr>
                      <a:endParaRPr lang="en" sz="2000" b="1" u="sng" strike="noStrike" cap="none" dirty="0">
                        <a:solidFill>
                          <a:srgbClr val="F8002C"/>
                        </a:solidFill>
                        <a:latin typeface="Roboto Condensed"/>
                        <a:ea typeface="Roboto Condensed"/>
                        <a:cs typeface="Roboto Condensed"/>
                      </a:endParaRPr>
                    </a:p>
                    <a:p>
                      <a:pPr marL="182880" marR="0" lvl="0" indent="0" algn="ctr">
                        <a:lnSpc>
                          <a:spcPct val="100000"/>
                        </a:lnSpc>
                        <a:spcBef>
                          <a:spcPts val="0"/>
                        </a:spcBef>
                        <a:spcAft>
                          <a:spcPts val="0"/>
                        </a:spcAft>
                        <a:buSzPts val="1100"/>
                        <a:buFont typeface="Arial"/>
                        <a:buNone/>
                      </a:pPr>
                      <a:r>
                        <a:rPr lang="en" sz="2000" b="1" u="sng" strike="noStrike" cap="none" dirty="0">
                          <a:solidFill>
                            <a:srgbClr val="F8002C"/>
                          </a:solidFill>
                          <a:latin typeface="Roboto Condensed"/>
                          <a:ea typeface="Roboto Condensed"/>
                          <a:cs typeface="Roboto Condensed"/>
                        </a:rPr>
                        <a:t>HAIR &amp; MAKEUP STYLISTS</a:t>
                      </a:r>
                      <a:endParaRPr lang="en" sz="2000" b="1" u="sng" strike="noStrike" cap="none" dirty="0">
                        <a:solidFill>
                          <a:srgbClr val="F8002C"/>
                        </a:solidFill>
                        <a:latin typeface="Roboto Condensed"/>
                        <a:ea typeface="Roboto Condensed"/>
                        <a:cs typeface="Roboto Condensed"/>
                        <a:sym typeface="Roboto Condensed"/>
                      </a:endParaRPr>
                    </a:p>
                    <a:p>
                      <a:pPr marL="182880" marR="0" lvl="0" indent="0" algn="ctr">
                        <a:lnSpc>
                          <a:spcPct val="100000"/>
                        </a:lnSpc>
                        <a:spcBef>
                          <a:spcPts val="0"/>
                        </a:spcBef>
                        <a:spcAft>
                          <a:spcPts val="0"/>
                        </a:spcAft>
                        <a:buSzPts val="1100"/>
                        <a:buFont typeface="Arial"/>
                        <a:buNone/>
                      </a:pPr>
                      <a:endParaRPr lang="en" sz="2000" b="1" u="sng" strike="noStrike" cap="none" dirty="0">
                        <a:solidFill>
                          <a:srgbClr val="F8002C"/>
                        </a:solidFill>
                        <a:latin typeface="Roboto Condensed"/>
                        <a:ea typeface="Roboto Condensed"/>
                        <a:cs typeface="Roboto Condensed"/>
                      </a:endParaRPr>
                    </a:p>
                    <a:p>
                      <a:pPr marL="182880" marR="0" lvl="0" indent="0" algn="l">
                        <a:lnSpc>
                          <a:spcPct val="100000"/>
                        </a:lnSpc>
                        <a:spcBef>
                          <a:spcPts val="0"/>
                        </a:spcBef>
                        <a:spcAft>
                          <a:spcPts val="0"/>
                        </a:spcAft>
                        <a:buSzPts val="1100"/>
                        <a:buFont typeface="Arial"/>
                        <a:buNone/>
                      </a:pPr>
                      <a:r>
                        <a:rPr lang="en" sz="1600" b="1" u="none" strike="noStrike" cap="none" dirty="0">
                          <a:solidFill>
                            <a:schemeClr val="tx1">
                              <a:lumMod val="95000"/>
                              <a:lumOff val="5000"/>
                            </a:schemeClr>
                          </a:solidFill>
                          <a:latin typeface="Arial Narrow"/>
                          <a:ea typeface="Roboto Condensed"/>
                          <a:cs typeface="Roboto Condensed"/>
                        </a:rPr>
                        <a:t>Juliette Montoya &amp; William Dickey</a:t>
                      </a:r>
                      <a:endParaRPr lang="en" sz="1600" b="1" u="none" strike="noStrike" cap="none" dirty="0">
                        <a:solidFill>
                          <a:schemeClr val="tx1">
                            <a:lumMod val="95000"/>
                            <a:lumOff val="5000"/>
                          </a:schemeClr>
                        </a:solidFill>
                        <a:latin typeface="Arial Narrow"/>
                        <a:ea typeface="Roboto Condensed"/>
                        <a:cs typeface="Roboto Condensed"/>
                        <a:sym typeface="Roboto Condensed"/>
                      </a:endParaRPr>
                    </a:p>
                    <a:p>
                      <a:pPr marL="182880" marR="0" lvl="0" indent="0" algn="l">
                        <a:lnSpc>
                          <a:spcPct val="100000"/>
                        </a:lnSpc>
                        <a:spcBef>
                          <a:spcPts val="0"/>
                        </a:spcBef>
                        <a:spcAft>
                          <a:spcPts val="0"/>
                        </a:spcAft>
                        <a:buSzPts val="1100"/>
                        <a:buFont typeface="Arial"/>
                        <a:buNone/>
                      </a:pPr>
                      <a:r>
                        <a:rPr lang="en" sz="1600" b="0" u="none" strike="noStrike" cap="none" dirty="0">
                          <a:solidFill>
                            <a:schemeClr val="tx1">
                              <a:lumMod val="95000"/>
                              <a:lumOff val="5000"/>
                            </a:schemeClr>
                          </a:solidFill>
                          <a:latin typeface="Arial Narrow"/>
                          <a:ea typeface="Roboto Condensed"/>
                        </a:rPr>
                        <a:t>210.906.7009</a:t>
                      </a:r>
                    </a:p>
                    <a:p>
                      <a:pPr marL="182880" marR="0" lvl="0" indent="0" algn="l">
                        <a:lnSpc>
                          <a:spcPct val="100000"/>
                        </a:lnSpc>
                        <a:spcBef>
                          <a:spcPts val="0"/>
                        </a:spcBef>
                        <a:spcAft>
                          <a:spcPts val="0"/>
                        </a:spcAft>
                        <a:buSzPts val="1100"/>
                        <a:buFont typeface="Arial"/>
                        <a:buNone/>
                      </a:pPr>
                      <a:endParaRPr lang="en" sz="1600" b="0" u="none" strike="noStrike" cap="none" dirty="0">
                        <a:solidFill>
                          <a:schemeClr val="tx1">
                            <a:lumMod val="95000"/>
                            <a:lumOff val="5000"/>
                          </a:schemeClr>
                        </a:solidFill>
                        <a:latin typeface="Arial Narrow"/>
                        <a:ea typeface="Roboto Condensed"/>
                      </a:endParaRPr>
                    </a:p>
                    <a:p>
                      <a:pPr marL="182880" marR="0" lvl="0" indent="0" algn="l">
                        <a:lnSpc>
                          <a:spcPct val="100000"/>
                        </a:lnSpc>
                        <a:spcBef>
                          <a:spcPts val="0"/>
                        </a:spcBef>
                        <a:spcAft>
                          <a:spcPts val="0"/>
                        </a:spcAft>
                        <a:buSzPts val="1100"/>
                        <a:buFont typeface="Arial"/>
                        <a:buNone/>
                      </a:pPr>
                      <a:r>
                        <a:rPr lang="en" sz="1600" b="1" u="none" strike="noStrike" cap="none" dirty="0">
                          <a:solidFill>
                            <a:schemeClr val="tx1">
                              <a:lumMod val="95000"/>
                              <a:lumOff val="5000"/>
                            </a:schemeClr>
                          </a:solidFill>
                          <a:latin typeface="Arial Narrow"/>
                          <a:ea typeface="Roboto Condensed"/>
                        </a:rPr>
                        <a:t>Old Time Barbershop (Mobile)</a:t>
                      </a:r>
                    </a:p>
                    <a:p>
                      <a:pPr marL="182880" marR="0" lvl="0" indent="0" algn="l">
                        <a:lnSpc>
                          <a:spcPct val="100000"/>
                        </a:lnSpc>
                        <a:spcBef>
                          <a:spcPts val="0"/>
                        </a:spcBef>
                        <a:spcAft>
                          <a:spcPts val="0"/>
                        </a:spcAft>
                        <a:buSzPts val="1100"/>
                        <a:buFont typeface="Arial"/>
                        <a:buNone/>
                      </a:pPr>
                      <a:r>
                        <a:rPr lang="en" sz="1600" b="0" u="none" strike="noStrike" cap="none" dirty="0">
                          <a:solidFill>
                            <a:schemeClr val="tx1">
                              <a:lumMod val="95000"/>
                              <a:lumOff val="5000"/>
                            </a:schemeClr>
                          </a:solidFill>
                          <a:latin typeface="Arial Narrow"/>
                          <a:ea typeface="Roboto Condensed"/>
                        </a:rPr>
                        <a:t>210.782.0076</a:t>
                      </a:r>
                      <a:endParaRPr lang="en" sz="1600" b="0" u="none" strike="noStrike" cap="none" dirty="0">
                        <a:solidFill>
                          <a:schemeClr val="tx1">
                            <a:lumMod val="95000"/>
                            <a:lumOff val="5000"/>
                          </a:schemeClr>
                        </a:solidFill>
                        <a:latin typeface="Arial Narrow"/>
                        <a:ea typeface="Roboto Condensed"/>
                        <a:sym typeface="Roboto Condensed"/>
                      </a:endParaRPr>
                    </a:p>
                    <a:p>
                      <a:pPr marL="182880" marR="0" lvl="0" indent="0" algn="l">
                        <a:lnSpc>
                          <a:spcPct val="100000"/>
                        </a:lnSpc>
                        <a:spcBef>
                          <a:spcPts val="0"/>
                        </a:spcBef>
                        <a:spcAft>
                          <a:spcPts val="0"/>
                        </a:spcAft>
                        <a:buSzPts val="1100"/>
                        <a:buFont typeface="Arial"/>
                        <a:buNone/>
                      </a:pPr>
                      <a:endParaRPr lang="en" sz="1600" b="0" u="none" strike="noStrike" cap="none" dirty="0">
                        <a:solidFill>
                          <a:schemeClr val="tx1">
                            <a:lumMod val="95000"/>
                            <a:lumOff val="5000"/>
                          </a:schemeClr>
                        </a:solidFill>
                        <a:latin typeface="Arial Narrow"/>
                        <a:ea typeface="Roboto Condensed"/>
                      </a:endParaRPr>
                    </a:p>
                    <a:p>
                      <a:pPr marL="182880" marR="0" lvl="0" indent="0" algn="l">
                        <a:lnSpc>
                          <a:spcPct val="100000"/>
                        </a:lnSpc>
                        <a:spcBef>
                          <a:spcPts val="0"/>
                        </a:spcBef>
                        <a:spcAft>
                          <a:spcPts val="0"/>
                        </a:spcAft>
                        <a:buSzPts val="1100"/>
                        <a:buFont typeface="Arial"/>
                        <a:buNone/>
                      </a:pPr>
                      <a:r>
                        <a:rPr lang="en" sz="1600" b="1" u="none" strike="noStrike" cap="none" dirty="0">
                          <a:solidFill>
                            <a:schemeClr val="tx1">
                              <a:lumMod val="95000"/>
                              <a:lumOff val="5000"/>
                            </a:schemeClr>
                          </a:solidFill>
                          <a:latin typeface="Arial Narrow"/>
                          <a:ea typeface="Roboto Condensed"/>
                        </a:rPr>
                        <a:t>Viva La Glam (Mobile)</a:t>
                      </a:r>
                    </a:p>
                    <a:p>
                      <a:pPr marL="182880" marR="0" lvl="0" indent="0" algn="l">
                        <a:lnSpc>
                          <a:spcPct val="100000"/>
                        </a:lnSpc>
                        <a:spcBef>
                          <a:spcPts val="0"/>
                        </a:spcBef>
                        <a:spcAft>
                          <a:spcPts val="0"/>
                        </a:spcAft>
                        <a:buSzPts val="1100"/>
                        <a:buFont typeface="Arial"/>
                        <a:buNone/>
                      </a:pPr>
                      <a:r>
                        <a:rPr lang="en" sz="1600" b="0" u="none" strike="noStrike" cap="none" dirty="0">
                          <a:solidFill>
                            <a:schemeClr val="tx1">
                              <a:lumMod val="95000"/>
                              <a:lumOff val="5000"/>
                            </a:schemeClr>
                          </a:solidFill>
                          <a:latin typeface="Arial Narrow"/>
                          <a:ea typeface="Roboto Condensed"/>
                        </a:rPr>
                        <a:t>210.683.1369</a:t>
                      </a:r>
                      <a:endParaRPr lang="en" sz="1600" b="1" u="none" strike="noStrike" cap="none" dirty="0">
                        <a:solidFill>
                          <a:schemeClr val="tx1">
                            <a:lumMod val="95000"/>
                            <a:lumOff val="5000"/>
                          </a:schemeClr>
                        </a:solidFill>
                        <a:latin typeface="Arial Narrow"/>
                        <a:ea typeface="Roboto Condensed"/>
                      </a:endParaRPr>
                    </a:p>
                    <a:p>
                      <a:pPr marL="182880" marR="0" lvl="0" indent="0" algn="l">
                        <a:lnSpc>
                          <a:spcPct val="100000"/>
                        </a:lnSpc>
                        <a:spcBef>
                          <a:spcPts val="0"/>
                        </a:spcBef>
                        <a:spcAft>
                          <a:spcPts val="0"/>
                        </a:spcAft>
                        <a:buNone/>
                      </a:pPr>
                      <a:r>
                        <a:rPr lang="en" sz="1600" b="0" i="0" u="none" strike="noStrike" cap="none" baseline="0" noProof="0" dirty="0">
                          <a:solidFill>
                            <a:srgbClr val="0D0D0D"/>
                          </a:solidFill>
                          <a:latin typeface="Arial Narrow"/>
                          <a:hlinkClick r:id="rId5"/>
                        </a:rPr>
                        <a:t>https://vivalaglam.com/</a:t>
                      </a:r>
                      <a:endParaRPr lang="en" dirty="0"/>
                    </a:p>
                    <a:p>
                      <a:pPr marL="182880" marR="0" lvl="0" indent="0" algn="l" rtl="0">
                        <a:lnSpc>
                          <a:spcPct val="100000"/>
                        </a:lnSpc>
                        <a:spcBef>
                          <a:spcPts val="0"/>
                        </a:spcBef>
                        <a:spcAft>
                          <a:spcPts val="0"/>
                        </a:spcAft>
                        <a:buClr>
                          <a:schemeClr val="dk1"/>
                        </a:buClr>
                        <a:buSzPts val="1100"/>
                        <a:buFont typeface="Arial"/>
                        <a:buNone/>
                      </a:pPr>
                      <a:endParaRPr lang="en" sz="1800" u="none" strike="noStrike" cap="none" dirty="0"/>
                    </a:p>
                    <a:p>
                      <a:pPr marL="182880" marR="0" lvl="0" indent="0" algn="ctr">
                        <a:lnSpc>
                          <a:spcPct val="100000"/>
                        </a:lnSpc>
                        <a:spcBef>
                          <a:spcPts val="0"/>
                        </a:spcBef>
                        <a:spcAft>
                          <a:spcPts val="0"/>
                        </a:spcAft>
                        <a:buNone/>
                      </a:pPr>
                      <a:r>
                        <a:rPr lang="en" sz="2000" b="1" i="0" u="sng" strike="noStrike" cap="none" noProof="0" dirty="0">
                          <a:solidFill>
                            <a:srgbClr val="F8002C"/>
                          </a:solidFill>
                          <a:latin typeface="Roboto Condensed"/>
                        </a:rPr>
                        <a:t>YOGA INSTRUCTOR</a:t>
                      </a:r>
                      <a:endParaRPr lang="en-US" sz="2000" b="1" i="0" u="sng" strike="noStrike" cap="none" noProof="0" dirty="0">
                        <a:latin typeface="Roboto Condensed"/>
                      </a:endParaRPr>
                    </a:p>
                    <a:p>
                      <a:pPr marL="182880" marR="0" lvl="0" indent="0" algn="l">
                        <a:lnSpc>
                          <a:spcPct val="100000"/>
                        </a:lnSpc>
                        <a:spcBef>
                          <a:spcPts val="0"/>
                        </a:spcBef>
                        <a:spcAft>
                          <a:spcPts val="0"/>
                        </a:spcAft>
                        <a:buNone/>
                      </a:pPr>
                      <a:endParaRPr lang="en-US" sz="1600" b="1" i="0" u="none" strike="noStrike" cap="none" noProof="0" dirty="0">
                        <a:solidFill>
                          <a:schemeClr val="dk1"/>
                        </a:solidFill>
                        <a:latin typeface="Arial Narrow"/>
                      </a:endParaRPr>
                    </a:p>
                    <a:p>
                      <a:pPr marL="182880" marR="0" lvl="0" indent="0" algn="l">
                        <a:lnSpc>
                          <a:spcPct val="100000"/>
                        </a:lnSpc>
                        <a:spcBef>
                          <a:spcPts val="0"/>
                        </a:spcBef>
                        <a:spcAft>
                          <a:spcPts val="0"/>
                        </a:spcAft>
                        <a:buNone/>
                      </a:pPr>
                      <a:r>
                        <a:rPr lang="en-US" sz="1600" b="1" i="0" u="none" strike="noStrike" cap="none" noProof="0" dirty="0">
                          <a:solidFill>
                            <a:schemeClr val="dk1"/>
                          </a:solidFill>
                          <a:latin typeface="Arial Narrow"/>
                        </a:rPr>
                        <a:t>Mobile Om</a:t>
                      </a:r>
                      <a:endParaRPr lang="en-US" sz="1600" b="1" i="0" u="none" strike="noStrike" cap="none" noProof="0" dirty="0">
                        <a:latin typeface="Arial Narrow"/>
                      </a:endParaRPr>
                    </a:p>
                    <a:p>
                      <a:pPr marL="182880" marR="0" lvl="0" indent="0" algn="l">
                        <a:lnSpc>
                          <a:spcPct val="100000"/>
                        </a:lnSpc>
                        <a:spcBef>
                          <a:spcPts val="0"/>
                        </a:spcBef>
                        <a:spcAft>
                          <a:spcPts val="0"/>
                        </a:spcAft>
                        <a:buNone/>
                      </a:pPr>
                      <a:r>
                        <a:rPr lang="en-US" sz="1600" b="0" i="0" u="none" strike="noStrike" cap="none" noProof="0" dirty="0">
                          <a:solidFill>
                            <a:schemeClr val="dk1"/>
                          </a:solidFill>
                          <a:latin typeface="Arial Narrow"/>
                        </a:rPr>
                        <a:t>936.499.4804</a:t>
                      </a:r>
                      <a:endParaRPr lang="en-US" sz="1600" b="0" i="0" u="none" strike="noStrike" cap="none" noProof="0" dirty="0">
                        <a:latin typeface="Arial Narrow"/>
                      </a:endParaRPr>
                    </a:p>
                    <a:p>
                      <a:pPr marL="182880" marR="0" lvl="0" indent="0" algn="ctr">
                        <a:lnSpc>
                          <a:spcPct val="100000"/>
                        </a:lnSpc>
                        <a:spcBef>
                          <a:spcPts val="0"/>
                        </a:spcBef>
                        <a:spcAft>
                          <a:spcPts val="0"/>
                        </a:spcAft>
                        <a:buSzPts val="1100"/>
                        <a:buFont typeface="Arial"/>
                        <a:buNone/>
                      </a:pPr>
                      <a:endParaRPr lang="en" sz="2000" b="1" u="sng" strike="noStrike" cap="none" dirty="0">
                        <a:solidFill>
                          <a:srgbClr val="F8002C"/>
                        </a:solidFill>
                        <a:latin typeface="Roboto Condensed"/>
                        <a:ea typeface="Roboto Condensed"/>
                      </a:endParaRPr>
                    </a:p>
                    <a:p>
                      <a:pPr marL="182880" marR="0" lvl="0" indent="0" algn="l" rtl="0">
                        <a:lnSpc>
                          <a:spcPct val="100000"/>
                        </a:lnSpc>
                        <a:spcBef>
                          <a:spcPts val="0"/>
                        </a:spcBef>
                        <a:spcAft>
                          <a:spcPts val="0"/>
                        </a:spcAft>
                        <a:buClr>
                          <a:srgbClr val="000000"/>
                        </a:buClr>
                        <a:buSzPts val="1100"/>
                        <a:buFont typeface="Arial"/>
                        <a:buNone/>
                      </a:pPr>
                      <a:endParaRPr lang="en-US" sz="1100" u="none" strike="noStrike" cap="none">
                        <a:solidFill>
                          <a:schemeClr val="dk1"/>
                        </a:solidFill>
                        <a:latin typeface="Proxima Nova"/>
                      </a:endParaRPr>
                    </a:p>
                    <a:p>
                      <a:pPr marL="182880" marR="0" lvl="0" indent="0" algn="l" rtl="0">
                        <a:lnSpc>
                          <a:spcPct val="100000"/>
                        </a:lnSpc>
                        <a:spcBef>
                          <a:spcPts val="0"/>
                        </a:spcBef>
                        <a:spcAft>
                          <a:spcPts val="0"/>
                        </a:spcAft>
                        <a:buClr>
                          <a:srgbClr val="000000"/>
                        </a:buClr>
                        <a:buSzPts val="1100"/>
                        <a:buFont typeface="Arial"/>
                        <a:buNone/>
                      </a:pPr>
                      <a:endParaRPr lang="en-US" sz="1100" u="none" strike="noStrike" cap="none">
                        <a:solidFill>
                          <a:schemeClr val="dk1"/>
                        </a:solidFill>
                        <a:latin typeface="Proxima Nova"/>
                        <a:ea typeface="Proxima Nova"/>
                        <a:cs typeface="Proxima Nova"/>
                      </a:endParaRPr>
                    </a:p>
                    <a:p>
                      <a:pPr marL="0" marR="0" lvl="0" indent="0" algn="l" rtl="0">
                        <a:lnSpc>
                          <a:spcPct val="100000"/>
                        </a:lnSpc>
                        <a:spcBef>
                          <a:spcPts val="0"/>
                        </a:spcBef>
                        <a:spcAft>
                          <a:spcPts val="0"/>
                        </a:spcAft>
                        <a:buClr>
                          <a:srgbClr val="000000"/>
                        </a:buClr>
                        <a:buSzPts val="1100"/>
                        <a:buFont typeface="Arial"/>
                        <a:buNone/>
                      </a:pPr>
                      <a:endParaRPr lang="en-US" sz="1100" u="none" strike="noStrike" cap="none">
                        <a:solidFill>
                          <a:schemeClr val="dk1"/>
                        </a:solidFill>
                        <a:latin typeface="Proxima Nova"/>
                        <a:ea typeface="Proxima Nova"/>
                        <a:cs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ctr">
                        <a:lnSpc>
                          <a:spcPct val="100000"/>
                        </a:lnSpc>
                        <a:spcBef>
                          <a:spcPts val="0"/>
                        </a:spcBef>
                        <a:spcAft>
                          <a:spcPts val="0"/>
                        </a:spcAft>
                        <a:buNone/>
                      </a:pPr>
                      <a:endParaRPr lang="en" sz="2000" b="1" i="0" u="sng" strike="noStrike" cap="none" noProof="0" dirty="0">
                        <a:solidFill>
                          <a:srgbClr val="F8002C"/>
                        </a:solidFill>
                        <a:latin typeface="Roboto Condensed"/>
                      </a:endParaRPr>
                    </a:p>
                    <a:p>
                      <a:pPr marL="182880" marR="0" lvl="0" indent="0" algn="ctr">
                        <a:lnSpc>
                          <a:spcPct val="100000"/>
                        </a:lnSpc>
                        <a:spcBef>
                          <a:spcPts val="0"/>
                        </a:spcBef>
                        <a:spcAft>
                          <a:spcPts val="0"/>
                        </a:spcAft>
                        <a:buNone/>
                      </a:pPr>
                      <a:r>
                        <a:rPr lang="en" sz="2000" b="1" i="0" u="sng" strike="noStrike" cap="none" noProof="0" dirty="0">
                          <a:solidFill>
                            <a:srgbClr val="F8002C"/>
                          </a:solidFill>
                          <a:latin typeface="Roboto Condensed"/>
                        </a:rPr>
                        <a:t>RELAXATION &amp; WELLNESS</a:t>
                      </a:r>
                      <a:endParaRPr lang="en" sz="2000" b="1" i="0" u="sng" strike="noStrike" cap="none" noProof="0" dirty="0">
                        <a:latin typeface="Roboto Condensed"/>
                      </a:endParaRPr>
                    </a:p>
                    <a:p>
                      <a:pPr marL="182880" marR="0" lvl="0" indent="0" algn="l">
                        <a:lnSpc>
                          <a:spcPct val="100000"/>
                        </a:lnSpc>
                        <a:spcBef>
                          <a:spcPts val="0"/>
                        </a:spcBef>
                        <a:spcAft>
                          <a:spcPts val="0"/>
                        </a:spcAft>
                        <a:buNone/>
                      </a:pPr>
                      <a:endParaRPr lang="en" sz="1600" b="0" i="0" u="none" strike="noStrike" cap="none" noProof="0" dirty="0">
                        <a:latin typeface="Arial Narrow"/>
                      </a:endParaRPr>
                    </a:p>
                    <a:p>
                      <a:pPr marL="182880" marR="0" lvl="0" indent="0" algn="l">
                        <a:lnSpc>
                          <a:spcPct val="100000"/>
                        </a:lnSpc>
                        <a:spcBef>
                          <a:spcPts val="0"/>
                        </a:spcBef>
                        <a:spcAft>
                          <a:spcPts val="0"/>
                        </a:spcAft>
                        <a:buNone/>
                      </a:pPr>
                      <a:r>
                        <a:rPr lang="en" sz="1600" b="1" i="0" u="none" strike="noStrike" cap="none" noProof="0" dirty="0">
                          <a:latin typeface="Arial Narrow"/>
                        </a:rPr>
                        <a:t>Lady of Luxury Mobile Nail Salon</a:t>
                      </a:r>
                      <a:endParaRPr lang="en-US" sz="1600" b="1" i="0" u="none" strike="noStrike" cap="none" noProof="0" dirty="0">
                        <a:latin typeface="Arial Narrow"/>
                      </a:endParaRPr>
                    </a:p>
                    <a:p>
                      <a:pPr marL="182880" marR="182880" lvl="0" indent="0" algn="l">
                        <a:lnSpc>
                          <a:spcPct val="100000"/>
                        </a:lnSpc>
                        <a:spcBef>
                          <a:spcPts val="0"/>
                        </a:spcBef>
                        <a:spcAft>
                          <a:spcPts val="0"/>
                        </a:spcAft>
                        <a:buNone/>
                      </a:pPr>
                      <a:r>
                        <a:rPr lang="en" sz="1600" b="0" i="0" u="none" strike="noStrike" cap="none" noProof="0" dirty="0">
                          <a:latin typeface="Arial Narrow"/>
                        </a:rPr>
                        <a:t>915.373.1224</a:t>
                      </a:r>
                      <a:endParaRPr lang="en-US" sz="1600" b="0" i="0" u="none" strike="noStrike" cap="none" noProof="0" dirty="0">
                        <a:latin typeface="Arial Narrow"/>
                      </a:endParaRPr>
                    </a:p>
                    <a:p>
                      <a:pPr marL="182880" marR="182880" lvl="0" indent="0" algn="l">
                        <a:lnSpc>
                          <a:spcPct val="100000"/>
                        </a:lnSpc>
                        <a:spcBef>
                          <a:spcPts val="0"/>
                        </a:spcBef>
                        <a:spcAft>
                          <a:spcPts val="0"/>
                        </a:spcAft>
                        <a:buNone/>
                      </a:pPr>
                      <a:r>
                        <a:rPr lang="en" sz="1600" b="0" i="0" u="none" strike="noStrike" cap="none" noProof="0" dirty="0">
                          <a:latin typeface="Arial Narrow"/>
                          <a:hlinkClick r:id="rId6"/>
                        </a:rPr>
                        <a:t>Info@ladyofluxurynails.com</a:t>
                      </a:r>
                      <a:endParaRPr lang="en" sz="1600" b="0" i="0" u="none" strike="noStrike" cap="none" noProof="0">
                        <a:latin typeface="Arial Narrow"/>
                      </a:endParaRPr>
                    </a:p>
                    <a:p>
                      <a:pPr marL="182880" marR="182880" lvl="0" indent="0" algn="l">
                        <a:lnSpc>
                          <a:spcPct val="100000"/>
                        </a:lnSpc>
                        <a:spcBef>
                          <a:spcPts val="0"/>
                        </a:spcBef>
                        <a:spcAft>
                          <a:spcPts val="0"/>
                        </a:spcAft>
                        <a:buNone/>
                      </a:pPr>
                      <a:endParaRPr lang="en" sz="1600" b="0" i="0" u="none" strike="noStrike" cap="none" noProof="0" dirty="0">
                        <a:latin typeface="Arial Narrow"/>
                      </a:endParaRPr>
                    </a:p>
                    <a:p>
                      <a:pPr marL="182880" marR="182880" lvl="0" indent="0" algn="l">
                        <a:lnSpc>
                          <a:spcPct val="100000"/>
                        </a:lnSpc>
                        <a:spcBef>
                          <a:spcPts val="0"/>
                        </a:spcBef>
                        <a:spcAft>
                          <a:spcPts val="0"/>
                        </a:spcAft>
                        <a:buNone/>
                      </a:pPr>
                      <a:r>
                        <a:rPr lang="en" sz="1600" b="1" i="0" u="none" strike="noStrike" cap="none" noProof="0" err="1">
                          <a:latin typeface="Arial Narrow"/>
                        </a:rPr>
                        <a:t>MedDrip</a:t>
                      </a:r>
                      <a:r>
                        <a:rPr lang="en" sz="1600" b="1" i="0" u="none" strike="noStrike" cap="none" noProof="0" dirty="0">
                          <a:latin typeface="Arial Narrow"/>
                        </a:rPr>
                        <a:t> IV Therapy (Mobile)</a:t>
                      </a:r>
                    </a:p>
                    <a:p>
                      <a:pPr marL="182880" marR="182880" lvl="0" indent="0" algn="l">
                        <a:lnSpc>
                          <a:spcPct val="100000"/>
                        </a:lnSpc>
                        <a:spcBef>
                          <a:spcPts val="0"/>
                        </a:spcBef>
                        <a:spcAft>
                          <a:spcPts val="0"/>
                        </a:spcAft>
                        <a:buNone/>
                      </a:pPr>
                      <a:r>
                        <a:rPr lang="en" sz="1600" b="0" i="0" u="none" strike="noStrike" cap="none" noProof="0" dirty="0">
                          <a:latin typeface="Arial Narrow"/>
                        </a:rPr>
                        <a:t>830.444.0035</a:t>
                      </a:r>
                    </a:p>
                    <a:p>
                      <a:pPr marL="182880" marR="182880" lvl="0" indent="0" algn="l">
                        <a:lnSpc>
                          <a:spcPct val="100000"/>
                        </a:lnSpc>
                        <a:spcBef>
                          <a:spcPts val="0"/>
                        </a:spcBef>
                        <a:spcAft>
                          <a:spcPts val="0"/>
                        </a:spcAft>
                        <a:buNone/>
                      </a:pPr>
                      <a:r>
                        <a:rPr lang="en" sz="1600" b="0" i="0" u="none" strike="noStrike" cap="none" baseline="0" noProof="0" dirty="0">
                          <a:solidFill>
                            <a:srgbClr val="000000"/>
                          </a:solidFill>
                          <a:latin typeface="Arial Narrow"/>
                          <a:hlinkClick r:id="rId7"/>
                        </a:rPr>
                        <a:t>http://meddripiv.com/?utm_source=google&amp;utm_medium=organic&amp;utm_campaign=gbp</a:t>
                      </a:r>
                      <a:endParaRPr lang="en" dirty="0"/>
                    </a:p>
                    <a:p>
                      <a:pPr marL="182880" marR="182880" lvl="0" indent="0" algn="l">
                        <a:lnSpc>
                          <a:spcPct val="100000"/>
                        </a:lnSpc>
                        <a:spcBef>
                          <a:spcPts val="0"/>
                        </a:spcBef>
                        <a:spcAft>
                          <a:spcPts val="0"/>
                        </a:spcAft>
                        <a:buNone/>
                      </a:pPr>
                      <a:endParaRPr lang="en" sz="1600" b="0" i="0" u="none" strike="noStrike" cap="none" baseline="0" noProof="0" dirty="0">
                        <a:solidFill>
                          <a:srgbClr val="000000"/>
                        </a:solidFill>
                        <a:latin typeface="Arial Narrow"/>
                      </a:endParaRPr>
                    </a:p>
                    <a:p>
                      <a:pPr marL="182880" marR="182880" lvl="0" indent="0" algn="l">
                        <a:lnSpc>
                          <a:spcPct val="100000"/>
                        </a:lnSpc>
                        <a:spcBef>
                          <a:spcPts val="0"/>
                        </a:spcBef>
                        <a:spcAft>
                          <a:spcPts val="0"/>
                        </a:spcAft>
                        <a:buNone/>
                      </a:pPr>
                      <a:r>
                        <a:rPr lang="en" sz="1600" b="1" i="0" u="none" strike="noStrike" cap="none" baseline="0" noProof="0" dirty="0">
                          <a:solidFill>
                            <a:srgbClr val="000000"/>
                          </a:solidFill>
                          <a:latin typeface="Arial Narrow"/>
                        </a:rPr>
                        <a:t>Elite Mobile Spa</a:t>
                      </a:r>
                    </a:p>
                    <a:p>
                      <a:pPr marL="182880" marR="182880" lvl="0" indent="0" algn="l">
                        <a:lnSpc>
                          <a:spcPct val="100000"/>
                        </a:lnSpc>
                        <a:spcBef>
                          <a:spcPts val="0"/>
                        </a:spcBef>
                        <a:spcAft>
                          <a:spcPts val="0"/>
                        </a:spcAft>
                        <a:buNone/>
                      </a:pPr>
                      <a:r>
                        <a:rPr lang="en" sz="1600" b="0" i="0" u="none" strike="noStrike" cap="none" baseline="0" noProof="0" dirty="0">
                          <a:solidFill>
                            <a:srgbClr val="000000"/>
                          </a:solidFill>
                          <a:latin typeface="Arial Narrow"/>
                        </a:rPr>
                        <a:t>210.244.3818</a:t>
                      </a:r>
                    </a:p>
                    <a:p>
                      <a:pPr marL="182880" marR="182880" lvl="0" indent="0" algn="l">
                        <a:lnSpc>
                          <a:spcPct val="100000"/>
                        </a:lnSpc>
                        <a:spcBef>
                          <a:spcPts val="0"/>
                        </a:spcBef>
                        <a:spcAft>
                          <a:spcPts val="0"/>
                        </a:spcAft>
                        <a:buNone/>
                      </a:pPr>
                      <a:r>
                        <a:rPr lang="en" sz="1600" b="0" i="0" u="none" strike="noStrike" cap="none" baseline="0" noProof="0" dirty="0">
                          <a:solidFill>
                            <a:srgbClr val="000000"/>
                          </a:solidFill>
                          <a:latin typeface="Arial Narrow"/>
                          <a:hlinkClick r:id="rId8"/>
                        </a:rPr>
                        <a:t>https://elitemobilespas.com/</a:t>
                      </a:r>
                      <a:endParaRPr lang="en" dirty="0"/>
                    </a:p>
                    <a:p>
                      <a:pPr marL="182880" marR="182880" lvl="0" indent="0" algn="l">
                        <a:lnSpc>
                          <a:spcPct val="100000"/>
                        </a:lnSpc>
                        <a:spcBef>
                          <a:spcPts val="0"/>
                        </a:spcBef>
                        <a:spcAft>
                          <a:spcPts val="0"/>
                        </a:spcAft>
                        <a:buNone/>
                      </a:pPr>
                      <a:endParaRPr lang="en" sz="1600" b="0" i="0" u="none" strike="noStrike" cap="none" baseline="0" noProof="0" dirty="0">
                        <a:solidFill>
                          <a:srgbClr val="000000"/>
                        </a:solidFill>
                        <a:latin typeface="Arial Narrow"/>
                      </a:endParaRPr>
                    </a:p>
                    <a:p>
                      <a:pPr marL="182880" marR="182880" lvl="0" indent="0" algn="l">
                        <a:lnSpc>
                          <a:spcPct val="100000"/>
                        </a:lnSpc>
                        <a:spcBef>
                          <a:spcPts val="0"/>
                        </a:spcBef>
                        <a:spcAft>
                          <a:spcPts val="0"/>
                        </a:spcAft>
                        <a:buNone/>
                      </a:pPr>
                      <a:endParaRPr lang="en" sz="1600" b="0" i="0" u="none" strike="noStrike" cap="none" baseline="0" noProof="0" dirty="0">
                        <a:solidFill>
                          <a:srgbClr val="000000"/>
                        </a:solidFill>
                        <a:latin typeface="Arial Narrow"/>
                        <a:sym typeface="Proxima Nova"/>
                      </a:endParaRPr>
                    </a:p>
                    <a:p>
                      <a:pPr marL="182880" marR="0" lvl="0" indent="0" algn="l">
                        <a:lnSpc>
                          <a:spcPct val="100000"/>
                        </a:lnSpc>
                        <a:spcBef>
                          <a:spcPts val="0"/>
                        </a:spcBef>
                        <a:spcAft>
                          <a:spcPts val="0"/>
                        </a:spcAft>
                        <a:buNone/>
                      </a:pPr>
                      <a:endParaRPr lang="en-US" sz="2000" b="0" i="0" u="none" strike="noStrike" cap="none" noProof="0" dirty="0"/>
                    </a:p>
                    <a:p>
                      <a:pPr marL="182880" marR="0" lvl="0" indent="0" algn="l">
                        <a:lnSpc>
                          <a:spcPct val="100000"/>
                        </a:lnSpc>
                        <a:spcBef>
                          <a:spcPts val="0"/>
                        </a:spcBef>
                        <a:spcAft>
                          <a:spcPts val="0"/>
                        </a:spcAft>
                        <a:buNone/>
                      </a:pPr>
                      <a:endParaRPr lang="en-US" sz="2000" b="0" i="0" u="none" strike="noStrike" cap="none" noProof="0" dirty="0">
                        <a:sym typeface="Roboto Condensed"/>
                      </a:endParaRPr>
                    </a:p>
                    <a:p>
                      <a:pPr marL="182880" marR="0" lvl="0" indent="0" algn="ctr">
                        <a:lnSpc>
                          <a:spcPct val="100000"/>
                        </a:lnSpc>
                        <a:spcBef>
                          <a:spcPts val="0"/>
                        </a:spcBef>
                        <a:spcAft>
                          <a:spcPts val="0"/>
                        </a:spcAft>
                        <a:buSzPts val="1100"/>
                        <a:buFont typeface="Arial"/>
                        <a:buNone/>
                      </a:pPr>
                      <a:endParaRPr lang="en" sz="2000" b="1" u="sng" strike="noStrike" cap="none" dirty="0">
                        <a:solidFill>
                          <a:srgbClr val="F8002C"/>
                        </a:solidFill>
                        <a:latin typeface="Roboto Condensed"/>
                        <a:ea typeface="Roboto Condensed"/>
                        <a:cs typeface="Roboto Condensed"/>
                        <a:sym typeface="Proxima Nova"/>
                      </a:endParaRPr>
                    </a:p>
                    <a:p>
                      <a:pPr marL="182880" marR="0" lvl="0" indent="0" algn="ctr">
                        <a:lnSpc>
                          <a:spcPct val="100000"/>
                        </a:lnSpc>
                        <a:spcBef>
                          <a:spcPts val="0"/>
                        </a:spcBef>
                        <a:spcAft>
                          <a:spcPts val="0"/>
                        </a:spcAft>
                        <a:buSzPts val="1100"/>
                        <a:buFont typeface="Arial"/>
                        <a:buNone/>
                      </a:pPr>
                      <a:endParaRPr lang="en" sz="2000" b="1" u="sng" strike="noStrike" cap="none" dirty="0">
                        <a:solidFill>
                          <a:srgbClr val="F8002C"/>
                        </a:solidFill>
                        <a:latin typeface="Roboto Condensed"/>
                        <a:ea typeface="Roboto Condensed"/>
                        <a:cs typeface="Roboto Condensed"/>
                      </a:endParaRPr>
                    </a:p>
                    <a:p>
                      <a:pPr marL="182880" marR="0" lvl="0" indent="0" algn="ctr">
                        <a:lnSpc>
                          <a:spcPct val="100000"/>
                        </a:lnSpc>
                        <a:spcBef>
                          <a:spcPts val="0"/>
                        </a:spcBef>
                        <a:spcAft>
                          <a:spcPts val="0"/>
                        </a:spcAft>
                        <a:buSzPts val="1100"/>
                        <a:buFont typeface="Arial"/>
                        <a:buNone/>
                      </a:pPr>
                      <a:endParaRPr lang="en" sz="2000" b="1" u="sng" strike="noStrike" cap="none" dirty="0">
                        <a:solidFill>
                          <a:srgbClr val="F8002C"/>
                        </a:solidFill>
                        <a:latin typeface="Roboto Condensed"/>
                        <a:ea typeface="Roboto Condensed"/>
                        <a:cs typeface="Roboto Condensed"/>
                      </a:endParaRPr>
                    </a:p>
                    <a:p>
                      <a:pPr marL="182880" marR="0" lvl="0" indent="0" algn="ctr">
                        <a:lnSpc>
                          <a:spcPct val="100000"/>
                        </a:lnSpc>
                        <a:spcBef>
                          <a:spcPts val="0"/>
                        </a:spcBef>
                        <a:spcAft>
                          <a:spcPts val="0"/>
                        </a:spcAft>
                        <a:buSzPts val="1100"/>
                        <a:buFont typeface="Arial"/>
                        <a:buNone/>
                      </a:pPr>
                      <a:endParaRPr lang="en" sz="2000" b="1" u="sng" strike="noStrike" cap="none" dirty="0">
                        <a:solidFill>
                          <a:srgbClr val="F8002C"/>
                        </a:solidFill>
                        <a:latin typeface="Roboto Condensed"/>
                        <a:ea typeface="Roboto Condensed"/>
                      </a:endParaRPr>
                    </a:p>
                    <a:p>
                      <a:pPr marL="182880" marR="0" lvl="0" indent="0" algn="l" rtl="0">
                        <a:lnSpc>
                          <a:spcPct val="100000"/>
                        </a:lnSpc>
                        <a:spcBef>
                          <a:spcPts val="0"/>
                        </a:spcBef>
                        <a:spcAft>
                          <a:spcPts val="0"/>
                        </a:spcAft>
                        <a:buClr>
                          <a:schemeClr val="dk1"/>
                        </a:buClr>
                        <a:buSzPts val="1100"/>
                        <a:buFont typeface="Arial"/>
                        <a:buNone/>
                      </a:pPr>
                      <a:endParaRPr lang="en" sz="1800" u="none" strike="noStrike" cap="none">
                        <a:solidFill>
                          <a:srgbClr val="444950"/>
                        </a:solidFill>
                      </a:endParaRPr>
                    </a:p>
                    <a:p>
                      <a:pPr marL="182880" marR="0" lvl="0" indent="0" algn="l" rtl="0">
                        <a:lnSpc>
                          <a:spcPct val="100000"/>
                        </a:lnSpc>
                        <a:spcBef>
                          <a:spcPts val="0"/>
                        </a:spcBef>
                        <a:spcAft>
                          <a:spcPts val="0"/>
                        </a:spcAft>
                        <a:buClr>
                          <a:srgbClr val="000000"/>
                        </a:buClr>
                        <a:buSzPts val="1100"/>
                        <a:buFont typeface="Arial"/>
                        <a:buNone/>
                      </a:pPr>
                      <a:endParaRPr lang="en" sz="1100" u="none" strike="noStrike" cap="none">
                        <a:solidFill>
                          <a:schemeClr val="dk1"/>
                        </a:solidFill>
                        <a:latin typeface="Proxima Nova"/>
                      </a:endParaRPr>
                    </a:p>
                    <a:p>
                      <a:pPr marL="182880" marR="0" lvl="0" indent="0" algn="l" rtl="0">
                        <a:lnSpc>
                          <a:spcPct val="100000"/>
                        </a:lnSpc>
                        <a:spcBef>
                          <a:spcPts val="0"/>
                        </a:spcBef>
                        <a:spcAft>
                          <a:spcPts val="0"/>
                        </a:spcAft>
                        <a:buClr>
                          <a:srgbClr val="000000"/>
                        </a:buClr>
                        <a:buSzPts val="1400"/>
                        <a:buFont typeface="Arial"/>
                        <a:buNone/>
                      </a:pPr>
                      <a:endParaRPr lang="en" sz="1400" u="none" strike="noStrike" cap="none"/>
                    </a:p>
                    <a:p>
                      <a:pPr marL="182880" marR="0" lvl="0" indent="0" algn="ctr" rtl="0">
                        <a:lnSpc>
                          <a:spcPct val="100000"/>
                        </a:lnSpc>
                        <a:spcBef>
                          <a:spcPts val="0"/>
                        </a:spcBef>
                        <a:spcAft>
                          <a:spcPts val="0"/>
                        </a:spcAft>
                        <a:buClr>
                          <a:schemeClr val="dk1"/>
                        </a:buClr>
                        <a:buSzPts val="1100"/>
                        <a:buFont typeface="Arial"/>
                        <a:buNone/>
                      </a:pPr>
                      <a:endParaRPr lang="en" sz="2000" b="1" u="sng" strike="noStrike" cap="none" dirty="0">
                        <a:solidFill>
                          <a:srgbClr val="F8002C"/>
                        </a:solidFill>
                        <a:latin typeface="Roboto Condensed"/>
                        <a:ea typeface="Roboto Condensed"/>
                        <a:cs typeface="Roboto Condensed"/>
                      </a:endParaRPr>
                    </a:p>
                    <a:p>
                      <a:pPr marL="182880" marR="0" lvl="0" indent="0" algn="l" rtl="0">
                        <a:lnSpc>
                          <a:spcPct val="100000"/>
                        </a:lnSpc>
                        <a:spcBef>
                          <a:spcPts val="0"/>
                        </a:spcBef>
                        <a:spcAft>
                          <a:spcPts val="0"/>
                        </a:spcAft>
                        <a:buClr>
                          <a:schemeClr val="dk1"/>
                        </a:buClr>
                        <a:buSzPts val="1100"/>
                        <a:buFont typeface="Arial"/>
                        <a:buNone/>
                      </a:pPr>
                      <a:endParaRPr lang="en" sz="1100" u="none" strike="noStrike" cap="none">
                        <a:solidFill>
                          <a:schemeClr val="dk1"/>
                        </a:solidFill>
                        <a:latin typeface="Proxima Nova"/>
                        <a:ea typeface="Roboto Condensed"/>
                        <a:cs typeface="Roboto Condensed"/>
                      </a:endParaRPr>
                    </a:p>
                    <a:p>
                      <a:pPr marL="182880" marR="0" lvl="0" indent="0" algn="l" rtl="0">
                        <a:lnSpc>
                          <a:spcPct val="100000"/>
                        </a:lnSpc>
                        <a:spcBef>
                          <a:spcPts val="0"/>
                        </a:spcBef>
                        <a:spcAft>
                          <a:spcPts val="0"/>
                        </a:spcAft>
                        <a:buClr>
                          <a:schemeClr val="dk1"/>
                        </a:buClr>
                        <a:buSzPts val="1100"/>
                        <a:buFont typeface="Arial"/>
                        <a:buNone/>
                      </a:pPr>
                      <a:endParaRPr lang="en" sz="1800" u="none" strike="noStrike" cap="none" dirty="0">
                        <a:solidFill>
                          <a:schemeClr val="dk1"/>
                        </a:solidFill>
                      </a:endParaRPr>
                    </a:p>
                    <a:p>
                      <a:pPr marL="182880" marR="0" lvl="0" indent="0" algn="l" rtl="0">
                        <a:lnSpc>
                          <a:spcPct val="100000"/>
                        </a:lnSpc>
                        <a:spcBef>
                          <a:spcPts val="0"/>
                        </a:spcBef>
                        <a:spcAft>
                          <a:spcPts val="0"/>
                        </a:spcAft>
                        <a:buClr>
                          <a:schemeClr val="dk1"/>
                        </a:buClr>
                        <a:buSzPts val="1100"/>
                        <a:buFont typeface="Arial"/>
                        <a:buNone/>
                      </a:pPr>
                      <a:endParaRPr lang="en" sz="1800" u="none" strike="noStrike" cap="none">
                        <a:solidFill>
                          <a:schemeClr val="dk1"/>
                        </a:solidFill>
                      </a:endParaRPr>
                    </a:p>
                    <a:p>
                      <a:pPr marL="182880" marR="0" lvl="0" indent="0" algn="l" rtl="0">
                        <a:lnSpc>
                          <a:spcPct val="100000"/>
                        </a:lnSpc>
                        <a:spcBef>
                          <a:spcPts val="0"/>
                        </a:spcBef>
                        <a:spcAft>
                          <a:spcPts val="0"/>
                        </a:spcAft>
                        <a:buClr>
                          <a:srgbClr val="000000"/>
                        </a:buClr>
                        <a:buSzPts val="1400"/>
                        <a:buFont typeface="Arial"/>
                        <a:buNone/>
                      </a:pPr>
                      <a:endParaRPr lang="en-US" sz="1400" u="none" strike="noStrike" cap="none"/>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r h="317799">
                <a:tc>
                  <a:txBody>
                    <a:bodyPr/>
                    <a:lstStyle/>
                    <a:p>
                      <a:pPr marL="182880" marR="0" lvl="0" indent="0" algn="l" rtl="0">
                        <a:lnSpc>
                          <a:spcPct val="100000"/>
                        </a:lnSpc>
                        <a:spcBef>
                          <a:spcPts val="0"/>
                        </a:spcBef>
                        <a:spcAft>
                          <a:spcPts val="0"/>
                        </a:spcAft>
                        <a:buClr>
                          <a:schemeClr val="dk1"/>
                        </a:buClr>
                        <a:buSzPts val="1100"/>
                        <a:buFont typeface="Arial"/>
                        <a:buNone/>
                      </a:pPr>
                      <a:endParaRPr sz="1100" b="1" u="none" strike="noStrike" cap="none">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182880" marR="0" lvl="0" indent="0" algn="l" rtl="0">
                        <a:lnSpc>
                          <a:spcPct val="100000"/>
                        </a:lnSpc>
                        <a:spcBef>
                          <a:spcPts val="0"/>
                        </a:spcBef>
                        <a:spcAft>
                          <a:spcPts val="0"/>
                        </a:spcAft>
                        <a:buClr>
                          <a:schemeClr val="dk1"/>
                        </a:buClr>
                        <a:buSzPts val="1100"/>
                        <a:buFont typeface="Arial"/>
                        <a:buNone/>
                      </a:pPr>
                      <a:endParaRPr sz="1100" u="none" strike="noStrike" cap="none">
                        <a:solidFill>
                          <a:schemeClr val="dk1"/>
                        </a:solidFill>
                        <a:latin typeface="Proxima Nova"/>
                        <a:ea typeface="Proxima Nova"/>
                        <a:cs typeface="Proxima Nova"/>
                        <a:sym typeface="Proxima Nova"/>
                      </a:endParaRPr>
                    </a:p>
                  </a:txBody>
                  <a:tcPr marL="91425" marR="91425" marT="91425" marB="91425">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04" name="Google Shape;104;p18"/>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105" name="Google Shape;105;p18"/>
          <p:cNvSpPr txBox="1"/>
          <p:nvPr/>
        </p:nvSpPr>
        <p:spPr>
          <a:xfrm>
            <a:off x="66675" y="2541225"/>
            <a:ext cx="20523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Proxima Nova Extrabold"/>
                <a:ea typeface="Proxima Nova Extrabold"/>
                <a:cs typeface="Proxima Nova Extrabold"/>
                <a:sym typeface="Proxima Nova Extrabold"/>
              </a:rPr>
              <a:t>SERVICES</a:t>
            </a:r>
            <a:endParaRPr sz="2400" b="0" i="0" u="none" strike="noStrike" cap="none">
              <a:solidFill>
                <a:srgbClr val="000000"/>
              </a:solidFill>
              <a:latin typeface="Proxima Nova Extrabold"/>
              <a:ea typeface="Proxima Nova Extrabold"/>
              <a:cs typeface="Proxima Nova Extrabold"/>
              <a:sym typeface="Proxima Nova Extrabold"/>
            </a:endParaRPr>
          </a:p>
        </p:txBody>
      </p:sp>
      <p:sp>
        <p:nvSpPr>
          <p:cNvPr id="2" name="TextBox 1">
            <a:extLst>
              <a:ext uri="{FF2B5EF4-FFF2-40B4-BE49-F238E27FC236}">
                <a16:creationId xmlns:a16="http://schemas.microsoft.com/office/drawing/2014/main" id="{DE164FFC-EC5E-4888-968F-B2D1334F3361}"/>
              </a:ext>
            </a:extLst>
          </p:cNvPr>
          <p:cNvSpPr txBox="1"/>
          <p:nvPr/>
        </p:nvSpPr>
        <p:spPr>
          <a:xfrm>
            <a:off x="72231" y="763738"/>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Aztec Theatre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7"/>
          <p:cNvSpPr txBox="1"/>
          <p:nvPr/>
        </p:nvSpPr>
        <p:spPr>
          <a:xfrm>
            <a:off x="0" y="1020150"/>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89" name="Google Shape;89;p17"/>
          <p:cNvSpPr txBox="1"/>
          <p:nvPr/>
        </p:nvSpPr>
        <p:spPr>
          <a:xfrm>
            <a:off x="0" y="1711650"/>
            <a:ext cx="77724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Extrabold"/>
              <a:ea typeface="Proxima Nova Extrabold"/>
              <a:cs typeface="Proxima Nova Extrabold"/>
              <a:sym typeface="Proxima Nova Extrabold"/>
            </a:endParaRPr>
          </a:p>
        </p:txBody>
      </p:sp>
      <p:cxnSp>
        <p:nvCxnSpPr>
          <p:cNvPr id="91" name="Google Shape;91;p17"/>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92" name="Google Shape;92;p17"/>
          <p:cNvSpPr txBox="1"/>
          <p:nvPr/>
        </p:nvSpPr>
        <p:spPr>
          <a:xfrm>
            <a:off x="205000" y="1190302"/>
            <a:ext cx="6728100" cy="889800"/>
          </a:xfrm>
          <a:prstGeom prst="rect">
            <a:avLst/>
          </a:prstGeom>
          <a:noFill/>
          <a:ln>
            <a:noFill/>
          </a:ln>
        </p:spPr>
        <p:txBody>
          <a:bodyPr spcFirstLastPara="1" wrap="square" lIns="91425" tIns="91425" rIns="91425" bIns="91425" anchor="t" anchorCtr="0">
            <a:noAutofit/>
          </a:bodyPr>
          <a:lstStyle/>
          <a:p>
            <a:pPr marL="182880" marR="182880" lvl="0" indent="0" algn="ctr" rtl="0">
              <a:lnSpc>
                <a:spcPct val="100000"/>
              </a:lnSpc>
              <a:spcBef>
                <a:spcPts val="0"/>
              </a:spcBef>
              <a:spcAft>
                <a:spcPts val="0"/>
              </a:spcAft>
              <a:buClr>
                <a:srgbClr val="000000"/>
              </a:buClr>
              <a:buSzPts val="3600"/>
              <a:buFont typeface="Arial"/>
              <a:buNone/>
            </a:pPr>
            <a:r>
              <a:rPr lang="en" sz="3600" b="0" i="0" u="none" strike="noStrike" cap="none">
                <a:solidFill>
                  <a:srgbClr val="000000"/>
                </a:solidFill>
                <a:latin typeface="Proxima Nova Extrabold"/>
                <a:ea typeface="Proxima Nova Extrabold"/>
                <a:cs typeface="Proxima Nova Extrabold"/>
                <a:sym typeface="Proxima Nova Extrabold"/>
              </a:rPr>
              <a:t>NEEDS FOR NECESSITIES</a:t>
            </a:r>
            <a:endParaRPr sz="3600" b="0" i="0" u="none" strike="noStrike" cap="none">
              <a:solidFill>
                <a:srgbClr val="000000"/>
              </a:solidFill>
              <a:latin typeface="Proxima Nova Extrabold"/>
              <a:ea typeface="Proxima Nova Extrabold"/>
              <a:cs typeface="Proxima Nova Extrabold"/>
              <a:sym typeface="Proxima Nova Extrabold"/>
            </a:endParaRPr>
          </a:p>
        </p:txBody>
      </p:sp>
      <p:sp>
        <p:nvSpPr>
          <p:cNvPr id="93" name="Google Shape;93;p17"/>
          <p:cNvSpPr txBox="1"/>
          <p:nvPr/>
        </p:nvSpPr>
        <p:spPr>
          <a:xfrm>
            <a:off x="406150" y="2003488"/>
            <a:ext cx="3596347" cy="7590032"/>
          </a:xfrm>
          <a:prstGeom prst="rect">
            <a:avLst/>
          </a:prstGeom>
          <a:noFill/>
          <a:ln>
            <a:noFill/>
          </a:ln>
        </p:spPr>
        <p:txBody>
          <a:bodyPr spcFirstLastPara="1" wrap="square" lIns="91425" tIns="91425" rIns="91425" bIns="91425" anchor="t" anchorCtr="0">
            <a:noAutofit/>
          </a:bodyPr>
          <a:lstStyle/>
          <a:p>
            <a:pPr marL="182880" marR="0" lvl="0" indent="0" algn="ctr" rtl="0">
              <a:lnSpc>
                <a:spcPct val="100000"/>
              </a:lnSpc>
              <a:spcBef>
                <a:spcPts val="0"/>
              </a:spcBef>
              <a:spcAft>
                <a:spcPts val="0"/>
              </a:spcAft>
              <a:buClr>
                <a:srgbClr val="000000"/>
              </a:buClr>
              <a:buSzPts val="1800"/>
              <a:buFont typeface="Arial"/>
              <a:buNone/>
            </a:pPr>
            <a:r>
              <a:rPr lang="en" sz="2000" b="1" i="0" u="sng" strike="noStrike" cap="none" dirty="0">
                <a:solidFill>
                  <a:srgbClr val="F8002C"/>
                </a:solidFill>
                <a:latin typeface="Roboto Condensed"/>
                <a:ea typeface="Roboto Condensed"/>
                <a:cs typeface="Roboto Condensed"/>
                <a:sym typeface="Roboto Condensed"/>
              </a:rPr>
              <a:t>PHARMACY</a:t>
            </a:r>
            <a:endParaRPr sz="2000" b="1" i="0" u="sng" strike="noStrike" cap="none" dirty="0">
              <a:solidFill>
                <a:srgbClr val="F8002C"/>
              </a:solidFill>
              <a:latin typeface="Roboto Condensed"/>
              <a:ea typeface="Roboto Condensed"/>
              <a:cs typeface="Roboto Condensed"/>
              <a:sym typeface="Roboto Condensed"/>
            </a:endParaRPr>
          </a:p>
          <a:p>
            <a:r>
              <a:rPr lang="en" b="1" dirty="0">
                <a:latin typeface="Arial Narrow"/>
              </a:rPr>
              <a:t>CVS </a:t>
            </a:r>
            <a:r>
              <a:rPr lang="en-US" dirty="0">
                <a:latin typeface="Arial Narrow"/>
              </a:rPr>
              <a:t>  </a:t>
            </a:r>
            <a:endParaRPr lang="en-US"/>
          </a:p>
          <a:p>
            <a:r>
              <a:rPr lang="en-US" dirty="0">
                <a:latin typeface="Arial Narrow"/>
              </a:rPr>
              <a:t>300 E. Commerce St. San Antonio, TX 78205  210.228.9483  (700ft) Sun-Thurs:7AM-11PM</a:t>
            </a:r>
          </a:p>
          <a:p>
            <a:r>
              <a:rPr lang="en-US" dirty="0">
                <a:latin typeface="Arial Narrow"/>
              </a:rPr>
              <a:t>Fri-Sat:7AM-12AM</a:t>
            </a:r>
            <a:endParaRPr lang="en" dirty="0">
              <a:latin typeface="Arial Narrow"/>
            </a:endParaRPr>
          </a:p>
          <a:p>
            <a:endParaRPr lang="en" dirty="0">
              <a:latin typeface="Arial Narrow"/>
            </a:endParaRPr>
          </a:p>
          <a:p>
            <a:r>
              <a:rPr lang="en" b="1" dirty="0">
                <a:latin typeface="Arial Narrow"/>
              </a:rPr>
              <a:t>Walgreens Pharmacy</a:t>
            </a:r>
            <a:r>
              <a:rPr lang="en-US" dirty="0">
                <a:latin typeface="Arial Narrow"/>
              </a:rPr>
              <a:t>  </a:t>
            </a:r>
          </a:p>
          <a:p>
            <a:r>
              <a:rPr lang="en-US" dirty="0">
                <a:latin typeface="Arial Narrow"/>
              </a:rPr>
              <a:t>300 E. Houston St. San Antonio, TX 78205  </a:t>
            </a:r>
          </a:p>
          <a:p>
            <a:r>
              <a:rPr lang="en-US" dirty="0">
                <a:latin typeface="Arial Narrow"/>
              </a:rPr>
              <a:t>210.424.3462 (800ft)  Sun:9AM-9PM </a:t>
            </a:r>
          </a:p>
          <a:p>
            <a:r>
              <a:rPr lang="en-US" dirty="0">
                <a:latin typeface="Arial Narrow"/>
              </a:rPr>
              <a:t>M-F:7AM-9PM  Sat:8AM-9PM</a:t>
            </a:r>
            <a:endParaRPr>
              <a:latin typeface="Arial Narrow"/>
            </a:endParaRPr>
          </a:p>
          <a:p>
            <a:pPr marL="18288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Proxima Nova"/>
              <a:ea typeface="Proxima Nova"/>
              <a:cs typeface="Proxima Nova"/>
              <a:sym typeface="Proxima Nova"/>
            </a:endParaRPr>
          </a:p>
          <a:p>
            <a:pPr marL="182880" marR="0" lvl="0" indent="0" algn="ctr" rtl="0">
              <a:lnSpc>
                <a:spcPct val="100000"/>
              </a:lnSpc>
              <a:spcBef>
                <a:spcPts val="0"/>
              </a:spcBef>
              <a:spcAft>
                <a:spcPts val="0"/>
              </a:spcAft>
              <a:buClr>
                <a:srgbClr val="000000"/>
              </a:buClr>
              <a:buSzPts val="1100"/>
              <a:buFont typeface="Arial"/>
              <a:buNone/>
            </a:pPr>
            <a:r>
              <a:rPr lang="en" sz="2000" b="1" i="0" u="sng" strike="noStrike" cap="none" dirty="0">
                <a:solidFill>
                  <a:srgbClr val="F8002C"/>
                </a:solidFill>
                <a:latin typeface="Roboto Condensed"/>
                <a:ea typeface="Roboto Condensed"/>
                <a:cs typeface="Roboto Condensed"/>
                <a:sym typeface="Roboto Condensed"/>
              </a:rPr>
              <a:t>GENERAL GOODS</a:t>
            </a:r>
            <a:endParaRPr sz="2000" b="1" i="0" u="sng" strike="noStrike" cap="none" dirty="0">
              <a:solidFill>
                <a:srgbClr val="F8002C"/>
              </a:solidFill>
              <a:latin typeface="Roboto Condensed"/>
              <a:ea typeface="Roboto Condensed"/>
              <a:cs typeface="Roboto Condensed"/>
            </a:endParaRPr>
          </a:p>
          <a:p>
            <a:pPr marL="18288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Proxima Nova"/>
              <a:ea typeface="Proxima Nova"/>
              <a:cs typeface="Proxima Nova"/>
              <a:sym typeface="Proxima Nova"/>
            </a:endParaRPr>
          </a:p>
          <a:p>
            <a:pPr marL="182880">
              <a:buSzPts val="1400"/>
            </a:pPr>
            <a:r>
              <a:rPr lang="en" b="1" dirty="0">
                <a:solidFill>
                  <a:schemeClr val="dk1"/>
                </a:solidFill>
                <a:latin typeface="Arial Narrow"/>
              </a:rPr>
              <a:t>HEB Grocery</a:t>
            </a:r>
            <a:endParaRPr b="1" i="0" u="none" strike="noStrike" cap="none" dirty="0">
              <a:solidFill>
                <a:schemeClr val="dk1"/>
              </a:solidFill>
              <a:latin typeface="Arial Narrow"/>
              <a:ea typeface="Arial"/>
              <a:cs typeface="Arial"/>
            </a:endParaRPr>
          </a:p>
          <a:p>
            <a:pPr marL="182880">
              <a:buSzPts val="1400"/>
            </a:pPr>
            <a:r>
              <a:rPr lang="en-US" b="0" i="0" u="none" strike="noStrike" cap="none" dirty="0">
                <a:solidFill>
                  <a:schemeClr val="dk1"/>
                </a:solidFill>
                <a:latin typeface="Arial Narrow"/>
                <a:ea typeface="Arial"/>
                <a:cs typeface="Arial"/>
                <a:sym typeface="Arial"/>
              </a:rPr>
              <a:t>516 S. Flores St. San Antonio, TX</a:t>
            </a:r>
            <a:r>
              <a:rPr lang="en-US" dirty="0">
                <a:solidFill>
                  <a:schemeClr val="dk1"/>
                </a:solidFill>
                <a:latin typeface="Arial Narrow"/>
              </a:rPr>
              <a:t> 78204</a:t>
            </a:r>
            <a:endParaRPr lang="en-US" b="0" i="0" u="none" strike="noStrike" cap="none" dirty="0">
              <a:solidFill>
                <a:schemeClr val="dk1"/>
              </a:solidFill>
              <a:latin typeface="Arial Narrow"/>
              <a:ea typeface="Arial"/>
              <a:cs typeface="Arial"/>
            </a:endParaRPr>
          </a:p>
          <a:p>
            <a:pPr marL="182880">
              <a:buSzPts val="1400"/>
            </a:pPr>
            <a:r>
              <a:rPr lang="en-US" dirty="0">
                <a:solidFill>
                  <a:schemeClr val="dk1"/>
                </a:solidFill>
                <a:latin typeface="Arial Narrow"/>
              </a:rPr>
              <a:t>210.444.1879 (0.5mi) </a:t>
            </a:r>
          </a:p>
          <a:p>
            <a:pPr marL="182880">
              <a:buSzPts val="1400"/>
            </a:pPr>
            <a:r>
              <a:rPr lang="en-US" dirty="0">
                <a:solidFill>
                  <a:schemeClr val="dk1"/>
                </a:solidFill>
                <a:latin typeface="Arial Narrow"/>
              </a:rPr>
              <a:t>Everyday 7AM-10PM</a:t>
            </a:r>
            <a:endParaRPr lang="en-US">
              <a:solidFill>
                <a:schemeClr val="dk1"/>
              </a:solidFill>
            </a:endParaRPr>
          </a:p>
          <a:p>
            <a:pPr marL="182880" marR="0" lvl="0" indent="0" algn="l" rtl="0">
              <a:lnSpc>
                <a:spcPct val="100000"/>
              </a:lnSpc>
              <a:spcBef>
                <a:spcPts val="0"/>
              </a:spcBef>
              <a:spcAft>
                <a:spcPts val="0"/>
              </a:spcAft>
              <a:buClr>
                <a:srgbClr val="000000"/>
              </a:buClr>
              <a:buSzPts val="1400"/>
              <a:buFont typeface="Arial"/>
              <a:buNone/>
            </a:pPr>
            <a:endParaRPr b="0" i="0" u="none" strike="noStrike" cap="none" dirty="0">
              <a:solidFill>
                <a:schemeClr val="dk1"/>
              </a:solidFill>
              <a:latin typeface="Arial Narrow"/>
              <a:ea typeface="Arial"/>
              <a:cs typeface="Arial"/>
            </a:endParaRPr>
          </a:p>
          <a:p>
            <a:pPr marL="182880">
              <a:buSzPts val="1400"/>
            </a:pPr>
            <a:r>
              <a:rPr lang="en" b="1" dirty="0">
                <a:solidFill>
                  <a:schemeClr val="dk1"/>
                </a:solidFill>
                <a:latin typeface="Arial Narrow"/>
              </a:rPr>
              <a:t>Royal Blue Grocery</a:t>
            </a:r>
          </a:p>
          <a:p>
            <a:pPr marL="182880">
              <a:buSzPts val="1400"/>
            </a:pPr>
            <a:r>
              <a:rPr lang="en" dirty="0">
                <a:solidFill>
                  <a:schemeClr val="dk1"/>
                </a:solidFill>
                <a:latin typeface="Arial Narrow"/>
              </a:rPr>
              <a:t>122</a:t>
            </a:r>
            <a:r>
              <a:rPr lang="en" i="0" u="none" strike="noStrike" cap="none" dirty="0">
                <a:solidFill>
                  <a:schemeClr val="dk1"/>
                </a:solidFill>
                <a:latin typeface="Arial Narrow"/>
                <a:ea typeface="Arial"/>
                <a:cs typeface="Arial"/>
                <a:sym typeface="Arial"/>
              </a:rPr>
              <a:t> E.</a:t>
            </a:r>
            <a:r>
              <a:rPr lang="en" dirty="0">
                <a:solidFill>
                  <a:schemeClr val="dk1"/>
                </a:solidFill>
                <a:latin typeface="Arial Narrow"/>
              </a:rPr>
              <a:t> </a:t>
            </a:r>
            <a:r>
              <a:rPr lang="en" i="0" u="none" strike="noStrike" cap="none" dirty="0">
                <a:solidFill>
                  <a:schemeClr val="dk1"/>
                </a:solidFill>
                <a:latin typeface="Arial Narrow"/>
                <a:ea typeface="Arial"/>
                <a:cs typeface="Arial"/>
                <a:sym typeface="Arial"/>
              </a:rPr>
              <a:t>Houston St. #101 San Antonio, TX</a:t>
            </a:r>
            <a:r>
              <a:rPr lang="en" dirty="0">
                <a:solidFill>
                  <a:schemeClr val="dk1"/>
                </a:solidFill>
                <a:latin typeface="Arial Narrow"/>
              </a:rPr>
              <a:t> 78205  210.957.0093  (600ft) </a:t>
            </a:r>
          </a:p>
          <a:p>
            <a:pPr marL="182880">
              <a:buSzPts val="1400"/>
            </a:pPr>
            <a:r>
              <a:rPr lang="en" dirty="0">
                <a:solidFill>
                  <a:schemeClr val="dk1"/>
                </a:solidFill>
                <a:latin typeface="Arial Narrow"/>
              </a:rPr>
              <a:t>Everyday 7AM-12AM</a:t>
            </a:r>
          </a:p>
        </p:txBody>
      </p:sp>
      <p:sp>
        <p:nvSpPr>
          <p:cNvPr id="94" name="Google Shape;94;p17"/>
          <p:cNvSpPr txBox="1"/>
          <p:nvPr/>
        </p:nvSpPr>
        <p:spPr>
          <a:xfrm>
            <a:off x="4010735" y="2003488"/>
            <a:ext cx="3492814" cy="7590033"/>
          </a:xfrm>
          <a:prstGeom prst="rect">
            <a:avLst/>
          </a:prstGeom>
          <a:noFill/>
          <a:ln>
            <a:noFill/>
          </a:ln>
        </p:spPr>
        <p:txBody>
          <a:bodyPr spcFirstLastPara="1" wrap="square" lIns="91425" tIns="91425" rIns="91425" bIns="91425" anchor="t" anchorCtr="0">
            <a:noAutofit/>
          </a:bodyPr>
          <a:lstStyle/>
          <a:p>
            <a:pPr marL="182880" algn="ctr"/>
            <a:r>
              <a:rPr lang="en-US" sz="2000" b="1" u="sng" dirty="0">
                <a:solidFill>
                  <a:srgbClr val="FF0000"/>
                </a:solidFill>
                <a:latin typeface="Roboto Condensed"/>
                <a:ea typeface="Roboto Condensed"/>
              </a:rPr>
              <a:t>SHOPPING</a:t>
            </a:r>
          </a:p>
          <a:p>
            <a:pPr marL="182880"/>
            <a:endParaRPr lang="en-US" sz="1600" dirty="0">
              <a:latin typeface="Arial Narrow"/>
              <a:ea typeface="Roboto Condensed"/>
            </a:endParaRPr>
          </a:p>
          <a:p>
            <a:pPr marL="182880"/>
            <a:r>
              <a:rPr lang="en-US" b="1" dirty="0">
                <a:latin typeface="Arial Narrow"/>
                <a:ea typeface="Roboto Condensed"/>
              </a:rPr>
              <a:t>Market Street Square</a:t>
            </a:r>
            <a:endParaRPr lang="en-US" b="1"/>
          </a:p>
          <a:p>
            <a:pPr marL="182880"/>
            <a:r>
              <a:rPr lang="en-US" dirty="0">
                <a:latin typeface="Arial Narrow"/>
                <a:ea typeface="Roboto Condensed"/>
              </a:rPr>
              <a:t>514 W. Commerce St, San Antonio, TX 78207  210.207.8600  (0.5mi) </a:t>
            </a:r>
          </a:p>
          <a:p>
            <a:pPr marL="182880"/>
            <a:r>
              <a:rPr lang="en-US" dirty="0">
                <a:latin typeface="Arial Narrow"/>
                <a:ea typeface="Roboto Condensed"/>
              </a:rPr>
              <a:t>Sun-Fri:10AM-5PM Sat:10AM-6PM</a:t>
            </a:r>
            <a:endParaRPr lang="en-US"/>
          </a:p>
          <a:p>
            <a:pPr marL="182880"/>
            <a:endParaRPr lang="en-US" dirty="0">
              <a:latin typeface="Arial Narrow"/>
              <a:ea typeface="Roboto Condensed"/>
            </a:endParaRPr>
          </a:p>
          <a:p>
            <a:pPr marL="182880"/>
            <a:r>
              <a:rPr lang="en-US" b="1" dirty="0">
                <a:latin typeface="Arial Narrow"/>
                <a:ea typeface="Roboto Condensed"/>
              </a:rPr>
              <a:t>The Historic Pearl</a:t>
            </a:r>
          </a:p>
          <a:p>
            <a:pPr marL="182880"/>
            <a:r>
              <a:rPr lang="en-US" dirty="0">
                <a:latin typeface="Arial Narrow"/>
                <a:ea typeface="Roboto Condensed"/>
              </a:rPr>
              <a:t>303 Pearl Pkwy Unit 300 San Antonio, TX 78215  210.212.7260  (1.4mi)</a:t>
            </a:r>
            <a:endParaRPr lang="en-US"/>
          </a:p>
          <a:p>
            <a:pPr marL="182880"/>
            <a:endParaRPr lang="en-US" dirty="0">
              <a:latin typeface="Arial Narrow"/>
              <a:ea typeface="Roboto Condensed"/>
            </a:endParaRPr>
          </a:p>
          <a:p>
            <a:pPr marL="182880"/>
            <a:r>
              <a:rPr lang="en-US" b="1" dirty="0">
                <a:latin typeface="Arial Narrow"/>
                <a:ea typeface="Roboto Condensed"/>
              </a:rPr>
              <a:t>Blue Star Arts Complex</a:t>
            </a:r>
          </a:p>
          <a:p>
            <a:pPr marL="182880"/>
            <a:r>
              <a:rPr lang="en-US" dirty="0">
                <a:latin typeface="Arial Narrow"/>
                <a:ea typeface="Roboto Condensed"/>
              </a:rPr>
              <a:t>125 Blue Star San Antonio TX 78204</a:t>
            </a:r>
          </a:p>
          <a:p>
            <a:pPr marL="182880"/>
            <a:r>
              <a:rPr lang="en-US" dirty="0">
                <a:latin typeface="Arial Narrow"/>
                <a:ea typeface="Roboto Condensed"/>
              </a:rPr>
              <a:t>210.354.3775   (1.4mi) </a:t>
            </a:r>
            <a:endParaRPr lang="en-US">
              <a:ea typeface="Roboto Condensed"/>
            </a:endParaRPr>
          </a:p>
          <a:p>
            <a:pPr marL="182880"/>
            <a:endParaRPr lang="en-US" dirty="0">
              <a:latin typeface="Arial Narrow"/>
              <a:ea typeface="Roboto Condensed"/>
            </a:endParaRPr>
          </a:p>
          <a:p>
            <a:pPr marL="182880"/>
            <a:r>
              <a:rPr lang="en-US" b="1" dirty="0">
                <a:latin typeface="Arial Narrow"/>
                <a:ea typeface="Roboto Condensed"/>
              </a:rPr>
              <a:t>Rivercenter Shopping Mall</a:t>
            </a:r>
            <a:r>
              <a:rPr lang="en-US" dirty="0">
                <a:latin typeface="Arial Narrow"/>
                <a:ea typeface="Roboto Condensed"/>
              </a:rPr>
              <a:t> </a:t>
            </a:r>
          </a:p>
          <a:p>
            <a:pPr marL="182880"/>
            <a:r>
              <a:rPr lang="en-US" dirty="0">
                <a:latin typeface="Arial Narrow"/>
                <a:ea typeface="Roboto Condensed"/>
              </a:rPr>
              <a:t>849 E. Commerce St. San Antonio, TX 78205  210.225.0000   (0.5mi) Sun:12PM-6PM Mon-Thurs:10AM-8PM Fri-Sat:10AM-9PM</a:t>
            </a:r>
            <a:endParaRPr lang="en-US"/>
          </a:p>
          <a:p>
            <a:pPr marL="182880"/>
            <a:endParaRPr lang="en-US" sz="2000" dirty="0">
              <a:ea typeface="Roboto Condensed"/>
            </a:endParaRPr>
          </a:p>
          <a:p>
            <a:pPr marL="182880" marR="0" lvl="0" indent="0" algn="ctr">
              <a:lnSpc>
                <a:spcPct val="100000"/>
              </a:lnSpc>
              <a:spcBef>
                <a:spcPts val="0"/>
              </a:spcBef>
              <a:spcAft>
                <a:spcPts val="0"/>
              </a:spcAft>
              <a:buSzPts val="1800"/>
              <a:buFont typeface="Arial"/>
              <a:buNone/>
            </a:pPr>
            <a:endParaRPr lang="en" sz="2000" b="1" i="0" u="sng" strike="noStrike" cap="none" dirty="0">
              <a:solidFill>
                <a:srgbClr val="F8002C"/>
              </a:solidFill>
              <a:latin typeface="Roboto Condensed"/>
              <a:ea typeface="Roboto Condensed"/>
              <a:cs typeface="Roboto Condensed"/>
            </a:endParaRPr>
          </a:p>
          <a:p>
            <a:pPr marL="18288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Proxima Nova"/>
              <a:ea typeface="Proxima Nova"/>
              <a:cs typeface="Proxima Nova"/>
              <a:sym typeface="Proxima Nova"/>
            </a:endParaRPr>
          </a:p>
          <a:p>
            <a:pPr marL="18288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82880" marR="0" lvl="0" indent="0" algn="l" rtl="0">
              <a:lnSpc>
                <a:spcPct val="100000"/>
              </a:lnSpc>
              <a:spcBef>
                <a:spcPts val="0"/>
              </a:spcBef>
              <a:spcAft>
                <a:spcPts val="0"/>
              </a:spcAft>
              <a:buClr>
                <a:srgbClr val="000000"/>
              </a:buClr>
              <a:buSzPts val="1800"/>
              <a:buFont typeface="Arial"/>
              <a:buNone/>
            </a:pPr>
            <a:endParaRPr sz="1800" b="1" i="0"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sz="1800" b="1" i="0"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sz="1800" b="1" i="0"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sz="1800" b="1" i="0"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sz="1800" b="1" i="0"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lang="en" sz="1800" b="1" i="0"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lang="en" sz="1800" b="1" u="sng"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lang="en" sz="1800" b="1" i="0" u="sng" strike="noStrike" cap="none"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lang="en" sz="1800" b="1" u="sng" dirty="0">
              <a:solidFill>
                <a:srgbClr val="F8002C"/>
              </a:solidFill>
              <a:latin typeface="Roboto Condensed"/>
              <a:ea typeface="Roboto Condensed"/>
              <a:cs typeface="Roboto Condensed"/>
              <a:sym typeface="Roboto Condensed"/>
            </a:endParaRPr>
          </a:p>
          <a:p>
            <a:pPr marL="182880" marR="0" lvl="0" indent="0" algn="l" rtl="0">
              <a:lnSpc>
                <a:spcPct val="100000"/>
              </a:lnSpc>
              <a:spcBef>
                <a:spcPts val="0"/>
              </a:spcBef>
              <a:spcAft>
                <a:spcPts val="0"/>
              </a:spcAft>
              <a:buClr>
                <a:srgbClr val="000000"/>
              </a:buClr>
              <a:buSzPts val="1800"/>
              <a:buFont typeface="Arial"/>
              <a:buNone/>
            </a:pPr>
            <a:endParaRPr lang="en" sz="2000" b="1" i="0" u="sng" strike="noStrike" cap="none" dirty="0">
              <a:solidFill>
                <a:srgbClr val="F8002C"/>
              </a:solidFill>
              <a:latin typeface="Roboto Condensed"/>
              <a:ea typeface="Roboto Condensed"/>
              <a:cs typeface="Roboto Condensed"/>
            </a:endParaRPr>
          </a:p>
        </p:txBody>
      </p:sp>
      <p:sp>
        <p:nvSpPr>
          <p:cNvPr id="2" name="TextBox 1">
            <a:extLst>
              <a:ext uri="{FF2B5EF4-FFF2-40B4-BE49-F238E27FC236}">
                <a16:creationId xmlns:a16="http://schemas.microsoft.com/office/drawing/2014/main" id="{64F4A75C-4EFB-4ED8-AF2E-35E5E3B78762}"/>
              </a:ext>
            </a:extLst>
          </p:cNvPr>
          <p:cNvSpPr txBox="1"/>
          <p:nvPr/>
        </p:nvSpPr>
        <p:spPr>
          <a:xfrm>
            <a:off x="99219" y="76373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Aztec Theatre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7"/>
          <p:cNvSpPr txBox="1"/>
          <p:nvPr/>
        </p:nvSpPr>
        <p:spPr>
          <a:xfrm>
            <a:off x="0" y="1020150"/>
            <a:ext cx="7772400" cy="7437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Proxima Nova Extrabold"/>
              <a:ea typeface="Proxima Nova Extrabold"/>
              <a:cs typeface="Proxima Nova Extrabold"/>
              <a:sym typeface="Proxima Nova Extrabold"/>
            </a:endParaRPr>
          </a:p>
        </p:txBody>
      </p:sp>
      <p:sp>
        <p:nvSpPr>
          <p:cNvPr id="89" name="Google Shape;89;p17"/>
          <p:cNvSpPr txBox="1"/>
          <p:nvPr/>
        </p:nvSpPr>
        <p:spPr>
          <a:xfrm>
            <a:off x="0" y="1711650"/>
            <a:ext cx="7772400" cy="578100"/>
          </a:xfrm>
          <a:prstGeom prst="rect">
            <a:avLst/>
          </a:prstGeom>
          <a:noFill/>
          <a:ln>
            <a:noFill/>
          </a:ln>
        </p:spPr>
        <p:txBody>
          <a:bodyPr spcFirstLastPara="1" wrap="square" lIns="91425" tIns="91425" rIns="91425" bIns="91425" anchor="t" anchorCtr="0">
            <a:noAutofit/>
          </a:bodyPr>
          <a:lstStyle/>
          <a:p>
            <a:pPr marL="182880" marR="18288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Proxima Nova Extrabold"/>
              <a:ea typeface="Proxima Nova Extrabold"/>
              <a:cs typeface="Proxima Nova Extrabold"/>
              <a:sym typeface="Proxima Nova Extrabold"/>
            </a:endParaRPr>
          </a:p>
        </p:txBody>
      </p:sp>
      <p:cxnSp>
        <p:nvCxnSpPr>
          <p:cNvPr id="91" name="Google Shape;91;p17"/>
          <p:cNvCxnSpPr/>
          <p:nvPr/>
        </p:nvCxnSpPr>
        <p:spPr>
          <a:xfrm>
            <a:off x="205000" y="699675"/>
            <a:ext cx="2052300" cy="300"/>
          </a:xfrm>
          <a:prstGeom prst="straightConnector1">
            <a:avLst/>
          </a:prstGeom>
          <a:noFill/>
          <a:ln w="9525" cap="flat" cmpd="sng">
            <a:solidFill>
              <a:srgbClr val="FFFFFF"/>
            </a:solidFill>
            <a:prstDash val="solid"/>
            <a:round/>
            <a:headEnd type="none" w="sm" len="sm"/>
            <a:tailEnd type="none" w="sm" len="sm"/>
          </a:ln>
        </p:spPr>
      </p:cxnSp>
      <p:sp>
        <p:nvSpPr>
          <p:cNvPr id="92" name="Google Shape;92;p17"/>
          <p:cNvSpPr txBox="1"/>
          <p:nvPr/>
        </p:nvSpPr>
        <p:spPr>
          <a:xfrm>
            <a:off x="205000" y="1190302"/>
            <a:ext cx="6728100" cy="889800"/>
          </a:xfrm>
          <a:prstGeom prst="rect">
            <a:avLst/>
          </a:prstGeom>
          <a:noFill/>
          <a:ln>
            <a:noFill/>
          </a:ln>
        </p:spPr>
        <p:txBody>
          <a:bodyPr spcFirstLastPara="1" wrap="square" lIns="91425" tIns="91425" rIns="91425" bIns="91425" anchor="t" anchorCtr="0">
            <a:noAutofit/>
          </a:bodyPr>
          <a:lstStyle/>
          <a:p>
            <a:pPr marL="182880" marR="182880" algn="ctr">
              <a:buSzPts val="3600"/>
            </a:pPr>
            <a:r>
              <a:rPr lang="en" sz="3600" dirty="0">
                <a:latin typeface="Proxima Nova Extrabold"/>
                <a:ea typeface="Proxima Nova Extrabold"/>
                <a:cs typeface="Proxima Nova Extrabold"/>
              </a:rPr>
              <a:t>BACKSTAGE AMENITIES</a:t>
            </a:r>
            <a:endParaRPr lang="en" sz="3600" b="0" i="0" u="none" strike="noStrike" cap="none" dirty="0">
              <a:solidFill>
                <a:srgbClr val="000000"/>
              </a:solidFill>
              <a:latin typeface="Proxima Nova Extrabold"/>
              <a:ea typeface="Proxima Nova Extrabold"/>
              <a:cs typeface="Proxima Nova Extrabold"/>
            </a:endParaRPr>
          </a:p>
        </p:txBody>
      </p:sp>
      <p:sp>
        <p:nvSpPr>
          <p:cNvPr id="93" name="Google Shape;93;p17"/>
          <p:cNvSpPr txBox="1"/>
          <p:nvPr/>
        </p:nvSpPr>
        <p:spPr>
          <a:xfrm>
            <a:off x="406150" y="2003488"/>
            <a:ext cx="3596347" cy="7590032"/>
          </a:xfrm>
          <a:prstGeom prst="rect">
            <a:avLst/>
          </a:prstGeom>
          <a:noFill/>
          <a:ln>
            <a:noFill/>
          </a:ln>
        </p:spPr>
        <p:txBody>
          <a:bodyPr spcFirstLastPara="1" wrap="square" lIns="91425" tIns="91425" rIns="91425" bIns="91425" anchor="t" anchorCtr="0">
            <a:noAutofit/>
          </a:bodyPr>
          <a:lstStyle/>
          <a:p>
            <a:pPr marL="182880" algn="ctr">
              <a:buSzPts val="1800"/>
            </a:pPr>
            <a:r>
              <a:rPr lang="en" sz="2000" b="1" u="sng" dirty="0">
                <a:solidFill>
                  <a:srgbClr val="F8002C"/>
                </a:solidFill>
                <a:latin typeface="Roboto Condensed"/>
                <a:ea typeface="Roboto Condensed"/>
                <a:cs typeface="Roboto Condensed"/>
              </a:rPr>
              <a:t>GREENROOMS</a:t>
            </a:r>
          </a:p>
          <a:p>
            <a:pPr marL="525780" indent="-342900">
              <a:buSzPts val="1800"/>
              <a:buFont typeface="Arial"/>
              <a:buChar char="•"/>
            </a:pPr>
            <a:r>
              <a:rPr lang="en" sz="1600" dirty="0">
                <a:solidFill>
                  <a:schemeClr val="tx1"/>
                </a:solidFill>
                <a:latin typeface="Arial Narrow"/>
                <a:ea typeface="Roboto Condensed"/>
                <a:cs typeface="Roboto Condensed"/>
              </a:rPr>
              <a:t>Downstairs Greenroom/Catering Room</a:t>
            </a:r>
          </a:p>
          <a:p>
            <a:pPr marL="525780" indent="-342900">
              <a:buSzPts val="1800"/>
              <a:buChar char="•"/>
            </a:pPr>
            <a:r>
              <a:rPr lang="en" sz="1600" dirty="0">
                <a:solidFill>
                  <a:schemeClr val="tx1"/>
                </a:solidFill>
                <a:latin typeface="Arial Narrow"/>
                <a:ea typeface="Roboto Condensed"/>
                <a:cs typeface="Roboto Condensed"/>
              </a:rPr>
              <a:t>Upstairs Greenroom/Catering Room</a:t>
            </a:r>
          </a:p>
          <a:p>
            <a:pPr marL="182880">
              <a:buSzPts val="1800"/>
            </a:pPr>
            <a:endParaRPr lang="en" sz="1600" dirty="0">
              <a:latin typeface="Arial Narrow"/>
              <a:ea typeface="Roboto Condensed"/>
              <a:cs typeface="Roboto Condensed"/>
            </a:endParaRPr>
          </a:p>
          <a:p>
            <a:pPr marL="182880" algn="ctr"/>
            <a:r>
              <a:rPr lang="en-US" sz="2000" b="1" u="sng" dirty="0">
                <a:solidFill>
                  <a:srgbClr val="FF0000"/>
                </a:solidFill>
                <a:latin typeface="Roboto Condensed"/>
                <a:ea typeface="Roboto Condensed"/>
              </a:rPr>
              <a:t>DRESSING</a:t>
            </a:r>
            <a:r>
              <a:rPr lang="en-US" sz="2000" b="1" u="sng" dirty="0">
                <a:solidFill>
                  <a:srgbClr val="FF0000"/>
                </a:solidFill>
                <a:ea typeface="Roboto Condensed"/>
              </a:rPr>
              <a:t> </a:t>
            </a:r>
            <a:r>
              <a:rPr lang="en-US" sz="2000" b="1" u="sng" dirty="0">
                <a:solidFill>
                  <a:srgbClr val="FF0000"/>
                </a:solidFill>
                <a:latin typeface="Roboto Condensed"/>
                <a:ea typeface="Roboto Condensed"/>
              </a:rPr>
              <a:t>ROOMS</a:t>
            </a:r>
            <a:endParaRPr lang="en-US" sz="2000" dirty="0">
              <a:solidFill>
                <a:srgbClr val="FF0000"/>
              </a:solidFill>
              <a:latin typeface="Roboto Condensed"/>
              <a:ea typeface="Roboto Condensed"/>
            </a:endParaRPr>
          </a:p>
          <a:p>
            <a:pPr marL="468630" indent="-285750">
              <a:buChar char="•"/>
            </a:pPr>
            <a:r>
              <a:rPr lang="en-US" sz="1600" dirty="0">
                <a:solidFill>
                  <a:schemeClr val="tx1"/>
                </a:solidFill>
                <a:latin typeface="Arial Narrow"/>
                <a:ea typeface="Roboto Condensed"/>
                <a:cs typeface="Roboto Condensed"/>
              </a:rPr>
              <a:t>Dressing Room 1 w/ Private Bathroom &amp; Shower</a:t>
            </a:r>
          </a:p>
          <a:p>
            <a:pPr marL="468630" indent="-285750">
              <a:buChar char="•"/>
            </a:pPr>
            <a:r>
              <a:rPr lang="en-US" sz="1600" dirty="0">
                <a:solidFill>
                  <a:schemeClr val="tx1"/>
                </a:solidFill>
                <a:latin typeface="Arial Narrow"/>
                <a:ea typeface="Roboto Condensed"/>
                <a:cs typeface="Roboto Condensed"/>
              </a:rPr>
              <a:t>Dressing Room 2 (The Suite) w/ Private Bathroom</a:t>
            </a:r>
          </a:p>
          <a:p>
            <a:pPr marL="182880"/>
            <a:endParaRPr lang="en-US" sz="1600" dirty="0">
              <a:solidFill>
                <a:schemeClr val="tx1"/>
              </a:solidFill>
              <a:latin typeface="Arial Narrow"/>
              <a:ea typeface="Roboto Condensed"/>
              <a:cs typeface="Roboto Condensed"/>
            </a:endParaRPr>
          </a:p>
          <a:p>
            <a:pPr marL="182880" algn="ctr"/>
            <a:r>
              <a:rPr lang="en-US" sz="2000" b="1" u="sng" dirty="0">
                <a:solidFill>
                  <a:srgbClr val="FF0000"/>
                </a:solidFill>
                <a:latin typeface="Roboto Condensed"/>
                <a:ea typeface="Roboto Condensed"/>
                <a:cs typeface="Roboto Condensed"/>
              </a:rPr>
              <a:t>BATHROOMS &amp; SHOWERS</a:t>
            </a:r>
          </a:p>
          <a:p>
            <a:pPr marL="468630" indent="-285750">
              <a:buSzPts val="1800"/>
              <a:buChar char="•"/>
            </a:pPr>
            <a:r>
              <a:rPr lang="en" sz="1600" dirty="0">
                <a:solidFill>
                  <a:schemeClr val="tx1"/>
                </a:solidFill>
                <a:latin typeface="Arial Narrow"/>
                <a:ea typeface="Roboto Condensed"/>
                <a:cs typeface="Roboto Condensed"/>
              </a:rPr>
              <a:t>Shower Room w/ Bathroom</a:t>
            </a:r>
          </a:p>
          <a:p>
            <a:pPr marL="468630" indent="-285750">
              <a:buSzPts val="1800"/>
              <a:buChar char="•"/>
            </a:pPr>
            <a:r>
              <a:rPr lang="en" sz="1600" dirty="0">
                <a:solidFill>
                  <a:schemeClr val="tx1"/>
                </a:solidFill>
                <a:latin typeface="Arial Narrow"/>
                <a:ea typeface="Roboto Condensed"/>
                <a:cs typeface="Roboto Condensed"/>
              </a:rPr>
              <a:t>Dressing Room Private Bathroom &amp; Shower</a:t>
            </a:r>
          </a:p>
          <a:p>
            <a:pPr marL="468630" indent="-285750">
              <a:buSzPts val="1800"/>
              <a:buChar char="•"/>
            </a:pPr>
            <a:r>
              <a:rPr lang="en" sz="1600" dirty="0">
                <a:solidFill>
                  <a:schemeClr val="tx1"/>
                </a:solidFill>
                <a:latin typeface="Arial Narrow"/>
                <a:ea typeface="Roboto Condensed"/>
                <a:cs typeface="Roboto Condensed"/>
              </a:rPr>
              <a:t>Suite Dressing Room Private Bathroom</a:t>
            </a:r>
          </a:p>
          <a:p>
            <a:pPr marL="182880">
              <a:buSzPts val="1800"/>
            </a:pPr>
            <a:endParaRPr lang="en" sz="1600" dirty="0">
              <a:solidFill>
                <a:schemeClr val="tx1"/>
              </a:solidFill>
              <a:latin typeface="Arial Narrow"/>
              <a:ea typeface="Roboto Condensed"/>
              <a:cs typeface="Roboto Condensed"/>
            </a:endParaRPr>
          </a:p>
          <a:p>
            <a:pPr marL="182880" algn="ctr">
              <a:buSzPts val="1800"/>
            </a:pPr>
            <a:endParaRPr lang="en" sz="2000" b="1" u="sng" dirty="0">
              <a:solidFill>
                <a:srgbClr val="FF0000"/>
              </a:solidFill>
              <a:latin typeface="Roboto Condensed"/>
              <a:ea typeface="Roboto Condensed"/>
              <a:cs typeface="Roboto Condensed"/>
            </a:endParaRPr>
          </a:p>
          <a:p>
            <a:pPr marL="182880">
              <a:buSzPts val="1100"/>
            </a:pPr>
            <a:endParaRPr lang="en" sz="2000" dirty="0">
              <a:solidFill>
                <a:srgbClr val="0070C0"/>
              </a:solidFill>
              <a:latin typeface="Arial Narrow"/>
              <a:ea typeface="Roboto Condensed"/>
            </a:endParaRPr>
          </a:p>
          <a:p>
            <a:pPr marL="182880">
              <a:buSzPts val="1400"/>
            </a:pPr>
            <a:r>
              <a:rPr lang="en" sz="2000" b="1" dirty="0">
                <a:solidFill>
                  <a:srgbClr val="0070C0"/>
                </a:solidFill>
                <a:latin typeface="Arial Narrow"/>
                <a:ea typeface="Roboto Condensed"/>
                <a:hlinkClick r:id="rId4">
                  <a:extLst>
                    <a:ext uri="{A12FA001-AC4F-418D-AE19-62706E023703}">
                      <ahyp:hlinkClr xmlns:ahyp="http://schemas.microsoft.com/office/drawing/2018/hyperlinkcolor" val="tx"/>
                    </a:ext>
                  </a:extLst>
                </a:hlinkClick>
              </a:rPr>
              <a:t>CLICK THIS LINK TO PHOTOS.</a:t>
            </a:r>
          </a:p>
          <a:p>
            <a:pPr marL="182880">
              <a:buSzPts val="1400"/>
            </a:pPr>
            <a:endParaRPr lang="en" b="1" dirty="0">
              <a:solidFill>
                <a:schemeClr val="tx1"/>
              </a:solidFill>
              <a:latin typeface="Arial Narrow"/>
              <a:ea typeface="Roboto Condensed"/>
            </a:endParaRPr>
          </a:p>
        </p:txBody>
      </p:sp>
      <p:sp>
        <p:nvSpPr>
          <p:cNvPr id="94" name="Google Shape;94;p17"/>
          <p:cNvSpPr txBox="1"/>
          <p:nvPr/>
        </p:nvSpPr>
        <p:spPr>
          <a:xfrm>
            <a:off x="4010735" y="2003488"/>
            <a:ext cx="3678362" cy="7590033"/>
          </a:xfrm>
          <a:prstGeom prst="rect">
            <a:avLst/>
          </a:prstGeom>
          <a:noFill/>
          <a:ln>
            <a:noFill/>
          </a:ln>
        </p:spPr>
        <p:txBody>
          <a:bodyPr spcFirstLastPara="1" wrap="square" lIns="91425" tIns="91425" rIns="91425" bIns="91425" anchor="t" anchorCtr="0">
            <a:noAutofit/>
          </a:bodyPr>
          <a:lstStyle/>
          <a:p>
            <a:pPr marL="182880" algn="ctr"/>
            <a:r>
              <a:rPr lang="en-US" sz="2000" b="1" u="sng" dirty="0">
                <a:solidFill>
                  <a:srgbClr val="FF0000"/>
                </a:solidFill>
                <a:latin typeface="Roboto Condensed"/>
                <a:ea typeface="Roboto Condensed"/>
              </a:rPr>
              <a:t>LAUNDRY</a:t>
            </a:r>
          </a:p>
          <a:p>
            <a:pPr marL="468630" indent="-285750">
              <a:buChar char="•"/>
            </a:pPr>
            <a:r>
              <a:rPr lang="en-US" sz="1600" dirty="0">
                <a:latin typeface="Arial Narrow"/>
                <a:ea typeface="Roboto Condensed"/>
              </a:rPr>
              <a:t>1 Washer Onsite</a:t>
            </a:r>
          </a:p>
          <a:p>
            <a:pPr marL="468630" indent="-285750">
              <a:buChar char="•"/>
            </a:pPr>
            <a:r>
              <a:rPr lang="en-US" sz="1600" dirty="0">
                <a:latin typeface="Arial Narrow"/>
                <a:ea typeface="Roboto Condensed"/>
              </a:rPr>
              <a:t>1 Dryer Onsite</a:t>
            </a:r>
          </a:p>
          <a:p>
            <a:pPr marL="182880"/>
            <a:endParaRPr lang="en-US" sz="1600" i="0" strike="noStrike" cap="none" dirty="0">
              <a:latin typeface="Arial Narrow"/>
              <a:ea typeface="Roboto Condensed"/>
            </a:endParaRPr>
          </a:p>
          <a:p>
            <a:pPr marL="182880" marR="0" lvl="0" indent="0" rtl="0">
              <a:lnSpc>
                <a:spcPct val="100000"/>
              </a:lnSpc>
              <a:spcBef>
                <a:spcPts val="0"/>
              </a:spcBef>
              <a:spcAft>
                <a:spcPts val="0"/>
              </a:spcAft>
              <a:buClr>
                <a:srgbClr val="000000"/>
              </a:buClr>
              <a:buFont typeface="Arial"/>
              <a:buNone/>
            </a:pPr>
            <a:endParaRPr lang="en-US" sz="2000" i="0" strike="noStrike" cap="none" dirty="0">
              <a:ea typeface="Roboto Condensed"/>
            </a:endParaRPr>
          </a:p>
          <a:p>
            <a:pPr marL="182880" marR="0" lvl="0" indent="0">
              <a:lnSpc>
                <a:spcPct val="100000"/>
              </a:lnSpc>
              <a:spcBef>
                <a:spcPts val="0"/>
              </a:spcBef>
              <a:spcAft>
                <a:spcPts val="0"/>
              </a:spcAft>
              <a:buFont typeface="Arial"/>
              <a:buNone/>
            </a:pPr>
            <a:endParaRPr lang="en-US" sz="2000" i="0" strike="noStrike" cap="none" dirty="0">
              <a:ea typeface="Roboto Condensed"/>
            </a:endParaRPr>
          </a:p>
          <a:p>
            <a:pPr marL="182880" marR="0" lvl="0" indent="0">
              <a:lnSpc>
                <a:spcPct val="100000"/>
              </a:lnSpc>
              <a:spcBef>
                <a:spcPts val="0"/>
              </a:spcBef>
              <a:spcAft>
                <a:spcPts val="0"/>
              </a:spcAft>
              <a:buFont typeface="Arial"/>
              <a:buNone/>
            </a:pPr>
            <a:endParaRPr lang="en-US" sz="2000" i="0" strike="noStrike" cap="none" dirty="0">
              <a:ea typeface="Roboto Condensed"/>
            </a:endParaRPr>
          </a:p>
          <a:p>
            <a:pPr marL="182880" marR="0" lvl="0" indent="0">
              <a:lnSpc>
                <a:spcPct val="100000"/>
              </a:lnSpc>
              <a:spcBef>
                <a:spcPts val="0"/>
              </a:spcBef>
              <a:spcAft>
                <a:spcPts val="0"/>
              </a:spcAft>
              <a:buFont typeface="Arial"/>
              <a:buNone/>
            </a:pPr>
            <a:endParaRPr lang="en-US" sz="2000" i="0" strike="noStrike" cap="none" dirty="0">
              <a:ea typeface="Roboto Condensed"/>
            </a:endParaRPr>
          </a:p>
          <a:p>
            <a:pPr marL="182880" marR="0" lvl="0" indent="0">
              <a:lnSpc>
                <a:spcPct val="100000"/>
              </a:lnSpc>
              <a:spcBef>
                <a:spcPts val="0"/>
              </a:spcBef>
              <a:spcAft>
                <a:spcPts val="0"/>
              </a:spcAft>
              <a:buFont typeface="Arial"/>
              <a:buNone/>
            </a:pPr>
            <a:endParaRPr lang="en-US" sz="2000" i="0" strike="noStrike" cap="none" dirty="0">
              <a:ea typeface="Roboto Condensed"/>
            </a:endParaRPr>
          </a:p>
          <a:p>
            <a:pPr marL="182880" marR="0" lvl="0" indent="0" algn="l">
              <a:lnSpc>
                <a:spcPct val="100000"/>
              </a:lnSpc>
              <a:spcBef>
                <a:spcPts val="0"/>
              </a:spcBef>
              <a:spcAft>
                <a:spcPts val="0"/>
              </a:spcAft>
              <a:buFont typeface="Arial"/>
              <a:buNone/>
            </a:pPr>
            <a:endParaRPr lang="en-US" sz="2000" i="0" strike="noStrike" cap="none" dirty="0">
              <a:ea typeface="Roboto Condensed"/>
            </a:endParaRPr>
          </a:p>
          <a:p>
            <a:pPr marL="182880" marR="0" lvl="0" indent="0">
              <a:lnSpc>
                <a:spcPct val="100000"/>
              </a:lnSpc>
              <a:spcBef>
                <a:spcPts val="0"/>
              </a:spcBef>
              <a:spcAft>
                <a:spcPts val="0"/>
              </a:spcAft>
              <a:buFont typeface="Arial"/>
              <a:buNone/>
            </a:pPr>
            <a:endParaRPr lang="en-US" sz="2000" i="0" strike="noStrike" cap="none" dirty="0">
              <a:ea typeface="Roboto Condensed"/>
            </a:endParaRPr>
          </a:p>
          <a:p>
            <a:pPr marL="182880" marR="0" lvl="0" indent="0" algn="l">
              <a:lnSpc>
                <a:spcPct val="100000"/>
              </a:lnSpc>
              <a:spcBef>
                <a:spcPts val="0"/>
              </a:spcBef>
              <a:spcAft>
                <a:spcPts val="0"/>
              </a:spcAft>
              <a:buFont typeface="Arial"/>
              <a:buNone/>
            </a:pPr>
            <a:endParaRPr lang="en-US" sz="2000" i="0" strike="noStrike" cap="none" dirty="0">
              <a:ea typeface="Roboto Condensed"/>
            </a:endParaRPr>
          </a:p>
          <a:p>
            <a:pPr marL="182880" marR="0" lvl="0" indent="0">
              <a:lnSpc>
                <a:spcPct val="100000"/>
              </a:lnSpc>
              <a:spcBef>
                <a:spcPts val="0"/>
              </a:spcBef>
              <a:spcAft>
                <a:spcPts val="0"/>
              </a:spcAft>
              <a:buFont typeface="Arial"/>
              <a:buNone/>
            </a:pPr>
            <a:endParaRPr lang="en-US" sz="2000" dirty="0">
              <a:ea typeface="Roboto Condensed"/>
            </a:endParaRPr>
          </a:p>
          <a:p>
            <a:pPr marL="182880" marR="0" lvl="0" indent="0">
              <a:lnSpc>
                <a:spcPct val="100000"/>
              </a:lnSpc>
              <a:spcBef>
                <a:spcPts val="0"/>
              </a:spcBef>
              <a:spcAft>
                <a:spcPts val="0"/>
              </a:spcAft>
              <a:buFont typeface="Arial"/>
              <a:buNone/>
            </a:pPr>
            <a:endParaRPr lang="en-US" sz="2000" i="0" strike="noStrike" cap="none" dirty="0">
              <a:ea typeface="Roboto Condensed"/>
            </a:endParaRPr>
          </a:p>
          <a:p>
            <a:pPr marL="182880" marR="0" lvl="0" indent="0">
              <a:lnSpc>
                <a:spcPct val="100000"/>
              </a:lnSpc>
              <a:spcBef>
                <a:spcPts val="0"/>
              </a:spcBef>
              <a:spcAft>
                <a:spcPts val="0"/>
              </a:spcAft>
              <a:buFont typeface="Arial"/>
              <a:buNone/>
            </a:pPr>
            <a:endParaRPr lang="en-US" sz="2000" dirty="0">
              <a:ea typeface="Roboto Condensed"/>
            </a:endParaRPr>
          </a:p>
          <a:p>
            <a:pPr marL="182880" algn="ctr"/>
            <a:r>
              <a:rPr lang="en-US" sz="2000" b="1" u="sng" dirty="0">
                <a:solidFill>
                  <a:srgbClr val="FF0000"/>
                </a:solidFill>
                <a:latin typeface="Roboto Condensed"/>
                <a:ea typeface="Roboto Condensed"/>
              </a:rPr>
              <a:t>VENUE PRODUCTION CONTACTS</a:t>
            </a:r>
            <a:endParaRPr lang="en-US" sz="2000" b="1" i="0" u="sng" strike="noStrike" cap="none" dirty="0">
              <a:solidFill>
                <a:srgbClr val="FF0000"/>
              </a:solidFill>
              <a:latin typeface="Roboto Condensed"/>
              <a:ea typeface="Roboto Condensed"/>
            </a:endParaRPr>
          </a:p>
          <a:p>
            <a:pPr marL="182880" algn="ctr"/>
            <a:endParaRPr lang="en-US" sz="2000" b="1" u="sng" dirty="0">
              <a:solidFill>
                <a:srgbClr val="FF0000"/>
              </a:solidFill>
              <a:latin typeface="Roboto Condensed"/>
              <a:ea typeface="Roboto Condensed"/>
            </a:endParaRPr>
          </a:p>
          <a:p>
            <a:pPr marL="468630" indent="-285750">
              <a:buSzPts val="1800"/>
              <a:buChar char="•"/>
            </a:pPr>
            <a:r>
              <a:rPr lang="en" sz="1600" b="1" dirty="0">
                <a:solidFill>
                  <a:schemeClr val="tx1"/>
                </a:solidFill>
                <a:latin typeface="Arial Narrow"/>
                <a:ea typeface="Roboto Condensed"/>
                <a:cs typeface="Roboto Condensed"/>
              </a:rPr>
              <a:t>Production Manager: </a:t>
            </a:r>
            <a:r>
              <a:rPr lang="en" sz="1600" b="1" dirty="0">
                <a:solidFill>
                  <a:srgbClr val="C00000"/>
                </a:solidFill>
                <a:latin typeface="Arial Narrow"/>
                <a:ea typeface="Roboto Condensed"/>
                <a:cs typeface="Roboto Condensed"/>
              </a:rPr>
              <a:t>Mikey Williams</a:t>
            </a:r>
          </a:p>
          <a:p>
            <a:pPr marL="182880">
              <a:buSzPts val="1800"/>
            </a:pPr>
            <a:endParaRPr lang="en">
              <a:solidFill>
                <a:schemeClr val="tx1"/>
              </a:solidFill>
            </a:endParaRPr>
          </a:p>
          <a:p>
            <a:pPr marL="468630" indent="-285750">
              <a:buSzPts val="1800"/>
              <a:buChar char="•"/>
            </a:pPr>
            <a:r>
              <a:rPr lang="en" sz="1600" b="1" dirty="0">
                <a:solidFill>
                  <a:schemeClr val="tx1"/>
                </a:solidFill>
                <a:latin typeface="Arial Narrow"/>
                <a:ea typeface="Roboto Condensed"/>
                <a:cs typeface="Roboto Condensed"/>
              </a:rPr>
              <a:t>Production Coordinator: </a:t>
            </a:r>
            <a:r>
              <a:rPr lang="en" sz="1600" b="1" dirty="0">
                <a:solidFill>
                  <a:srgbClr val="C00000"/>
                </a:solidFill>
                <a:latin typeface="Arial Narrow"/>
                <a:ea typeface="Roboto Condensed"/>
                <a:cs typeface="Roboto Condensed"/>
              </a:rPr>
              <a:t>Kyle Adams</a:t>
            </a:r>
          </a:p>
          <a:p>
            <a:pPr marL="182880">
              <a:buSzPts val="1800"/>
            </a:pPr>
            <a:endParaRPr lang="en" sz="1600" b="1" dirty="0">
              <a:solidFill>
                <a:schemeClr val="tx1"/>
              </a:solidFill>
              <a:latin typeface="Arial Narrow"/>
              <a:ea typeface="Roboto Condensed"/>
              <a:cs typeface="Roboto Condensed"/>
            </a:endParaRPr>
          </a:p>
          <a:p>
            <a:pPr marL="468630" indent="-285750">
              <a:buSzPts val="1800"/>
              <a:buChar char="•"/>
            </a:pPr>
            <a:r>
              <a:rPr lang="en" sz="1600" b="1" dirty="0">
                <a:solidFill>
                  <a:schemeClr val="tx1"/>
                </a:solidFill>
                <a:latin typeface="Arial Narrow"/>
                <a:ea typeface="Roboto Condensed"/>
                <a:cs typeface="Roboto Condensed"/>
              </a:rPr>
              <a:t>Backstage Experience/Hospitality: </a:t>
            </a:r>
            <a:r>
              <a:rPr lang="en" sz="1600" b="1" dirty="0">
                <a:solidFill>
                  <a:srgbClr val="C00000"/>
                </a:solidFill>
                <a:latin typeface="Arial Narrow"/>
                <a:ea typeface="Roboto Condensed"/>
                <a:cs typeface="Roboto Condensed"/>
              </a:rPr>
              <a:t>Morgan Slovacek</a:t>
            </a:r>
          </a:p>
          <a:p>
            <a:pPr marL="182880">
              <a:buSzPts val="1800"/>
            </a:pPr>
            <a:endParaRPr lang="en" sz="1600" dirty="0">
              <a:solidFill>
                <a:schemeClr val="tx1"/>
              </a:solidFill>
              <a:latin typeface="Arial Narrow"/>
              <a:ea typeface="Roboto Condensed"/>
              <a:cs typeface="Roboto Condensed"/>
            </a:endParaRPr>
          </a:p>
          <a:p>
            <a:pPr marL="182880">
              <a:buSzPts val="1100"/>
            </a:pPr>
            <a:endParaRPr lang="en" sz="1100" dirty="0">
              <a:latin typeface="Proxima Nova"/>
              <a:ea typeface="Roboto Condensed"/>
            </a:endParaRPr>
          </a:p>
          <a:p>
            <a:pPr>
              <a:buSzPts val="1100"/>
            </a:pPr>
            <a:endParaRPr lang="en" sz="1100" dirty="0">
              <a:latin typeface="Proxima Nova"/>
              <a:ea typeface="Roboto Condensed"/>
            </a:endParaRPr>
          </a:p>
          <a:p>
            <a:pPr marL="182880">
              <a:buSzPts val="1400"/>
            </a:pPr>
            <a:endParaRPr lang="en" dirty="0">
              <a:ea typeface="Roboto Condensed"/>
            </a:endParaRPr>
          </a:p>
          <a:p>
            <a:pPr marL="182880">
              <a:buSzPts val="1800"/>
            </a:pPr>
            <a:endParaRPr lang="en" sz="1800" b="1" u="sng" dirty="0">
              <a:solidFill>
                <a:srgbClr val="F8002C"/>
              </a:solidFill>
              <a:latin typeface="Roboto Condensed"/>
              <a:ea typeface="Roboto Condensed"/>
              <a:cs typeface="Roboto Condensed"/>
            </a:endParaRPr>
          </a:p>
          <a:p>
            <a:pPr marL="182880">
              <a:buSzPts val="1800"/>
            </a:pPr>
            <a:endParaRPr lang="en" sz="1800" b="1" u="sng" dirty="0">
              <a:solidFill>
                <a:srgbClr val="F8002C"/>
              </a:solidFill>
              <a:latin typeface="Roboto Condensed"/>
              <a:ea typeface="Roboto Condensed"/>
              <a:cs typeface="Roboto Condensed"/>
            </a:endParaRPr>
          </a:p>
          <a:p>
            <a:pPr marL="182880">
              <a:buSzPts val="1800"/>
            </a:pPr>
            <a:endParaRPr lang="en" sz="1800" b="1" u="sng" dirty="0">
              <a:solidFill>
                <a:srgbClr val="F8002C"/>
              </a:solidFill>
              <a:latin typeface="Roboto Condensed"/>
              <a:ea typeface="Roboto Condensed"/>
              <a:cs typeface="Roboto Condensed"/>
            </a:endParaRPr>
          </a:p>
          <a:p>
            <a:pPr marL="182880">
              <a:buSzPts val="1800"/>
            </a:pPr>
            <a:endParaRPr lang="en" sz="1800" b="1" u="sng" dirty="0">
              <a:solidFill>
                <a:srgbClr val="F8002C"/>
              </a:solidFill>
              <a:latin typeface="Roboto Condensed"/>
              <a:ea typeface="Roboto Condensed"/>
              <a:cs typeface="Roboto Condensed"/>
            </a:endParaRPr>
          </a:p>
          <a:p>
            <a:pPr marL="182880">
              <a:buSzPts val="1800"/>
            </a:pPr>
            <a:endParaRPr lang="en" sz="1800" b="1" u="sng" dirty="0">
              <a:solidFill>
                <a:srgbClr val="F8002C"/>
              </a:solidFill>
              <a:latin typeface="Roboto Condensed"/>
              <a:ea typeface="Roboto Condensed"/>
              <a:cs typeface="Roboto Condensed"/>
            </a:endParaRPr>
          </a:p>
          <a:p>
            <a:pPr marL="182880">
              <a:buSzPts val="1800"/>
            </a:pPr>
            <a:endParaRPr lang="en" sz="1800" b="1" u="sng" dirty="0">
              <a:solidFill>
                <a:srgbClr val="F8002C"/>
              </a:solidFill>
              <a:latin typeface="Roboto Condensed"/>
              <a:ea typeface="Roboto Condensed"/>
              <a:cs typeface="Roboto Condensed"/>
            </a:endParaRPr>
          </a:p>
          <a:p>
            <a:pPr marL="182880">
              <a:buSzPts val="1800"/>
            </a:pPr>
            <a:endParaRPr lang="en" sz="1800" b="1" u="sng" dirty="0">
              <a:solidFill>
                <a:srgbClr val="F8002C"/>
              </a:solidFill>
              <a:latin typeface="Roboto Condensed"/>
              <a:ea typeface="Roboto Condensed"/>
              <a:cs typeface="Roboto Condensed"/>
            </a:endParaRPr>
          </a:p>
          <a:p>
            <a:pPr marL="182880">
              <a:buSzPts val="1800"/>
            </a:pPr>
            <a:endParaRPr lang="en" sz="1800" b="1" u="sng" dirty="0">
              <a:solidFill>
                <a:srgbClr val="F8002C"/>
              </a:solidFill>
              <a:latin typeface="Roboto Condensed"/>
              <a:ea typeface="Roboto Condensed"/>
              <a:cs typeface="Roboto Condensed"/>
            </a:endParaRPr>
          </a:p>
          <a:p>
            <a:pPr marL="182880">
              <a:buSzPts val="1800"/>
            </a:pPr>
            <a:endParaRPr lang="en" sz="1800" b="1" u="sng" dirty="0">
              <a:solidFill>
                <a:srgbClr val="F8002C"/>
              </a:solidFill>
              <a:latin typeface="Roboto Condensed"/>
              <a:ea typeface="Roboto Condensed"/>
              <a:cs typeface="Roboto Condensed"/>
            </a:endParaRPr>
          </a:p>
          <a:p>
            <a:pPr marL="182880">
              <a:buSzPts val="1800"/>
            </a:pPr>
            <a:endParaRPr lang="en" sz="2000" b="1" u="sng" dirty="0">
              <a:solidFill>
                <a:srgbClr val="F8002C"/>
              </a:solidFill>
              <a:latin typeface="Roboto Condensed"/>
              <a:ea typeface="Roboto Condensed"/>
              <a:cs typeface="Roboto Condensed"/>
            </a:endParaRPr>
          </a:p>
        </p:txBody>
      </p:sp>
      <p:sp>
        <p:nvSpPr>
          <p:cNvPr id="2" name="TextBox 1">
            <a:extLst>
              <a:ext uri="{FF2B5EF4-FFF2-40B4-BE49-F238E27FC236}">
                <a16:creationId xmlns:a16="http://schemas.microsoft.com/office/drawing/2014/main" id="{64F4A75C-4EFB-4ED8-AF2E-35E5E3B78762}"/>
              </a:ext>
            </a:extLst>
          </p:cNvPr>
          <p:cNvSpPr txBox="1"/>
          <p:nvPr/>
        </p:nvSpPr>
        <p:spPr>
          <a:xfrm>
            <a:off x="99219" y="76373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Aztec Theatre</a:t>
            </a:r>
          </a:p>
        </p:txBody>
      </p:sp>
    </p:spTree>
    <p:extLst>
      <p:ext uri="{BB962C8B-B14F-4D97-AF65-F5344CB8AC3E}">
        <p14:creationId xmlns:p14="http://schemas.microsoft.com/office/powerpoint/2010/main" val="325556435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2260</Words>
  <Application>Microsoft Office PowerPoint</Application>
  <PresentationFormat>Custom</PresentationFormat>
  <Paragraphs>440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Roboto Condensed</vt:lpstr>
      <vt:lpstr>Proxima Nova Extrabold</vt:lpstr>
      <vt:lpstr>Proxima Nova</vt:lpstr>
      <vt:lpstr>Arial Narrow</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Slovacek</dc:creator>
  <cp:lastModifiedBy>Morgan Slovacek</cp:lastModifiedBy>
  <cp:revision>2454</cp:revision>
  <dcterms:modified xsi:type="dcterms:W3CDTF">2025-03-17T15:51:39Z</dcterms:modified>
</cp:coreProperties>
</file>